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 Bold" panose="020B0604020202020204" charset="0"/>
      <p:regular r:id="rId13"/>
    </p:embeddedFont>
    <p:embeddedFont>
      <p:font typeface="Georgia Pro Bold" panose="020B0604020202020204" charset="0"/>
      <p:regular r:id="rId14"/>
    </p:embeddedFont>
    <p:embeddedFont>
      <p:font typeface="Lato" panose="020F0502020204030203" pitchFamily="34" charset="0"/>
      <p:regular r:id="rId15"/>
    </p:embeddedFont>
    <p:embeddedFont>
      <p:font typeface="Lato Bold" panose="020F0502020204030203" charset="0"/>
      <p:regular r:id="rId16"/>
    </p:embeddedFont>
    <p:embeddedFont>
      <p:font typeface="Now" panose="020B0604020202020204" charset="0"/>
      <p:regular r:id="rId17"/>
    </p:embeddedFont>
    <p:embeddedFont>
      <p:font typeface="Now Bold" panose="020B0604020202020204" charset="0"/>
      <p:regular r:id="rId18"/>
    </p:embeddedFont>
    <p:embeddedFont>
      <p:font typeface="Now Medium" panose="020B0604020202020204" charset="0"/>
      <p:regular r:id="rId19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0.jpeg" /><Relationship Id="rId11" Type="http://schemas.openxmlformats.org/officeDocument/2006/relationships/image" Target="../media/image21.jpeg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16.jpeg" /><Relationship Id="rId7" Type="http://schemas.openxmlformats.org/officeDocument/2006/relationships/image" Target="../media/image17.jpeg" /><Relationship Id="rId8" Type="http://schemas.openxmlformats.org/officeDocument/2006/relationships/image" Target="../media/image18.jpeg" /><Relationship Id="rId9" Type="http://schemas.openxmlformats.org/officeDocument/2006/relationships/image" Target="../media/image1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hyperlink" Target="https://www.cognitivemarketresearch.com/mrna-vaccine-market-report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506" b="-1350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570068" y="2574050"/>
            <a:ext cx="15147865" cy="5657850"/>
            <a:chExt cx="5124092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24093" cy="1913890"/>
            </a:xfrm>
            <a:custGeom>
              <a:rect l="l" t="t" r="r" b="b"/>
              <a:pathLst>
                <a:path w="5124093" h="1913889">
                  <a:moveTo>
                    <a:pt x="4999632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999633" y="0"/>
                  </a:lnTo>
                  <a:cubicBezTo>
                    <a:pt x="5068213" y="0"/>
                    <a:pt x="5124093" y="55880"/>
                    <a:pt x="5124093" y="124460"/>
                  </a:cubicBezTo>
                  <a:lnTo>
                    <a:pt x="5124093" y="1789430"/>
                  </a:lnTo>
                  <a:cubicBezTo>
                    <a:pt x="5124093" y="1858010"/>
                    <a:pt x="5068213" y="1913890"/>
                    <a:pt x="4999633" y="1913890"/>
                  </a:cubicBez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533400" y="4088224"/>
            <a:ext cx="16883430" cy="262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57"/>
              </a:lnSpc>
            </a:pPr>
            <a:r>
              <a:rPr lang="en-US" sz="10599">
                <a:solidFill>
                  <a:srgbClr val="FFFFFF"/>
                </a:solidFill>
                <a:latin typeface="Now Bold"/>
              </a:rPr>
              <a:t>mRNA VACCINE </a:t>
            </a:r>
          </a:p>
          <a:p>
            <a:pPr algn="ctr">
              <a:lnSpc>
                <a:spcPts val="9857"/>
              </a:lnSpc>
            </a:pPr>
            <a:r>
              <a:rPr lang="en-US" sz="10599">
                <a:solidFill>
                  <a:srgbClr val="FFFFFF"/>
                </a:solidFill>
                <a:latin typeface="Now Bold"/>
              </a:rPr>
              <a:t>MARKET REPORT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764" b="-875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60981" y="4406463"/>
            <a:ext cx="10203014" cy="5241496"/>
            <a:chExt cx="2998912" cy="15406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98912" cy="1540602"/>
            </a:xfrm>
            <a:custGeom>
              <a:rect l="l" t="t" r="r" b="b"/>
              <a:pathLst>
                <a:path w="2998912" h="1540602">
                  <a:moveTo>
                    <a:pt x="2874452" y="1540602"/>
                  </a:moveTo>
                  <a:lnTo>
                    <a:pt x="124460" y="1540602"/>
                  </a:lnTo>
                  <a:cubicBezTo>
                    <a:pt x="55880" y="1540602"/>
                    <a:pt x="0" y="1484722"/>
                    <a:pt x="0" y="1416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74452" y="0"/>
                  </a:lnTo>
                  <a:cubicBezTo>
                    <a:pt x="2943032" y="0"/>
                    <a:pt x="2998912" y="55880"/>
                    <a:pt x="2998912" y="124460"/>
                  </a:cubicBezTo>
                  <a:lnTo>
                    <a:pt x="2998912" y="1416142"/>
                  </a:lnTo>
                  <a:cubicBezTo>
                    <a:pt x="2998912" y="1484722"/>
                    <a:pt x="2943032" y="1540602"/>
                    <a:pt x="2874452" y="1540602"/>
                  </a:cubicBez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738762" y="4676732"/>
            <a:ext cx="9647454" cy="462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11"/>
              </a:lnSpc>
              <a:spcBef>
                <a:spcPct val="0"/>
              </a:spcBef>
            </a:pPr>
            <a:r>
              <a:rPr lang="en-US" sz="3222">
                <a:solidFill>
                  <a:srgbClr val="F5F5EF"/>
                </a:solidFill>
                <a:latin typeface="Now Medium"/>
              </a:rPr>
              <a:t>mRNA is a biological substance that is given in a series of shots to protect the body from developing a disease. It works by triggering the immune system to create antibodies. These antibodies then fight bacteria and viruses that cause disease. Most mRNA vaccines are multi-antigen vaccines, where mRNA has advantages over peptide-based vaccines.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11302" y="1142267"/>
            <a:ext cx="8865396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FFFFFF"/>
                </a:solidFill>
                <a:latin typeface="Now Bold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59246" y="1028700"/>
            <a:ext cx="7969507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000000"/>
                </a:solidFill>
                <a:latin typeface="Now Bold"/>
              </a:rPr>
              <a:t>KEY INSIGHTS</a:t>
            </a:r>
          </a:p>
        </p:txBody>
      </p:sp>
      <p:sp>
        <p:nvSpPr>
          <p:cNvPr id="4" name="Freeform 4"/>
          <p:cNvSpPr/>
          <p:nvPr/>
        </p:nvSpPr>
        <p:spPr>
          <a:xfrm>
            <a:off x="801627" y="7872205"/>
            <a:ext cx="8522239" cy="2644646"/>
          </a:xfrm>
          <a:custGeom>
            <a:rect l="l" t="t" r="r" b="b"/>
            <a:pathLst>
              <a:path w="8522239" h="2644646">
                <a:moveTo>
                  <a:pt x="0" y="0"/>
                </a:moveTo>
                <a:lnTo>
                  <a:pt x="8522239" y="0"/>
                </a:lnTo>
                <a:lnTo>
                  <a:pt x="8522239" y="2644646"/>
                </a:lnTo>
                <a:lnTo>
                  <a:pt x="0" y="26446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5" name="Group 5"/>
          <p:cNvGrpSpPr/>
          <p:nvPr/>
        </p:nvGrpSpPr>
        <p:grpSpPr>
          <a:xfrm>
            <a:off x="542458" y="7596956"/>
            <a:ext cx="9040578" cy="1798632"/>
            <a:chExt cx="2156186" cy="428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5691" y="0"/>
                  </a:moveTo>
                  <a:lnTo>
                    <a:pt x="2130496" y="0"/>
                  </a:lnTo>
                  <a:cubicBezTo>
                    <a:pt x="2144684" y="0"/>
                    <a:pt x="2156186" y="11502"/>
                    <a:pt x="2156186" y="25691"/>
                  </a:cubicBezTo>
                  <a:lnTo>
                    <a:pt x="2156186" y="403285"/>
                  </a:lnTo>
                  <a:cubicBezTo>
                    <a:pt x="2156186" y="410098"/>
                    <a:pt x="2153479" y="416633"/>
                    <a:pt x="2148661" y="421451"/>
                  </a:cubicBezTo>
                  <a:cubicBezTo>
                    <a:pt x="2143844" y="426269"/>
                    <a:pt x="2137309" y="428975"/>
                    <a:pt x="2130496" y="428975"/>
                  </a:cubicBezTo>
                  <a:lnTo>
                    <a:pt x="25691" y="428975"/>
                  </a:lnTo>
                  <a:cubicBezTo>
                    <a:pt x="11502" y="428975"/>
                    <a:pt x="0" y="417473"/>
                    <a:pt x="0" y="403285"/>
                  </a:cubicBezTo>
                  <a:lnTo>
                    <a:pt x="0" y="25691"/>
                  </a:lnTo>
                  <a:cubicBezTo>
                    <a:pt x="0" y="11502"/>
                    <a:pt x="11502" y="0"/>
                    <a:pt x="25691" y="0"/>
                  </a:cubicBez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01627" y="5579853"/>
            <a:ext cx="8522239" cy="2644646"/>
          </a:xfrm>
          <a:custGeom>
            <a:rect l="l" t="t" r="r" b="b"/>
            <a:pathLst>
              <a:path w="8522239" h="2644646">
                <a:moveTo>
                  <a:pt x="0" y="0"/>
                </a:moveTo>
                <a:lnTo>
                  <a:pt x="8522239" y="0"/>
                </a:lnTo>
                <a:lnTo>
                  <a:pt x="8522239" y="2644646"/>
                </a:lnTo>
                <a:lnTo>
                  <a:pt x="0" y="26446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9" name="Group 9"/>
          <p:cNvGrpSpPr/>
          <p:nvPr/>
        </p:nvGrpSpPr>
        <p:grpSpPr>
          <a:xfrm>
            <a:off x="542458" y="5307457"/>
            <a:ext cx="9040578" cy="1798632"/>
            <a:chExt cx="2156186" cy="428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5691" y="0"/>
                  </a:moveTo>
                  <a:lnTo>
                    <a:pt x="2130496" y="0"/>
                  </a:lnTo>
                  <a:cubicBezTo>
                    <a:pt x="2144684" y="0"/>
                    <a:pt x="2156186" y="11502"/>
                    <a:pt x="2156186" y="25691"/>
                  </a:cubicBezTo>
                  <a:lnTo>
                    <a:pt x="2156186" y="403285"/>
                  </a:lnTo>
                  <a:cubicBezTo>
                    <a:pt x="2156186" y="410098"/>
                    <a:pt x="2153479" y="416633"/>
                    <a:pt x="2148661" y="421451"/>
                  </a:cubicBezTo>
                  <a:cubicBezTo>
                    <a:pt x="2143844" y="426269"/>
                    <a:pt x="2137309" y="428975"/>
                    <a:pt x="2130496" y="428975"/>
                  </a:cubicBezTo>
                  <a:lnTo>
                    <a:pt x="25691" y="428975"/>
                  </a:lnTo>
                  <a:cubicBezTo>
                    <a:pt x="11502" y="428975"/>
                    <a:pt x="0" y="417473"/>
                    <a:pt x="0" y="403285"/>
                  </a:cubicBezTo>
                  <a:lnTo>
                    <a:pt x="0" y="25691"/>
                  </a:lnTo>
                  <a:cubicBezTo>
                    <a:pt x="0" y="11502"/>
                    <a:pt x="11502" y="0"/>
                    <a:pt x="25691" y="0"/>
                  </a:cubicBez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801627" y="3291220"/>
            <a:ext cx="8522239" cy="2644646"/>
          </a:xfrm>
          <a:custGeom>
            <a:rect l="l" t="t" r="r" b="b"/>
            <a:pathLst>
              <a:path w="8522239" h="2644646">
                <a:moveTo>
                  <a:pt x="0" y="0"/>
                </a:moveTo>
                <a:lnTo>
                  <a:pt x="8522239" y="0"/>
                </a:lnTo>
                <a:lnTo>
                  <a:pt x="8522239" y="2644647"/>
                </a:lnTo>
                <a:lnTo>
                  <a:pt x="0" y="2644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3" name="Group 13"/>
          <p:cNvGrpSpPr/>
          <p:nvPr/>
        </p:nvGrpSpPr>
        <p:grpSpPr>
          <a:xfrm>
            <a:off x="542458" y="3017958"/>
            <a:ext cx="9040578" cy="1798632"/>
            <a:chExt cx="2156186" cy="428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5691" y="0"/>
                  </a:moveTo>
                  <a:lnTo>
                    <a:pt x="2130496" y="0"/>
                  </a:lnTo>
                  <a:cubicBezTo>
                    <a:pt x="2144684" y="0"/>
                    <a:pt x="2156186" y="11502"/>
                    <a:pt x="2156186" y="25691"/>
                  </a:cubicBezTo>
                  <a:lnTo>
                    <a:pt x="2156186" y="403285"/>
                  </a:lnTo>
                  <a:cubicBezTo>
                    <a:pt x="2156186" y="410098"/>
                    <a:pt x="2153479" y="416633"/>
                    <a:pt x="2148661" y="421451"/>
                  </a:cubicBezTo>
                  <a:cubicBezTo>
                    <a:pt x="2143844" y="426269"/>
                    <a:pt x="2137309" y="428975"/>
                    <a:pt x="2130496" y="428975"/>
                  </a:cubicBezTo>
                  <a:lnTo>
                    <a:pt x="25691" y="428975"/>
                  </a:lnTo>
                  <a:cubicBezTo>
                    <a:pt x="11502" y="428975"/>
                    <a:pt x="0" y="417473"/>
                    <a:pt x="0" y="403285"/>
                  </a:cubicBezTo>
                  <a:lnTo>
                    <a:pt x="0" y="25691"/>
                  </a:lnTo>
                  <a:cubicBezTo>
                    <a:pt x="0" y="11502"/>
                    <a:pt x="11502" y="0"/>
                    <a:pt x="25691" y="0"/>
                  </a:cubicBez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 flipH="1" flipV="1">
            <a:off x="2417421" y="3444608"/>
            <a:ext cx="0" cy="94533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7" name="AutoShape 17"/>
          <p:cNvSpPr/>
          <p:nvPr/>
        </p:nvSpPr>
        <p:spPr>
          <a:xfrm flipH="1" flipV="1">
            <a:off x="2417421" y="5734106"/>
            <a:ext cx="0" cy="94533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8" name="AutoShape 18"/>
          <p:cNvSpPr/>
          <p:nvPr/>
        </p:nvSpPr>
        <p:spPr>
          <a:xfrm flipH="1" flipV="1">
            <a:off x="2417421" y="8023605"/>
            <a:ext cx="0" cy="94533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9" name="TextBox 19"/>
          <p:cNvSpPr txBox="1"/>
          <p:nvPr/>
        </p:nvSpPr>
        <p:spPr>
          <a:xfrm>
            <a:off x="2601198" y="3241920"/>
            <a:ext cx="6579081" cy="137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2"/>
              </a:lnSpc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5452"/>
              </a:lnSpc>
              <a:spcBef>
                <a:spcPct val="0"/>
              </a:spcBef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$66.5 Bn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01198" y="5478099"/>
            <a:ext cx="6579081" cy="137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2"/>
              </a:lnSpc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5452"/>
              </a:lnSpc>
              <a:spcBef>
                <a:spcPct val="0"/>
              </a:spcBef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$91.1 Bn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01198" y="7786480"/>
            <a:ext cx="6579081" cy="137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2"/>
              </a:lnSpc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5452"/>
              </a:lnSpc>
              <a:spcBef>
                <a:spcPct val="0"/>
              </a:spcBef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6.7%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7321" y="3588123"/>
            <a:ext cx="1635574" cy="679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2"/>
              </a:lnSpc>
              <a:spcBef>
                <a:spcPct val="0"/>
              </a:spcBef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3300" y="5850142"/>
            <a:ext cx="1635574" cy="679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2"/>
              </a:lnSpc>
              <a:spcBef>
                <a:spcPct val="0"/>
              </a:spcBef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7321" y="7767598"/>
            <a:ext cx="1635574" cy="137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2"/>
              </a:lnSpc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5452"/>
              </a:lnSpc>
              <a:spcBef>
                <a:spcPct val="0"/>
              </a:spcBef>
            </a:pPr>
            <a:r>
              <a:rPr lang="en-US" sz="3894" spc="124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66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681875" y="4935916"/>
            <a:ext cx="6142489" cy="2285564"/>
            <a:chExt cx="1456271" cy="5418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884301" y="4701514"/>
            <a:ext cx="2190331" cy="2190331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41632" y="4858845"/>
            <a:ext cx="1875670" cy="187567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81875" y="7617831"/>
            <a:ext cx="6142489" cy="2285564"/>
            <a:chExt cx="1456271" cy="5418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4301" y="7383429"/>
            <a:ext cx="2190331" cy="2190331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41632" y="7540760"/>
            <a:ext cx="1875670" cy="187567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50309" y="7617831"/>
            <a:ext cx="6142489" cy="2285564"/>
            <a:chExt cx="1456271" cy="54186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2735" y="7383429"/>
            <a:ext cx="2190331" cy="2190331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10065" y="7540760"/>
            <a:ext cx="1875670" cy="187567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650309" y="4780425"/>
            <a:ext cx="6142489" cy="2285564"/>
            <a:chExt cx="1456271" cy="54186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52735" y="4546023"/>
            <a:ext cx="2190331" cy="2190331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10065" y="4703353"/>
            <a:ext cx="1875670" cy="187567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1999" y="910207"/>
            <a:ext cx="16542327" cy="941452"/>
            <a:chExt cx="4356827" cy="24795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356827" cy="247955"/>
            </a:xfrm>
            <a:custGeom>
              <a:rect l="l" t="t" r="r" b="b"/>
              <a:pathLst>
                <a:path w="4356827" h="247954">
                  <a:moveTo>
                    <a:pt x="0" y="0"/>
                  </a:moveTo>
                  <a:lnTo>
                    <a:pt x="4356827" y="0"/>
                  </a:lnTo>
                  <a:lnTo>
                    <a:pt x="4356827" y="247955"/>
                  </a:lnTo>
                  <a:lnTo>
                    <a:pt x="0" y="247955"/>
                  </a:lnTo>
                  <a:close/>
                </a:path>
              </a:pathLst>
            </a:custGeom>
            <a:solidFill>
              <a:srgbClr val="000000">
                <a:alpha val="30980"/>
              </a:srgbClr>
            </a:solidFill>
          </p:spPr>
          <p:txBody>
            <a:bodyPr/>
            <a:lstStyle/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4356827" cy="29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>
            <a:off x="1140125" y="4858845"/>
            <a:ext cx="1745610" cy="1453221"/>
          </a:xfrm>
          <a:custGeom>
            <a:rect l="l" t="t" r="r" b="b"/>
            <a:pathLst>
              <a:path w="1745610" h="1453221">
                <a:moveTo>
                  <a:pt x="0" y="0"/>
                </a:moveTo>
                <a:lnTo>
                  <a:pt x="1745611" y="0"/>
                </a:lnTo>
                <a:lnTo>
                  <a:pt x="1745611" y="1453221"/>
                </a:lnTo>
                <a:lnTo>
                  <a:pt x="0" y="1453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3" name="Freeform 43"/>
          <p:cNvSpPr/>
          <p:nvPr/>
        </p:nvSpPr>
        <p:spPr>
          <a:xfrm>
            <a:off x="10125880" y="4988973"/>
            <a:ext cx="1707175" cy="1615414"/>
          </a:xfrm>
          <a:custGeom>
            <a:rect l="l" t="t" r="r" b="b"/>
            <a:pathLst>
              <a:path w="1707174" h="1615414">
                <a:moveTo>
                  <a:pt x="0" y="0"/>
                </a:moveTo>
                <a:lnTo>
                  <a:pt x="1707175" y="0"/>
                </a:lnTo>
                <a:lnTo>
                  <a:pt x="1707175" y="1615414"/>
                </a:lnTo>
                <a:lnTo>
                  <a:pt x="0" y="1615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4" name="Freeform 44"/>
          <p:cNvSpPr/>
          <p:nvPr/>
        </p:nvSpPr>
        <p:spPr>
          <a:xfrm>
            <a:off x="1060324" y="7848416"/>
            <a:ext cx="1775153" cy="1260359"/>
          </a:xfrm>
          <a:custGeom>
            <a:rect l="l" t="t" r="r" b="b"/>
            <a:pathLst>
              <a:path w="1775153" h="1260359">
                <a:moveTo>
                  <a:pt x="0" y="0"/>
                </a:moveTo>
                <a:lnTo>
                  <a:pt x="1775153" y="0"/>
                </a:lnTo>
                <a:lnTo>
                  <a:pt x="1775153" y="1260358"/>
                </a:lnTo>
                <a:lnTo>
                  <a:pt x="0" y="12603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5" name="Freeform 45"/>
          <p:cNvSpPr/>
          <p:nvPr/>
        </p:nvSpPr>
        <p:spPr>
          <a:xfrm>
            <a:off x="10184568" y="7726539"/>
            <a:ext cx="1589799" cy="1589799"/>
          </a:xfrm>
          <a:custGeom>
            <a:rect l="l" t="t" r="r" b="b"/>
            <a:pathLst>
              <a:path w="1589799" h="1589799">
                <a:moveTo>
                  <a:pt x="0" y="0"/>
                </a:moveTo>
                <a:lnTo>
                  <a:pt x="1589799" y="0"/>
                </a:lnTo>
                <a:lnTo>
                  <a:pt x="1589799" y="1589799"/>
                </a:lnTo>
                <a:lnTo>
                  <a:pt x="0" y="15897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6" name="TextBox 46"/>
          <p:cNvSpPr txBox="1"/>
          <p:nvPr/>
        </p:nvSpPr>
        <p:spPr>
          <a:xfrm>
            <a:off x="12074633" y="5507096"/>
            <a:ext cx="4749731" cy="59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606"/>
              </a:lnSpc>
            </a:pPr>
            <a:r>
              <a:rPr lang="en-US" sz="4076" spc="130">
                <a:solidFill>
                  <a:srgbClr val="FFFFFF"/>
                </a:solidFill>
                <a:latin typeface="Barlow Semi-Bold"/>
              </a:rPr>
              <a:t>COVID-19:68.5%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89991" y="7640814"/>
            <a:ext cx="4634374" cy="215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just">
              <a:lnSpc>
                <a:spcPts val="5707"/>
              </a:lnSpc>
              <a:spcBef>
                <a:spcPct val="0"/>
              </a:spcBef>
            </a:pPr>
            <a:r>
              <a:rPr lang="en-US" sz="4076" spc="130">
                <a:solidFill>
                  <a:srgbClr val="FFFFFF"/>
                </a:solidFill>
                <a:latin typeface="Barlow Semi-Bold"/>
              </a:rPr>
              <a:t>Self-amplifying mRNA Vaccines:61.0%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168532" y="8082764"/>
            <a:ext cx="4146919" cy="705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715"/>
              </a:lnSpc>
              <a:spcBef>
                <a:spcPct val="0"/>
              </a:spcBef>
            </a:pPr>
            <a:r>
              <a:rPr lang="en-US" sz="4082" spc="130">
                <a:solidFill>
                  <a:srgbClr val="FFFFFF"/>
                </a:solidFill>
                <a:latin typeface="Barlow Semi-Bold"/>
              </a:rPr>
              <a:t>Hospitals:71.2%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917601" y="5480433"/>
            <a:ext cx="4397850" cy="59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612"/>
              </a:lnSpc>
            </a:pPr>
            <a:r>
              <a:rPr lang="en-US" sz="4082" spc="130">
                <a:solidFill>
                  <a:srgbClr val="FFFFFF"/>
                </a:solidFill>
                <a:latin typeface="Barlow Semi-Bold"/>
              </a:rPr>
              <a:t>IV:61.2%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26854" y="923925"/>
            <a:ext cx="16354902" cy="92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5400" spc="172">
                <a:solidFill>
                  <a:srgbClr val="FFFFFF"/>
                </a:solidFill>
                <a:latin typeface="Now Medium"/>
              </a:rPr>
              <a:t>REVENUE MARKET SHARE BY SEGMENTS 2022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8" b="-22063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269499" y="330200"/>
            <a:ext cx="16197619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spc="128">
                <a:solidFill>
                  <a:srgbClr val="000000"/>
                </a:solidFill>
                <a:latin typeface="Now Medium"/>
              </a:rPr>
              <a:t>GLOBAL MRNA VACCINE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6183558"/>
            <a:ext cx="4476140" cy="189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3"/>
              </a:lnSpc>
              <a:spcBef>
                <a:spcPct val="0"/>
              </a:spcBef>
            </a:pPr>
            <a:r>
              <a:rPr lang="en-US" sz="4438" spc="142">
                <a:solidFill>
                  <a:srgbClr val="000000"/>
                </a:solidFill>
                <a:latin typeface="Now Medium"/>
              </a:rPr>
              <a:t>North America</a:t>
            </a:r>
          </a:p>
          <a:p>
            <a:pPr algn="ctr">
              <a:lnSpc>
                <a:spcPts val="9013"/>
              </a:lnSpc>
              <a:spcBef>
                <a:spcPct val="0"/>
              </a:spcBef>
            </a:pPr>
            <a:r>
              <a:rPr lang="en-US" sz="6438" spc="206">
                <a:solidFill>
                  <a:srgbClr val="000000"/>
                </a:solidFill>
                <a:latin typeface="Now Medium"/>
              </a:rPr>
              <a:t>35.1%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014" b="-950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-1764126" y="5814873"/>
            <a:ext cx="8363635" cy="8363635"/>
            <a:chExt cx="11151514" cy="1115151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1151514" cy="11151514"/>
              <a:chExt cx="6350000" cy="63500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  <p:txBody>
              <a:bodyPr/>
              <a:lstStyle/>
              <a:p/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021875" y="1021875"/>
              <a:ext cx="9107765" cy="9107765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  <p:txBody>
              <a:bodyPr/>
              <a:lstStyle/>
              <a:p/>
            </p:txBody>
          </p:sp>
        </p:grpSp>
      </p:grpSp>
      <p:grpSp>
        <p:nvGrpSpPr>
          <p:cNvPr id="8" name="Group 8"/>
          <p:cNvGrpSpPr/>
          <p:nvPr/>
        </p:nvGrpSpPr>
        <p:grpSpPr>
          <a:xfrm>
            <a:off x="387112" y="2853890"/>
            <a:ext cx="9737919" cy="2860425"/>
            <a:chExt cx="3294061" cy="9676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94062" cy="967601"/>
            </a:xfrm>
            <a:custGeom>
              <a:rect l="l" t="t" r="r" b="b"/>
              <a:pathLst>
                <a:path w="3294062" h="967601">
                  <a:moveTo>
                    <a:pt x="3169601" y="967600"/>
                  </a:moveTo>
                  <a:lnTo>
                    <a:pt x="124460" y="967600"/>
                  </a:lnTo>
                  <a:cubicBezTo>
                    <a:pt x="55880" y="967600"/>
                    <a:pt x="0" y="911721"/>
                    <a:pt x="0" y="8431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169601" y="0"/>
                  </a:lnTo>
                  <a:cubicBezTo>
                    <a:pt x="3238181" y="0"/>
                    <a:pt x="3294062" y="55880"/>
                    <a:pt x="3294062" y="124460"/>
                  </a:cubicBezTo>
                  <a:lnTo>
                    <a:pt x="3294062" y="843141"/>
                  </a:lnTo>
                  <a:cubicBezTo>
                    <a:pt x="3294062" y="911721"/>
                    <a:pt x="3238181" y="967601"/>
                    <a:pt x="3169601" y="967601"/>
                  </a:cubicBezTo>
                  <a:close/>
                </a:path>
              </a:pathLst>
            </a:custGeom>
            <a:solidFill>
              <a:srgbClr val="09427D"/>
            </a:solidFill>
          </p:spPr>
          <p:txBody>
            <a:bodyPr/>
            <a:lstStyle/>
            <a:p/>
          </p:txBody>
        </p:sp>
      </p:grpSp>
      <p:sp>
        <p:nvSpPr>
          <p:cNvPr id="10" name="TextBox 10"/>
          <p:cNvSpPr txBox="1"/>
          <p:nvPr/>
        </p:nvSpPr>
        <p:spPr>
          <a:xfrm>
            <a:off x="2842968" y="2950137"/>
            <a:ext cx="4316632" cy="87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FFFFFF"/>
                </a:solidFill>
                <a:latin typeface="Now Bold"/>
              </a:rPr>
              <a:t>DRIVERS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366087"/>
            <a:ext cx="8889638" cy="53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5"/>
              </a:lnSpc>
              <a:spcBef>
                <a:spcPct val="0"/>
              </a:spcBef>
            </a:pPr>
            <a:r>
              <a:rPr lang="en-US" sz="3089">
                <a:solidFill>
                  <a:srgbClr val="FFFFFF"/>
                </a:solidFill>
                <a:latin typeface="Now"/>
              </a:rPr>
              <a:t>Rise in the prevalence of infectious diseases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87112" y="6040248"/>
            <a:ext cx="9737919" cy="3465280"/>
            <a:chExt cx="3294061" cy="117220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94062" cy="1172206"/>
            </a:xfrm>
            <a:custGeom>
              <a:rect l="l" t="t" r="r" b="b"/>
              <a:pathLst>
                <a:path w="3294062" h="1172206">
                  <a:moveTo>
                    <a:pt x="3169601" y="1172206"/>
                  </a:moveTo>
                  <a:lnTo>
                    <a:pt x="124460" y="1172206"/>
                  </a:lnTo>
                  <a:cubicBezTo>
                    <a:pt x="55880" y="1172206"/>
                    <a:pt x="0" y="1116326"/>
                    <a:pt x="0" y="10477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169601" y="0"/>
                  </a:lnTo>
                  <a:cubicBezTo>
                    <a:pt x="3238181" y="0"/>
                    <a:pt x="3294062" y="55880"/>
                    <a:pt x="3294062" y="124460"/>
                  </a:cubicBezTo>
                  <a:lnTo>
                    <a:pt x="3294062" y="1047746"/>
                  </a:lnTo>
                  <a:cubicBezTo>
                    <a:pt x="3294062" y="1116326"/>
                    <a:pt x="3238181" y="1172206"/>
                    <a:pt x="3169601" y="1172206"/>
                  </a:cubicBezTo>
                  <a:close/>
                </a:path>
              </a:pathLst>
            </a:custGeom>
            <a:solidFill>
              <a:srgbClr val="162942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2842968" y="6197127"/>
            <a:ext cx="4316632" cy="861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Now Bold"/>
              </a:rPr>
              <a:t>RESTRAINTS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1774" y="7001672"/>
            <a:ext cx="8888595" cy="2277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2"/>
              </a:lnSpc>
              <a:spcBef>
                <a:spcPct val="0"/>
              </a:spcBef>
            </a:pPr>
            <a:r>
              <a:rPr lang="en-US" sz="2594" spc="83">
                <a:solidFill>
                  <a:srgbClr val="FFFFFF"/>
                </a:solidFill>
                <a:latin typeface="Now"/>
              </a:rPr>
              <a:t>Fuelled by the successful utilization of the mRNA Covid-19 vaccines, RNA therapeutics is expected to make more significant strides in 2023. Hence, companies are harnessing RNA research through collaborations.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506" b="-1350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504988" y="2070220"/>
            <a:ext cx="15278026" cy="7556868"/>
            <a:chExt cx="4416805" cy="21846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6806" cy="2184655"/>
            </a:xfrm>
            <a:custGeom>
              <a:rect l="l" t="t" r="r" b="b"/>
              <a:pathLst>
                <a:path w="4416806" h="2184655">
                  <a:moveTo>
                    <a:pt x="4292345" y="2184655"/>
                  </a:moveTo>
                  <a:lnTo>
                    <a:pt x="124460" y="2184655"/>
                  </a:lnTo>
                  <a:cubicBezTo>
                    <a:pt x="55880" y="2184655"/>
                    <a:pt x="0" y="2128775"/>
                    <a:pt x="0" y="206019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292345" y="0"/>
                  </a:lnTo>
                  <a:cubicBezTo>
                    <a:pt x="4360925" y="0"/>
                    <a:pt x="4416806" y="55880"/>
                    <a:pt x="4416806" y="124460"/>
                  </a:cubicBezTo>
                  <a:lnTo>
                    <a:pt x="4416806" y="2060195"/>
                  </a:lnTo>
                  <a:cubicBezTo>
                    <a:pt x="4416806" y="2128775"/>
                    <a:pt x="4360925" y="2184655"/>
                    <a:pt x="4292345" y="2184655"/>
                  </a:cubicBezTo>
                  <a:close/>
                </a:path>
              </a:pathLst>
            </a:custGeom>
            <a:solidFill>
              <a:srgbClr val="162942"/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4065831" y="2430295"/>
            <a:ext cx="10746813" cy="90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0"/>
              </a:lnSpc>
            </a:pPr>
            <a:r>
              <a:rPr lang="en-US" sz="6500">
                <a:solidFill>
                  <a:srgbClr val="FFFFFF"/>
                </a:solidFill>
                <a:latin typeface="Now Bold"/>
              </a:rPr>
              <a:t>AUTHOR'S PERSPECTIVE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00225" y="3570634"/>
            <a:ext cx="14687550" cy="178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2832" lvl="1" indent="-366416">
              <a:lnSpc>
                <a:spcPts val="4752"/>
              </a:lnSpc>
              <a:buFont typeface="Arial"/>
              <a:buChar char="•"/>
            </a:pPr>
            <a:r>
              <a:rPr lang="en-US" sz="3394" spc="108">
                <a:solidFill>
                  <a:srgbClr val="FFFFFF"/>
                </a:solidFill>
                <a:latin typeface="Now"/>
              </a:rPr>
              <a:t>Global mRNA Vaccine Market Report 2023 talks about crucial market insights with the help of segments and sub-segments analysis.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5460" y="5589443"/>
            <a:ext cx="14822315" cy="1180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2832" lvl="1" indent="-366416">
              <a:lnSpc>
                <a:spcPts val="4752"/>
              </a:lnSpc>
              <a:buFont typeface="Arial"/>
              <a:buChar char="•"/>
            </a:pPr>
            <a:r>
              <a:rPr lang="en-US" sz="3394" spc="108">
                <a:solidFill>
                  <a:srgbClr val="FFFFFF"/>
                </a:solidFill>
                <a:latin typeface="Now"/>
              </a:rPr>
              <a:t>mRNA vaccines basic MOA includes teaching to body cells to make copies of the spike protein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5460" y="7008178"/>
            <a:ext cx="14687550" cy="2380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2832" lvl="1" indent="-366416">
              <a:lnSpc>
                <a:spcPts val="4752"/>
              </a:lnSpc>
              <a:buFont typeface="Arial"/>
              <a:buChar char="•"/>
            </a:pPr>
            <a:r>
              <a:rPr lang="en-US" sz="3394" spc="108">
                <a:solidFill>
                  <a:srgbClr val="FFFFFF"/>
                </a:solidFill>
                <a:latin typeface="Now"/>
              </a:rPr>
              <a:t>Severe acute respiratory syndrome coronavirus 2 (SARS-CoV-2), the cause of coronavirus disease 2019 (COVID-19), emerged in China in December 2019 and quickly spread around the globe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677339" y="2163178"/>
            <a:ext cx="4605164" cy="1445039"/>
          </a:xfrm>
          <a:custGeom>
            <a:rect l="l" t="t" r="r" b="b"/>
            <a:pathLst>
              <a:path w="4605164" h="1445039">
                <a:moveTo>
                  <a:pt x="0" y="0"/>
                </a:moveTo>
                <a:lnTo>
                  <a:pt x="4605165" y="0"/>
                </a:lnTo>
                <a:lnTo>
                  <a:pt x="4605165" y="1445039"/>
                </a:lnTo>
                <a:lnTo>
                  <a:pt x="0" y="1445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4156" b="-32358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6726234" y="2305290"/>
            <a:ext cx="3606610" cy="1302927"/>
          </a:xfrm>
          <a:custGeom>
            <a:rect l="l" t="t" r="r" b="b"/>
            <a:pathLst>
              <a:path w="3606610" h="1302927">
                <a:moveTo>
                  <a:pt x="0" y="0"/>
                </a:moveTo>
                <a:lnTo>
                  <a:pt x="3606610" y="0"/>
                </a:lnTo>
                <a:lnTo>
                  <a:pt x="3606610" y="1302927"/>
                </a:lnTo>
                <a:lnTo>
                  <a:pt x="0" y="13029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46" t="-23923" r="-2501" b="-20775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372637" y="4263367"/>
            <a:ext cx="6076383" cy="668402"/>
          </a:xfrm>
          <a:custGeom>
            <a:rect l="l" t="t" r="r" b="b"/>
            <a:pathLst>
              <a:path w="6076383" h="668402">
                <a:moveTo>
                  <a:pt x="0" y="0"/>
                </a:moveTo>
                <a:lnTo>
                  <a:pt x="6076383" y="0"/>
                </a:lnTo>
                <a:lnTo>
                  <a:pt x="6076383" y="668402"/>
                </a:lnTo>
                <a:lnTo>
                  <a:pt x="0" y="6684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6984768" y="3963433"/>
            <a:ext cx="3876479" cy="1482075"/>
          </a:xfrm>
          <a:custGeom>
            <a:rect l="l" t="t" r="r" b="b"/>
            <a:pathLst>
              <a:path w="3876479" h="1482075">
                <a:moveTo>
                  <a:pt x="0" y="0"/>
                </a:moveTo>
                <a:lnTo>
                  <a:pt x="3876479" y="0"/>
                </a:lnTo>
                <a:lnTo>
                  <a:pt x="3876479" y="1482076"/>
                </a:lnTo>
                <a:lnTo>
                  <a:pt x="0" y="14820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607" t="-35364" r="-17815" b="-43730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028700" y="5445509"/>
            <a:ext cx="3475747" cy="1651782"/>
          </a:xfrm>
          <a:custGeom>
            <a:rect l="l" t="t" r="r" b="b"/>
            <a:pathLst>
              <a:path w="3475747" h="1651781">
                <a:moveTo>
                  <a:pt x="0" y="0"/>
                </a:moveTo>
                <a:lnTo>
                  <a:pt x="3475747" y="0"/>
                </a:lnTo>
                <a:lnTo>
                  <a:pt x="3475747" y="1651782"/>
                </a:lnTo>
                <a:lnTo>
                  <a:pt x="0" y="1651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6449020" y="5611940"/>
            <a:ext cx="3582934" cy="1224169"/>
          </a:xfrm>
          <a:custGeom>
            <a:rect l="l" t="t" r="r" b="b"/>
            <a:pathLst>
              <a:path w="3582934" h="1224169">
                <a:moveTo>
                  <a:pt x="0" y="0"/>
                </a:moveTo>
                <a:lnTo>
                  <a:pt x="3582934" y="0"/>
                </a:lnTo>
                <a:lnTo>
                  <a:pt x="3582934" y="1224169"/>
                </a:lnTo>
                <a:lnTo>
                  <a:pt x="0" y="12241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028700" y="7385067"/>
            <a:ext cx="3277863" cy="1341192"/>
          </a:xfrm>
          <a:custGeom>
            <a:rect l="l" t="t" r="r" b="b"/>
            <a:pathLst>
              <a:path w="3277863" h="1341192">
                <a:moveTo>
                  <a:pt x="0" y="0"/>
                </a:moveTo>
                <a:lnTo>
                  <a:pt x="3277863" y="0"/>
                </a:lnTo>
                <a:lnTo>
                  <a:pt x="3277863" y="1341192"/>
                </a:lnTo>
                <a:lnTo>
                  <a:pt x="0" y="13411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6148130" y="7385067"/>
            <a:ext cx="4184714" cy="1088095"/>
          </a:xfrm>
          <a:custGeom>
            <a:rect l="l" t="t" r="r" b="b"/>
            <a:pathLst>
              <a:path w="4184714" h="1088095">
                <a:moveTo>
                  <a:pt x="0" y="0"/>
                </a:moveTo>
                <a:lnTo>
                  <a:pt x="4184714" y="0"/>
                </a:lnTo>
                <a:lnTo>
                  <a:pt x="4184714" y="1088095"/>
                </a:lnTo>
                <a:lnTo>
                  <a:pt x="0" y="10880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894" t="-79575" r="-13973" b="-78602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3793642" y="8769024"/>
            <a:ext cx="3899378" cy="1369114"/>
          </a:xfrm>
          <a:custGeom>
            <a:rect l="l" t="t" r="r" b="b"/>
            <a:pathLst>
              <a:path w="3899378" h="1369114">
                <a:moveTo>
                  <a:pt x="0" y="0"/>
                </a:moveTo>
                <a:lnTo>
                  <a:pt x="3899378" y="0"/>
                </a:lnTo>
                <a:lnTo>
                  <a:pt x="3899378" y="1369114"/>
                </a:lnTo>
                <a:lnTo>
                  <a:pt x="0" y="13691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4139" b="-14683"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6449020" y="674648"/>
            <a:ext cx="5389959" cy="1111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spc="207">
                <a:solidFill>
                  <a:srgbClr val="000000"/>
                </a:solidFill>
                <a:latin typeface="Now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" b="-74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239307" y="916459"/>
            <a:ext cx="7111613" cy="40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0"/>
              </a:lnSpc>
            </a:pPr>
            <a:r>
              <a:rPr lang="en-US" sz="3137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02254" y="1050836"/>
            <a:ext cx="9642793" cy="1403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50"/>
              </a:lnSpc>
            </a:pPr>
            <a:r>
              <a:rPr lang="en-US" sz="8250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361743" y="2310818"/>
            <a:ext cx="2866742" cy="1822830"/>
          </a:xfrm>
          <a:custGeom>
            <a:rect l="l" t="t" r="r" b="b"/>
            <a:pathLst>
              <a:path w="2866742" h="1822830">
                <a:moveTo>
                  <a:pt x="0" y="0"/>
                </a:moveTo>
                <a:lnTo>
                  <a:pt x="2866741" y="0"/>
                </a:lnTo>
                <a:lnTo>
                  <a:pt x="2866741" y="1822830"/>
                </a:lnTo>
                <a:lnTo>
                  <a:pt x="0" y="1822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625795" y="4144188"/>
            <a:ext cx="17036410" cy="112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96"/>
              </a:lnSpc>
              <a:spcBef>
                <a:spcPct val="0"/>
              </a:spcBef>
            </a:pPr>
            <a:r>
              <a:rPr lang="en-US" sz="6569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89998" y="5451091"/>
            <a:ext cx="10308005" cy="113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  <a:spcBef>
                <a:spcPct val="0"/>
              </a:spcBef>
            </a:pPr>
            <a:r>
              <a:rPr lang="en-US" sz="3257" spc="325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560"/>
              </a:lnSpc>
              <a:spcBef>
                <a:spcPct val="0"/>
              </a:spcBef>
            </a:pPr>
            <a:r>
              <a:rPr lang="en-US" sz="3257" spc="325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15175" y="6764368"/>
            <a:ext cx="12257650" cy="55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5"/>
              </a:lnSpc>
            </a:pPr>
            <a:r>
              <a:rPr lang="en-US" sz="3253" spc="331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9448" y="7603188"/>
            <a:ext cx="14608406" cy="63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8"/>
              </a:lnSpc>
              <a:spcBef>
                <a:spcPct val="0"/>
              </a:spcBef>
            </a:pPr>
            <a:r>
              <a:rPr lang="en-US" sz="3777" spc="377">
                <a:solidFill>
                  <a:srgbClr val="000000"/>
                </a:solidFill>
                <a:latin typeface="Lato"/>
              </a:rPr>
              <a:t>Access the Full Report :</a:t>
            </a:r>
            <a:r>
              <a:rPr lang="en-US" sz="3777" u="sng" spc="377">
                <a:solidFill>
                  <a:srgbClr val="000000"/>
                </a:solidFill>
                <a:latin typeface="Lato"/>
                <a:hlinkClick r:id="rId4" tooltip="https://www.cognitivemarketresearch.com/mrna-vaccine-market-report"/>
              </a:rPr>
              <a:t> https://shorturl.at/lnvzN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71632" y="9378641"/>
            <a:ext cx="8507676" cy="7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2633" spc="263">
                <a:solidFill>
                  <a:srgbClr val="000000"/>
                </a:solidFill>
                <a:latin typeface="Lato Bold"/>
              </a:rPr>
              <a:t>Please visit our website:</a:t>
            </a:r>
          </a:p>
          <a:p>
            <a:pPr algn="ctr">
              <a:lnSpc>
                <a:spcPts val="2764"/>
              </a:lnSpc>
            </a:pPr>
            <a:r>
              <a:rPr lang="en-US" sz="2633" u="sng" spc="263">
                <a:solidFill>
                  <a:srgbClr val="000000"/>
                </a:solidFill>
                <a:latin typeface="Lato Bold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41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mRNA Vaccine Market Report</dc:title>
  <cp:lastModifiedBy>decipher market</cp:lastModifiedBy>
  <cp:revision>2</cp:revision>
  <dcterms:created xsi:type="dcterms:W3CDTF">2006-08-16T00:00:00Z</dcterms:created>
  <dcterms:modified xsi:type="dcterms:W3CDTF">2024-04-17T11:28:32Z</dcterms:modified>
</cp:coreProperties>
</file>