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6.12.1.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" panose="00000500000000000000" pitchFamily="2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DM Sans" pitchFamily="2" charset="0"/>
      <p:regular r:id="rId15"/>
    </p:embeddedFont>
    <p:embeddedFont>
      <p:font typeface="Garet Bold" panose="020B0604020202020204" charset="0"/>
      <p:regular r:id="rId16"/>
    </p:embeddedFont>
    <p:embeddedFont>
      <p:font typeface="Georgia Pro Bold" panose="020B0604020202020204" charset="0"/>
      <p:regular r:id="rId17"/>
    </p:embeddedFont>
    <p:embeddedFont>
      <p:font typeface="Lato" panose="020F0502020204030203" pitchFamily="34" charset="0"/>
      <p:regular r:id="rId18"/>
    </p:embeddedFont>
    <p:embeddedFont>
      <p:font typeface="Lato Bold" panose="020F0502020204030203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Classic" panose="020B0604020202020204" charset="0"/>
      <p:regular r:id="rId21"/>
    </p:embeddedFont>
    <p:embeddedFont>
      <p:font typeface="Poppins" panose="00000500000000000000" pitchFamily="2" charset="0"/>
      <p:regular r:id="rId22"/>
    </p:embeddedFont>
    <p:embeddedFont>
      <p:font typeface="Poppins Bold" panose="00000800000000000000" charset="0"/>
      <p:regular r:id="rId23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slide" Target="slides/slide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7.jpeg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hyperlink" Target="https://tinyurl.com/yck498pe" TargetMode="External" /><Relationship Id="rId5" Type="http://schemas.openxmlformats.org/officeDocument/2006/relationships/hyperlink" Target="https://www.cognitivemarketresearch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88" b="-838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72889" y="9405921"/>
            <a:ext cx="8076298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DM Sans"/>
              </a:rPr>
              <a:t>Global,Regional,CountryAnalysis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889" y="3836644"/>
            <a:ext cx="8334800" cy="351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60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GLOBAL </a:t>
            </a:r>
          </a:p>
          <a:p>
            <a:pPr>
              <a:lnSpc>
                <a:spcPts val="6860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WOODEN SPOON</a:t>
            </a:r>
          </a:p>
          <a:p>
            <a:pPr>
              <a:lnSpc>
                <a:spcPts val="6860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MARKET REPORT </a:t>
            </a:r>
          </a:p>
          <a:p>
            <a:pPr>
              <a:lnSpc>
                <a:spcPts val="6860"/>
              </a:lnSpc>
            </a:pPr>
            <a:r>
              <a:rPr lang="en-US" sz="6600">
                <a:solidFill>
                  <a:srgbClr val="000000"/>
                </a:solidFill>
                <a:latin typeface="Canva Sans"/>
              </a:rPr>
              <a:t>2024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516218" y="2616826"/>
            <a:ext cx="15255563" cy="5053348"/>
            <a:chExt cx="4017926" cy="13309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17926" cy="1330923"/>
            </a:xfrm>
            <a:custGeom>
              <a:rect l="l" t="t" r="r" b="b"/>
              <a:pathLst>
                <a:path w="4017926" h="1330923">
                  <a:moveTo>
                    <a:pt x="0" y="0"/>
                  </a:moveTo>
                  <a:lnTo>
                    <a:pt x="4017926" y="0"/>
                  </a:lnTo>
                  <a:lnTo>
                    <a:pt x="4017926" y="1330923"/>
                  </a:lnTo>
                  <a:lnTo>
                    <a:pt x="0" y="1330923"/>
                  </a:lnTo>
                  <a:close/>
                </a:path>
              </a:pathLst>
            </a:custGeom>
            <a:solidFill>
              <a:srgbClr val="946D4D">
                <a:alpha val="8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17926" cy="1369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57807" y="3897521"/>
            <a:ext cx="14772385" cy="306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Canva Sans"/>
              </a:rPr>
              <a:t>The wooden spoon market is a niche but robust section within the wider kitchen equipment and cookware business. Wooden spoons have been a staple of kitchenware since prehistoric times. Their sustainability, versatility, and enduring appeal have all contributed to their ongoing appeal.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54736" y="2936595"/>
            <a:ext cx="8127807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000">
                <a:solidFill>
                  <a:srgbClr val="FFFFFF"/>
                </a:solidFill>
                <a:latin typeface="Canva Sans"/>
              </a:rPr>
              <a:t>INTRODUCTION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3444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98280" y="4357728"/>
            <a:ext cx="8945720" cy="2708309"/>
            <a:chExt cx="860407" cy="2604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0407" cy="260488"/>
            </a:xfrm>
            <a:custGeom>
              <a:rect l="l" t="t" r="r" b="b"/>
              <a:pathLst>
                <a:path w="860407" h="260488">
                  <a:moveTo>
                    <a:pt x="86543" y="0"/>
                  </a:moveTo>
                  <a:lnTo>
                    <a:pt x="773864" y="0"/>
                  </a:lnTo>
                  <a:cubicBezTo>
                    <a:pt x="821661" y="0"/>
                    <a:pt x="860407" y="38747"/>
                    <a:pt x="860407" y="86543"/>
                  </a:cubicBezTo>
                  <a:lnTo>
                    <a:pt x="860407" y="173944"/>
                  </a:lnTo>
                  <a:cubicBezTo>
                    <a:pt x="860407" y="221741"/>
                    <a:pt x="821661" y="260488"/>
                    <a:pt x="773864" y="260488"/>
                  </a:cubicBezTo>
                  <a:lnTo>
                    <a:pt x="86543" y="260488"/>
                  </a:lnTo>
                  <a:cubicBezTo>
                    <a:pt x="38747" y="260488"/>
                    <a:pt x="0" y="221741"/>
                    <a:pt x="0" y="173944"/>
                  </a:cubicBezTo>
                  <a:lnTo>
                    <a:pt x="0" y="86543"/>
                  </a:lnTo>
                  <a:cubicBezTo>
                    <a:pt x="0" y="38747"/>
                    <a:pt x="38747" y="0"/>
                    <a:pt x="86543" y="0"/>
                  </a:cubicBezTo>
                  <a:close/>
                </a:path>
              </a:pathLst>
            </a:custGeom>
            <a:solidFill>
              <a:srgbClr val="4B301E"/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60407" cy="298588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66535" y="4690491"/>
            <a:ext cx="2185011" cy="2182280"/>
          </a:xfrm>
          <a:custGeom>
            <a:rect l="l" t="t" r="r" b="b"/>
            <a:pathLst>
              <a:path w="2185011" h="2182280">
                <a:moveTo>
                  <a:pt x="0" y="0"/>
                </a:moveTo>
                <a:lnTo>
                  <a:pt x="2185011" y="0"/>
                </a:lnTo>
                <a:lnTo>
                  <a:pt x="2185011" y="2182280"/>
                </a:lnTo>
                <a:lnTo>
                  <a:pt x="0" y="2182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515592" y="4603160"/>
            <a:ext cx="2152832" cy="2152832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1910" tIns="61910" rIns="61910" bIns="6191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587" y="0"/>
            <a:ext cx="18415588" cy="1372965"/>
            <a:chExt cx="4850196" cy="361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50196" cy="361604"/>
            </a:xfrm>
            <a:custGeom>
              <a:rect l="l" t="t" r="r" b="b"/>
              <a:pathLst>
                <a:path w="4850196" h="361604">
                  <a:moveTo>
                    <a:pt x="0" y="0"/>
                  </a:moveTo>
                  <a:lnTo>
                    <a:pt x="4850196" y="0"/>
                  </a:lnTo>
                  <a:lnTo>
                    <a:pt x="4850196" y="361604"/>
                  </a:lnTo>
                  <a:lnTo>
                    <a:pt x="0" y="361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50196" cy="399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03487" y="5105528"/>
            <a:ext cx="1577043" cy="149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4644">
                <a:solidFill>
                  <a:srgbClr val="1E3048"/>
                </a:solidFill>
                <a:latin typeface="Poppins Bold"/>
              </a:rPr>
              <a:t>2024- 2031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68424" y="4759821"/>
            <a:ext cx="6010568" cy="1770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9"/>
              </a:lnSpc>
            </a:pPr>
            <a:r>
              <a:rPr lang="en-US" sz="4978">
                <a:solidFill>
                  <a:srgbClr val="FFFFFF"/>
                </a:solidFill>
                <a:latin typeface="Poppins"/>
              </a:rPr>
              <a:t>CAGR</a:t>
            </a:r>
          </a:p>
          <a:p>
            <a:pPr algn="ctr">
              <a:lnSpc>
                <a:spcPts val="6969"/>
              </a:lnSpc>
              <a:spcBef>
                <a:spcPct val="0"/>
              </a:spcBef>
            </a:pPr>
            <a:r>
              <a:rPr lang="en-US" sz="4978">
                <a:solidFill>
                  <a:srgbClr val="FFFFFF"/>
                </a:solidFill>
                <a:latin typeface="Poppins"/>
              </a:rPr>
              <a:t>5.60%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2248" y="357870"/>
            <a:ext cx="796350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FFFFFF"/>
                </a:solidFill>
                <a:latin typeface="Canva Sans"/>
              </a:rPr>
              <a:t>KEY INSIGHTS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518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319223"/>
            <a:chExt cx="4816593" cy="3474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7450"/>
            </a:xfrm>
            <a:custGeom>
              <a:rect l="l" t="t" r="r" b="b"/>
              <a:pathLst>
                <a:path w="4816592" h="347450">
                  <a:moveTo>
                    <a:pt x="0" y="0"/>
                  </a:moveTo>
                  <a:lnTo>
                    <a:pt x="4816592" y="0"/>
                  </a:lnTo>
                  <a:lnTo>
                    <a:pt x="4816592" y="347450"/>
                  </a:lnTo>
                  <a:lnTo>
                    <a:pt x="0" y="347450"/>
                  </a:lnTo>
                  <a:close/>
                </a:path>
              </a:pathLst>
            </a:custGeom>
            <a:solidFill>
              <a:srgbClr val="000000">
                <a:alpha val="69804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85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23675" y="1649392"/>
            <a:ext cx="6127610" cy="2634013"/>
            <a:chExt cx="8245593" cy="3544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45593" cy="3544449"/>
            </a:xfrm>
            <a:custGeom>
              <a:rect l="l" t="t" r="r" b="b"/>
              <a:pathLst>
                <a:path w="8245593" h="3544449">
                  <a:moveTo>
                    <a:pt x="8121133" y="3544449"/>
                  </a:moveTo>
                  <a:lnTo>
                    <a:pt x="124460" y="3544449"/>
                  </a:lnTo>
                  <a:cubicBezTo>
                    <a:pt x="55880" y="3544449"/>
                    <a:pt x="0" y="3488569"/>
                    <a:pt x="0" y="341998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121133" y="0"/>
                  </a:lnTo>
                  <a:cubicBezTo>
                    <a:pt x="8189713" y="0"/>
                    <a:pt x="8245593" y="55880"/>
                    <a:pt x="8245593" y="124460"/>
                  </a:cubicBezTo>
                  <a:lnTo>
                    <a:pt x="8245593" y="3419989"/>
                  </a:lnTo>
                  <a:cubicBezTo>
                    <a:pt x="8245593" y="3488569"/>
                    <a:pt x="8189713" y="3544449"/>
                    <a:pt x="8121133" y="3544449"/>
                  </a:cubicBezTo>
                  <a:close/>
                </a:path>
              </a:pathLst>
            </a:custGeom>
            <a:solidFill>
              <a:srgbClr val="BCA7A2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247805" y="1285651"/>
            <a:ext cx="764392" cy="3260002"/>
            <a:chExt cx="3130550" cy="133512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2123675" y="4624068"/>
            <a:ext cx="6127610" cy="2592166"/>
            <a:chExt cx="8245593" cy="34881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45593" cy="3488138"/>
            </a:xfrm>
            <a:custGeom>
              <a:rect l="l" t="t" r="r" b="b"/>
              <a:pathLst>
                <a:path w="8245593" h="3488138">
                  <a:moveTo>
                    <a:pt x="8121133" y="3488138"/>
                  </a:moveTo>
                  <a:lnTo>
                    <a:pt x="124460" y="3488138"/>
                  </a:lnTo>
                  <a:cubicBezTo>
                    <a:pt x="55880" y="3488138"/>
                    <a:pt x="0" y="3432258"/>
                    <a:pt x="0" y="33636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121133" y="0"/>
                  </a:lnTo>
                  <a:cubicBezTo>
                    <a:pt x="8189713" y="0"/>
                    <a:pt x="8245593" y="55880"/>
                    <a:pt x="8245593" y="124460"/>
                  </a:cubicBezTo>
                  <a:lnTo>
                    <a:pt x="8245593" y="3363678"/>
                  </a:lnTo>
                  <a:cubicBezTo>
                    <a:pt x="8245593" y="3432258"/>
                    <a:pt x="8189713" y="3488138"/>
                    <a:pt x="8121133" y="3488138"/>
                  </a:cubicBezTo>
                  <a:close/>
                </a:path>
              </a:pathLst>
            </a:custGeom>
            <a:solidFill>
              <a:srgbClr val="5A2B19"/>
            </a:solidFill>
          </p:spPr>
          <p:txBody>
            <a:bodyPr/>
            <a:lstStyle/>
            <a:p/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47805" y="4302173"/>
            <a:ext cx="764392" cy="3260002"/>
            <a:chExt cx="3130550" cy="13351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2123675" y="7561527"/>
            <a:ext cx="6127610" cy="2592166"/>
            <a:chExt cx="8245593" cy="34881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45593" cy="3488138"/>
            </a:xfrm>
            <a:custGeom>
              <a:rect l="l" t="t" r="r" b="b"/>
              <a:pathLst>
                <a:path w="8245593" h="3488138">
                  <a:moveTo>
                    <a:pt x="8121133" y="3488138"/>
                  </a:moveTo>
                  <a:lnTo>
                    <a:pt x="124460" y="3488138"/>
                  </a:lnTo>
                  <a:cubicBezTo>
                    <a:pt x="55880" y="3488138"/>
                    <a:pt x="0" y="3432258"/>
                    <a:pt x="0" y="33636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121133" y="0"/>
                  </a:lnTo>
                  <a:cubicBezTo>
                    <a:pt x="8189713" y="0"/>
                    <a:pt x="8245593" y="55880"/>
                    <a:pt x="8245593" y="124460"/>
                  </a:cubicBezTo>
                  <a:lnTo>
                    <a:pt x="8245593" y="3363678"/>
                  </a:lnTo>
                  <a:cubicBezTo>
                    <a:pt x="8245593" y="3432258"/>
                    <a:pt x="8189713" y="3488138"/>
                    <a:pt x="8121133" y="3488138"/>
                  </a:cubicBezTo>
                  <a:close/>
                </a:path>
              </a:pathLst>
            </a:custGeom>
            <a:solidFill>
              <a:srgbClr val="B9724A"/>
            </a:solidFill>
          </p:spPr>
          <p:txBody>
            <a:bodyPr/>
            <a:lstStyle/>
            <a:p/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247805" y="7239633"/>
            <a:ext cx="764392" cy="3260002"/>
            <a:chExt cx="3130550" cy="133512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30550" cy="13351270"/>
            </a:xfrm>
            <a:custGeom>
              <a:rect l="l" t="t" r="r" b="b"/>
              <a:pathLst>
                <a:path w="3130550" h="13351270">
                  <a:moveTo>
                    <a:pt x="0" y="1123950"/>
                  </a:moveTo>
                  <a:lnTo>
                    <a:pt x="0" y="13351270"/>
                  </a:lnTo>
                  <a:lnTo>
                    <a:pt x="3130550" y="1335127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/>
          </p:txBody>
        </p:sp>
      </p:grpSp>
      <p:sp>
        <p:nvSpPr>
          <p:cNvPr id="18" name="TextBox 18"/>
          <p:cNvSpPr txBox="1"/>
          <p:nvPr/>
        </p:nvSpPr>
        <p:spPr>
          <a:xfrm>
            <a:off x="493200" y="19047"/>
            <a:ext cx="17301600" cy="100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Canva Sans"/>
              </a:rPr>
              <a:t>REVENUE MARKET SHARE BY SEGMENTS 2022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58972" y="2002569"/>
            <a:ext cx="4639194" cy="2113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3342" lvl="1" indent="-326671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Disposable Wooden Spoons</a:t>
            </a:r>
          </a:p>
          <a:p>
            <a:pPr marL="653342" lvl="1" indent="-326671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Reusable Wooden Spoons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1501" y="2746650"/>
            <a:ext cx="2797000" cy="341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0"/>
              </a:lnSpc>
            </a:pPr>
            <a:r>
              <a:rPr lang="en-US" sz="2594">
                <a:solidFill>
                  <a:srgbClr val="43B4BE"/>
                </a:solidFill>
                <a:latin typeface="Montserrat Classic"/>
              </a:rPr>
              <a:t>Type Segment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61032" y="4834940"/>
            <a:ext cx="4837135" cy="2113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Food Service Outlets</a:t>
            </a:r>
          </a:p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Institutional Use</a:t>
            </a:r>
          </a:p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Online Catering</a:t>
            </a:r>
          </a:p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Home Use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1501" y="5622343"/>
            <a:ext cx="2797000" cy="66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0"/>
              </a:lnSpc>
            </a:pPr>
            <a:r>
              <a:rPr lang="en-US" sz="2594">
                <a:solidFill>
                  <a:srgbClr val="43B4BE"/>
                </a:solidFill>
                <a:latin typeface="Montserrat Classic"/>
              </a:rPr>
              <a:t>Application Segment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58972" y="8050551"/>
            <a:ext cx="4837135" cy="158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Retail Stores</a:t>
            </a:r>
          </a:p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Supermarkets</a:t>
            </a:r>
          </a:p>
          <a:p>
            <a:pPr marL="653348" lvl="1" indent="-326674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FFFFFF"/>
                </a:solidFill>
                <a:latin typeface="Montserrat"/>
              </a:rPr>
              <a:t>E-commerce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1501" y="8722386"/>
            <a:ext cx="2797000" cy="341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0"/>
              </a:lnSpc>
            </a:pPr>
            <a:r>
              <a:rPr lang="en-US" sz="2594">
                <a:solidFill>
                  <a:srgbClr val="43B4BE"/>
                </a:solidFill>
                <a:latin typeface="Montserrat Classic"/>
              </a:rPr>
              <a:t>Sales Channel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1207777"/>
            <a:ext cx="10988469" cy="9079223"/>
          </a:xfrm>
          <a:custGeom>
            <a:rect l="l" t="t" r="r" b="b"/>
            <a:pathLst>
              <a:path w="10988469" h="9079223">
                <a:moveTo>
                  <a:pt x="0" y="0"/>
                </a:moveTo>
                <a:lnTo>
                  <a:pt x="10988469" y="0"/>
                </a:lnTo>
                <a:lnTo>
                  <a:pt x="10988469" y="9079223"/>
                </a:lnTo>
                <a:lnTo>
                  <a:pt x="0" y="9079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11743165" y="5153025"/>
            <a:ext cx="5781265" cy="1764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North America</a:t>
            </a:r>
          </a:p>
          <a:p>
            <a:pPr algn="ctr">
              <a:lnSpc>
                <a:spcPts val="6938"/>
              </a:lnSpc>
            </a:pPr>
            <a:r>
              <a:rPr lang="en-US" sz="5930">
                <a:solidFill>
                  <a:srgbClr val="000000"/>
                </a:solidFill>
                <a:latin typeface="Montserrat"/>
              </a:rPr>
              <a:t>38%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983" y="299726"/>
            <a:ext cx="18016034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143">
                <a:solidFill>
                  <a:srgbClr val="000000"/>
                </a:solidFill>
                <a:latin typeface="Canva Sans"/>
              </a:rPr>
              <a:t>Global Wooden Spoon Market Revenue share for 2024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8" b="0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4795827" y="5358967"/>
            <a:ext cx="9635068" cy="3284424"/>
            <a:chExt cx="7487197" cy="2552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87197" cy="2552253"/>
            </a:xfrm>
            <a:custGeom>
              <a:rect l="l" t="t" r="r" b="b"/>
              <a:pathLst>
                <a:path w="7487197" h="2552253">
                  <a:moveTo>
                    <a:pt x="7362737" y="2552253"/>
                  </a:moveTo>
                  <a:lnTo>
                    <a:pt x="124460" y="2552253"/>
                  </a:lnTo>
                  <a:cubicBezTo>
                    <a:pt x="55880" y="2552253"/>
                    <a:pt x="0" y="2496373"/>
                    <a:pt x="0" y="242779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427793"/>
                  </a:lnTo>
                  <a:cubicBezTo>
                    <a:pt x="7487197" y="2496373"/>
                    <a:pt x="7431317" y="2552253"/>
                    <a:pt x="7362737" y="2552253"/>
                  </a:cubicBezTo>
                  <a:close/>
                </a:path>
              </a:pathLst>
            </a:custGeom>
            <a:solidFill>
              <a:srgbClr val="95643B"/>
            </a:solidFill>
          </p:spPr>
          <p:txBody>
            <a:bodyPr/>
            <a:lstStyle/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4795827" y="1643609"/>
            <a:ext cx="9635068" cy="3248143"/>
            <a:chExt cx="7487197" cy="25240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7197" cy="2524060"/>
            </a:xfrm>
            <a:custGeom>
              <a:rect l="l" t="t" r="r" b="b"/>
              <a:pathLst>
                <a:path w="7487197" h="252406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533922"/>
            </a:solid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3273819" y="2146144"/>
            <a:ext cx="2759617" cy="2243073"/>
            <a:chExt cx="2144437" cy="1743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95643B"/>
            </a:solid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73819" y="5879642"/>
            <a:ext cx="2759617" cy="2243073"/>
            <a:chExt cx="2144437" cy="17430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44437" cy="1743043"/>
            </a:xfrm>
            <a:custGeom>
              <a:rect l="l" t="t" r="r" b="b"/>
              <a:pathLst>
                <a:path w="2144437" h="1743043">
                  <a:moveTo>
                    <a:pt x="2019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19977" y="0"/>
                  </a:lnTo>
                  <a:cubicBezTo>
                    <a:pt x="2088557" y="0"/>
                    <a:pt x="2144437" y="55880"/>
                    <a:pt x="2144437" y="124460"/>
                  </a:cubicBezTo>
                  <a:lnTo>
                    <a:pt x="2144437" y="1618583"/>
                  </a:lnTo>
                  <a:cubicBezTo>
                    <a:pt x="2144437" y="1687163"/>
                    <a:pt x="2088557" y="1743043"/>
                    <a:pt x="2019977" y="1743043"/>
                  </a:cubicBezTo>
                  <a:close/>
                </a:path>
              </a:pathLst>
            </a:custGeom>
            <a:solidFill>
              <a:srgbClr val="533922"/>
            </a:solidFill>
          </p:spPr>
          <p:txBody>
            <a:bodyPr/>
            <a:lstStyle/>
            <a:p/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5902769" y="2943063"/>
            <a:ext cx="749694" cy="649235"/>
            <a:chExt cx="6350000" cy="5499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95643B"/>
            </a:solidFill>
          </p:spPr>
          <p:txBody>
            <a:bodyPr/>
            <a:lstStyle/>
            <a:p/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400000">
            <a:off x="5902769" y="6676562"/>
            <a:ext cx="749694" cy="649235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533922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3477780" y="3083912"/>
            <a:ext cx="2475219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Drivers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819" y="6723874"/>
            <a:ext cx="3044016" cy="581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spc="109">
                <a:solidFill>
                  <a:srgbClr val="FFFFFF"/>
                </a:solidFill>
                <a:latin typeface="Garet Bold"/>
              </a:rPr>
              <a:t>Restraints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7376" y="2091343"/>
            <a:ext cx="692049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Rising Demand for Wooden Spoons in Hospitality Industry to Drive Market Growth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83590" y="6120117"/>
            <a:ext cx="7108062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24"/>
              </a:lnSpc>
            </a:pPr>
            <a:r>
              <a:rPr lang="en-US" sz="4499" spc="143">
                <a:solidFill>
                  <a:srgbClr val="FFFFFF"/>
                </a:solidFill>
                <a:latin typeface="Barlow"/>
              </a:rPr>
              <a:t>Competition from Alternative Materials to Hinder Market Growth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/>
        </p:txBody>
      </p:sp>
      <p:grpSp>
        <p:nvGrpSpPr>
          <p:cNvPr id="3" name="Group 3"/>
          <p:cNvGrpSpPr/>
          <p:nvPr/>
        </p:nvGrpSpPr>
        <p:grpSpPr>
          <a:xfrm>
            <a:off x="1186292" y="1426385"/>
            <a:ext cx="15915416" cy="7434231"/>
            <a:chExt cx="4191715" cy="19579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1715" cy="1957987"/>
            </a:xfrm>
            <a:custGeom>
              <a:rect l="l" t="t" r="r" b="b"/>
              <a:pathLst>
                <a:path w="4191715" h="1957987">
                  <a:moveTo>
                    <a:pt x="0" y="0"/>
                  </a:moveTo>
                  <a:lnTo>
                    <a:pt x="4191715" y="0"/>
                  </a:lnTo>
                  <a:lnTo>
                    <a:pt x="4191715" y="1957987"/>
                  </a:lnTo>
                  <a:lnTo>
                    <a:pt x="0" y="1957987"/>
                  </a:lnTo>
                  <a:close/>
                </a:path>
              </a:pathLst>
            </a:custGeom>
            <a:solidFill>
              <a:srgbClr val="614434">
                <a:alpha val="80000"/>
              </a:srgbClr>
            </a:solidFill>
          </p:spPr>
          <p:txBody>
            <a:bodyPr/>
            <a:lstStyle/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91715" cy="1996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56232" y="1829904"/>
            <a:ext cx="9242305" cy="80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5825">
                <a:solidFill>
                  <a:srgbClr val="FFFFFF"/>
                </a:solidFill>
                <a:latin typeface="Canva Sans"/>
              </a:rPr>
              <a:t>AUTHOR'S PERSPECTIVE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3653" y="2791794"/>
            <a:ext cx="15520693" cy="5641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67" lvl="1" indent="-313084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Canva Sans"/>
              </a:rPr>
              <a:t>The Global Wooden Spoon Market is witnessing significant growth in the near future.</a:t>
            </a:r>
          </a:p>
          <a:p>
            <a:pPr marL="626167" lvl="1" indent="-313084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Canva Sans"/>
              </a:rPr>
              <a:t>Reusable wooden spoons are essential for everyday cooking tasks such as stirring, mixing, and tasting food. </a:t>
            </a:r>
          </a:p>
          <a:p>
            <a:pPr marL="626167" lvl="1" indent="-313084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Canva Sans"/>
              </a:rPr>
              <a:t>Wooden spoons are commonly used in food preparation, including sautéing, frying, and stirring, as they are less likely to scratch cookware and are safe for various ingredients.</a:t>
            </a:r>
          </a:p>
          <a:p>
            <a:pPr marL="626167" lvl="1" indent="-313084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Canva Sans"/>
              </a:rPr>
              <a:t>Disposable wooden spoons are frequently used in restaurants, food trucks, and catering businesses</a:t>
            </a:r>
          </a:p>
          <a:p>
            <a:pPr marL="626167" lvl="1" indent="-313084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Canva Sans"/>
              </a:rPr>
              <a:t>Wooden spoons are vital culinary equipment because they are utilized in institutional kitchens for large-scale ingredient mixing, stirring, and combining. 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6860976"/>
            <a:ext cx="18288000" cy="3426024"/>
          </a:xfrm>
          <a:custGeom>
            <a:rect l="l" t="t" r="r" b="b"/>
            <a:pathLst>
              <a:path w="18288000" h="3426024">
                <a:moveTo>
                  <a:pt x="0" y="0"/>
                </a:moveTo>
                <a:lnTo>
                  <a:pt x="18288000" y="0"/>
                </a:lnTo>
                <a:lnTo>
                  <a:pt x="18288000" y="3426024"/>
                </a:lnTo>
                <a:lnTo>
                  <a:pt x="0" y="3426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8" t="-2332" r="0" b="-6122"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790083" y="1926085"/>
            <a:ext cx="2652333" cy="2652333"/>
          </a:xfrm>
          <a:custGeom>
            <a:rect l="l" t="t" r="r" b="b"/>
            <a:pathLst>
              <a:path w="2652333" h="2652333">
                <a:moveTo>
                  <a:pt x="0" y="0"/>
                </a:moveTo>
                <a:lnTo>
                  <a:pt x="2652333" y="0"/>
                </a:lnTo>
                <a:lnTo>
                  <a:pt x="2652333" y="2652333"/>
                </a:lnTo>
                <a:lnTo>
                  <a:pt x="0" y="26523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92" t="-6067" r="-6067" b="-6292"/>
            </a:stretch>
          </a:blipFill>
        </p:spPr>
        <p:txBody>
          <a:bodyPr/>
          <a:lstStyle/>
          <a:p/>
        </p:txBody>
      </p:sp>
      <p:sp>
        <p:nvSpPr>
          <p:cNvPr id="4" name="Freeform 4"/>
          <p:cNvSpPr/>
          <p:nvPr/>
        </p:nvSpPr>
        <p:spPr>
          <a:xfrm>
            <a:off x="4446417" y="1644623"/>
            <a:ext cx="3157660" cy="3215256"/>
          </a:xfrm>
          <a:custGeom>
            <a:rect l="l" t="t" r="r" b="b"/>
            <a:pathLst>
              <a:path w="3157660" h="3215256">
                <a:moveTo>
                  <a:pt x="0" y="0"/>
                </a:moveTo>
                <a:lnTo>
                  <a:pt x="3157660" y="0"/>
                </a:lnTo>
                <a:lnTo>
                  <a:pt x="3157660" y="3215257"/>
                </a:lnTo>
                <a:lnTo>
                  <a:pt x="0" y="32152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5" name="Freeform 5"/>
          <p:cNvSpPr/>
          <p:nvPr/>
        </p:nvSpPr>
        <p:spPr>
          <a:xfrm>
            <a:off x="8604202" y="2284872"/>
            <a:ext cx="4647629" cy="1934759"/>
          </a:xfrm>
          <a:custGeom>
            <a:rect l="l" t="t" r="r" b="b"/>
            <a:pathLst>
              <a:path w="4647629" h="1934759">
                <a:moveTo>
                  <a:pt x="0" y="0"/>
                </a:moveTo>
                <a:lnTo>
                  <a:pt x="4647629" y="0"/>
                </a:lnTo>
                <a:lnTo>
                  <a:pt x="4647629" y="1934759"/>
                </a:lnTo>
                <a:lnTo>
                  <a:pt x="0" y="1934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13867662" y="2179580"/>
            <a:ext cx="4180951" cy="2145343"/>
          </a:xfrm>
          <a:custGeom>
            <a:rect l="l" t="t" r="r" b="b"/>
            <a:pathLst>
              <a:path w="4180950" h="2145343">
                <a:moveTo>
                  <a:pt x="0" y="0"/>
                </a:moveTo>
                <a:lnTo>
                  <a:pt x="4180950" y="0"/>
                </a:lnTo>
                <a:lnTo>
                  <a:pt x="4180950" y="2145343"/>
                </a:lnTo>
                <a:lnTo>
                  <a:pt x="0" y="21453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>
            <a:off x="195285" y="4945605"/>
            <a:ext cx="6854189" cy="976722"/>
          </a:xfrm>
          <a:custGeom>
            <a:rect l="l" t="t" r="r" b="b"/>
            <a:pathLst>
              <a:path w="6854189" h="976722">
                <a:moveTo>
                  <a:pt x="0" y="0"/>
                </a:moveTo>
                <a:lnTo>
                  <a:pt x="6854189" y="0"/>
                </a:lnTo>
                <a:lnTo>
                  <a:pt x="6854189" y="976722"/>
                </a:lnTo>
                <a:lnTo>
                  <a:pt x="0" y="9767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>
            <a:off x="7604077" y="4593304"/>
            <a:ext cx="2658045" cy="2658045"/>
          </a:xfrm>
          <a:custGeom>
            <a:rect l="l" t="t" r="r" b="b"/>
            <a:pathLst>
              <a:path w="2658045" h="2658045">
                <a:moveTo>
                  <a:pt x="0" y="0"/>
                </a:moveTo>
                <a:lnTo>
                  <a:pt x="2658045" y="0"/>
                </a:lnTo>
                <a:lnTo>
                  <a:pt x="2658045" y="2658045"/>
                </a:lnTo>
                <a:lnTo>
                  <a:pt x="0" y="26580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10685775" y="4612768"/>
            <a:ext cx="3494896" cy="2619116"/>
          </a:xfrm>
          <a:custGeom>
            <a:rect l="l" t="t" r="r" b="b"/>
            <a:pathLst>
              <a:path w="3494896" h="2619116">
                <a:moveTo>
                  <a:pt x="0" y="0"/>
                </a:moveTo>
                <a:lnTo>
                  <a:pt x="3494896" y="0"/>
                </a:lnTo>
                <a:lnTo>
                  <a:pt x="3494896" y="2619117"/>
                </a:lnTo>
                <a:lnTo>
                  <a:pt x="0" y="26191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>
            <a:off x="14604324" y="4859880"/>
            <a:ext cx="3444289" cy="1654840"/>
          </a:xfrm>
          <a:custGeom>
            <a:rect l="l" t="t" r="r" b="b"/>
            <a:pathLst>
              <a:path w="3444289" h="1654840">
                <a:moveTo>
                  <a:pt x="0" y="0"/>
                </a:moveTo>
                <a:lnTo>
                  <a:pt x="3444288" y="0"/>
                </a:lnTo>
                <a:lnTo>
                  <a:pt x="3444288" y="1654840"/>
                </a:lnTo>
                <a:lnTo>
                  <a:pt x="0" y="16548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1904" b="-56229"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5715833" y="700088"/>
            <a:ext cx="685633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>
                <a:solidFill>
                  <a:srgbClr val="000000"/>
                </a:solidFill>
                <a:latin typeface="Canva Sans"/>
              </a:rPr>
              <a:t>KEY PLAYERS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58" r="-9158"/>
            </a:stretch>
          </a:blipFill>
        </p:spPr>
        <p:txBody>
          <a:bodyPr/>
          <a:lstStyle/>
          <a:p/>
        </p:txBody>
      </p:sp>
      <p:sp>
        <p:nvSpPr>
          <p:cNvPr id="3" name="TextBox 3"/>
          <p:cNvSpPr txBox="1"/>
          <p:nvPr/>
        </p:nvSpPr>
        <p:spPr>
          <a:xfrm>
            <a:off x="5114868" y="652096"/>
            <a:ext cx="7777133" cy="44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3431">
                <a:solidFill>
                  <a:srgbClr val="000000"/>
                </a:solidFill>
                <a:latin typeface="Georgia Pro Bold"/>
              </a:rPr>
              <a:t>For Full Report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1407" y="804909"/>
            <a:ext cx="10545186" cy="154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1"/>
              </a:lnSpc>
            </a:pPr>
            <a:r>
              <a:rPr lang="en-US" sz="9022">
                <a:solidFill>
                  <a:srgbClr val="000000"/>
                </a:solidFill>
                <a:latin typeface="Canva Sans Bold"/>
              </a:rPr>
              <a:t>Contact us</a:t>
            </a:r>
          </a:p>
        </p:txBody>
      </p:sp>
      <p:sp>
        <p:nvSpPr>
          <p:cNvPr id="5" name="Freeform 5"/>
          <p:cNvSpPr/>
          <p:nvPr/>
        </p:nvSpPr>
        <p:spPr>
          <a:xfrm>
            <a:off x="7141474" y="2187591"/>
            <a:ext cx="3723920" cy="2367870"/>
          </a:xfrm>
          <a:custGeom>
            <a:rect l="l" t="t" r="r" b="b"/>
            <a:pathLst>
              <a:path w="3723920" h="2367870">
                <a:moveTo>
                  <a:pt x="0" y="0"/>
                </a:moveTo>
                <a:lnTo>
                  <a:pt x="3723920" y="0"/>
                </a:lnTo>
                <a:lnTo>
                  <a:pt x="3723920" y="2367871"/>
                </a:lnTo>
                <a:lnTo>
                  <a:pt x="0" y="2367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TextBox 6"/>
          <p:cNvSpPr txBox="1"/>
          <p:nvPr/>
        </p:nvSpPr>
        <p:spPr>
          <a:xfrm>
            <a:off x="-171356" y="4422112"/>
            <a:ext cx="18630712" cy="11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  <a:spcBef>
                <a:spcPct val="0"/>
              </a:spcBef>
            </a:pPr>
            <a:r>
              <a:rPr lang="en-US" sz="6536">
                <a:solidFill>
                  <a:srgbClr val="000000"/>
                </a:solidFill>
                <a:latin typeface="Lato Bold"/>
              </a:rPr>
              <a:t>COGNITIVE MARKET 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08930" y="5741466"/>
            <a:ext cx="10989009" cy="121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Tel: +1 312-376-8303 | +44 020-8123-0732</a:t>
            </a:r>
          </a:p>
          <a:p>
            <a:pPr algn="ctr">
              <a:lnSpc>
                <a:spcPts val="4928"/>
              </a:lnSpc>
              <a:spcBef>
                <a:spcPct val="0"/>
              </a:spcBef>
            </a:pPr>
            <a:r>
              <a:rPr lang="en-US" sz="3520" spc="352">
                <a:solidFill>
                  <a:srgbClr val="000000"/>
                </a:solidFill>
                <a:latin typeface="Lato"/>
              </a:rPr>
              <a:t>India: (+91) 983-496-8611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1627" y="7157521"/>
            <a:ext cx="13404748" cy="60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6" spc="358">
                <a:solidFill>
                  <a:srgbClr val="000000"/>
                </a:solidFill>
                <a:latin typeface="Lato"/>
              </a:rPr>
              <a:t>sales@cognitivemarketresearch.com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6498" y="7941717"/>
            <a:ext cx="15975492" cy="71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2"/>
              </a:lnSpc>
              <a:spcBef>
                <a:spcPct val="0"/>
              </a:spcBef>
            </a:pPr>
            <a:r>
              <a:rPr lang="en-US" sz="4130" spc="413">
                <a:solidFill>
                  <a:srgbClr val="000000"/>
                </a:solidFill>
                <a:latin typeface="Lato"/>
              </a:rPr>
              <a:t>Access the Full Report : </a:t>
            </a:r>
            <a:r>
              <a:rPr lang="en-US" sz="4130" u="sng" spc="413">
                <a:solidFill>
                  <a:srgbClr val="000000"/>
                </a:solidFill>
                <a:latin typeface="Lato"/>
                <a:hlinkClick r:id="rId4" tooltip="https://tinyurl.com/yck498pe"/>
              </a:rPr>
              <a:t>https://tinyurl.com/yck498pe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1894" y="9296400"/>
            <a:ext cx="9624699" cy="88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33" spc="323">
                <a:solidFill>
                  <a:srgbClr val="000000"/>
                </a:solidFill>
                <a:latin typeface="Lato"/>
              </a:rPr>
              <a:t>Please visit our website:</a:t>
            </a:r>
          </a:p>
          <a:p>
            <a:pPr algn="ctr">
              <a:lnSpc>
                <a:spcPts val="3394"/>
              </a:lnSpc>
            </a:pPr>
            <a:r>
              <a:rPr lang="en-US" sz="3233" u="sng" spc="323">
                <a:solidFill>
                  <a:srgbClr val="000000"/>
                </a:solidFill>
                <a:latin typeface="Lato"/>
                <a:hlinkClick r:id="rId5" tooltip="https://www.cognitivemarketresearch.com"/>
              </a:rPr>
              <a:t>https://www.cognitivemarketresearch.com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Custom</PresentationFormat>
  <Paragraphs>47</Paragraphs>
  <Slides>9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0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  <Application>Aspose.Slides for .NET</Application>
  <AppVersion>16.1201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Wooden Spoon Market Report 2024</dc:title>
  <cp:lastModifiedBy>decipher market</cp:lastModifiedBy>
  <cp:revision>2</cp:revision>
  <dcterms:created xsi:type="dcterms:W3CDTF">2006-08-16T00:00:00Z</dcterms:created>
  <dcterms:modified xsi:type="dcterms:W3CDTF">2024-03-11T15:40:22Z</dcterms:modified>
</cp:coreProperties>
</file>