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5863nhkv"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000000"/>
        </a:solidFill>
        <a:effectLst/>
      </p:bgPr>
    </p:bg>
    <p:spTree>
      <p:nvGrpSpPr>
        <p:cNvPr id="1" name=""/>
        <p:cNvGrpSpPr/>
        <p:nvPr/>
      </p:nvGrpSpPr>
      <p:grpSpPr>
        <a:xfrm>
          <a:off x="0" y="0"/>
          <a:ext cx="0" cy="0"/>
        </a:xfrm>
      </p:grpSpPr>
      <p:sp>
        <p:nvSpPr>
          <p:cNvPr id="2" name="Freeform 2"/>
          <p:cNvSpPr/>
          <p:nvPr/>
        </p:nvSpPr>
        <p:spPr>
          <a:xfrm>
            <a:off x="8568344" y="0"/>
            <a:ext cx="9719656" cy="10287000"/>
          </a:xfrm>
          <a:custGeom>
            <a:rect l="l" t="t" r="r" b="b"/>
            <a:pathLst>
              <a:path w="9719656" h="10287000">
                <a:moveTo>
                  <a:pt x="0" y="0"/>
                </a:moveTo>
                <a:lnTo>
                  <a:pt x="9719656" y="0"/>
                </a:lnTo>
                <a:lnTo>
                  <a:pt x="9719656" y="10287000"/>
                </a:lnTo>
                <a:lnTo>
                  <a:pt x="0" y="10287000"/>
                </a:lnTo>
                <a:lnTo>
                  <a:pt x="0" y="0"/>
                </a:lnTo>
                <a:close/>
              </a:path>
            </a:pathLst>
          </a:custGeom>
          <a:blipFill>
            <a:blip r:embed="rId2"/>
            <a:stretch>
              <a:fillRect l="-35345" r="-29488"/>
            </a:stretch>
          </a:blipFill>
        </p:spPr>
        <p:txBody>
          <a:bodyPr/>
          <a:lstStyle/>
          <a:p/>
        </p:txBody>
      </p:sp>
      <p:sp>
        <p:nvSpPr>
          <p:cNvPr id="3" name="TextBox 3"/>
          <p:cNvSpPr txBox="1"/>
          <p:nvPr/>
        </p:nvSpPr>
        <p:spPr>
          <a:xfrm>
            <a:off x="0" y="9358166"/>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304953" y="3285173"/>
            <a:ext cx="9077929" cy="3871637"/>
          </a:xfrm>
          <a:prstGeom prst="rect">
            <a:avLst/>
          </a:prstGeom>
        </p:spPr>
        <p:txBody>
          <a:bodyPr lIns="0" tIns="0" rIns="0" bIns="0" rtlCol="0" anchor="t">
            <a:spAutoFit/>
          </a:bodyPr>
          <a:lstStyle/>
          <a:p>
            <a:pPr>
              <a:lnSpc>
                <a:spcPts val="7454"/>
              </a:lnSpc>
            </a:pPr>
            <a:r>
              <a:rPr lang="en-US" sz="8000">
                <a:solidFill>
                  <a:srgbClr val="FFFFFF"/>
                </a:solidFill>
                <a:latin typeface="Canva Sans"/>
              </a:rPr>
              <a:t>GLOBAL </a:t>
            </a:r>
          </a:p>
          <a:p>
            <a:pPr>
              <a:lnSpc>
                <a:spcPts val="7454"/>
              </a:lnSpc>
            </a:pPr>
            <a:r>
              <a:rPr lang="en-US" sz="8000">
                <a:solidFill>
                  <a:srgbClr val="FFFFFF"/>
                </a:solidFill>
                <a:latin typeface="Canva Sans"/>
              </a:rPr>
              <a:t>WIG</a:t>
            </a:r>
          </a:p>
          <a:p>
            <a:pPr>
              <a:lnSpc>
                <a:spcPts val="7454"/>
              </a:lnSpc>
            </a:pPr>
            <a:r>
              <a:rPr lang="en-US" sz="8000">
                <a:solidFill>
                  <a:srgbClr val="FFFFFF"/>
                </a:solidFill>
                <a:latin typeface="Canva Sans"/>
              </a:rPr>
              <a:t>MARKET REPORT </a:t>
            </a:r>
          </a:p>
          <a:p>
            <a:pPr>
              <a:lnSpc>
                <a:spcPts val="7454"/>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10417"/>
            <a:ext cx="16236544" cy="7747883"/>
            <a:chExt cx="4276291" cy="2040595"/>
          </a:xfrm>
        </p:grpSpPr>
        <p:sp>
          <p:nvSpPr>
            <p:cNvPr id="4" name="Freeform 4"/>
            <p:cNvSpPr/>
            <p:nvPr/>
          </p:nvSpPr>
          <p:spPr>
            <a:xfrm>
              <a:off x="0" y="0"/>
              <a:ext cx="4276291" cy="2040595"/>
            </a:xfrm>
            <a:custGeom>
              <a:rect l="l" t="t" r="r" b="b"/>
              <a:pathLst>
                <a:path w="4276291" h="2040595">
                  <a:moveTo>
                    <a:pt x="0" y="0"/>
                  </a:moveTo>
                  <a:lnTo>
                    <a:pt x="4276291" y="0"/>
                  </a:lnTo>
                  <a:lnTo>
                    <a:pt x="4276291" y="2040595"/>
                  </a:lnTo>
                  <a:lnTo>
                    <a:pt x="0" y="2040595"/>
                  </a:lnTo>
                  <a:close/>
                </a:path>
              </a:pathLst>
            </a:custGeom>
            <a:solidFill>
              <a:srgbClr val="000000">
                <a:alpha val="73725"/>
              </a:srgbClr>
            </a:solidFill>
          </p:spPr>
          <p:txBody>
            <a:bodyPr/>
            <a:lstStyle/>
            <a:p/>
          </p:txBody>
        </p:sp>
        <p:sp>
          <p:nvSpPr>
            <p:cNvPr id="5" name="TextBox 5"/>
            <p:cNvSpPr txBox="1"/>
            <p:nvPr/>
          </p:nvSpPr>
          <p:spPr>
            <a:xfrm>
              <a:off x="0" y="-47625"/>
              <a:ext cx="4276291" cy="208822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5995" y="3221512"/>
            <a:ext cx="15421953" cy="5793105"/>
          </a:xfrm>
          <a:prstGeom prst="rect">
            <a:avLst/>
          </a:prstGeom>
        </p:spPr>
        <p:txBody>
          <a:bodyPr lIns="0" tIns="0" rIns="0" bIns="0" rtlCol="0" anchor="t">
            <a:spAutoFit/>
          </a:bodyPr>
          <a:lstStyle/>
          <a:p>
            <a:pPr>
              <a:lnSpc>
                <a:spcPts val="4619"/>
              </a:lnSpc>
              <a:spcBef>
                <a:spcPct val="0"/>
              </a:spcBef>
            </a:pPr>
            <a:r>
              <a:rPr lang="en-US" sz="3299">
                <a:solidFill>
                  <a:srgbClr val="FFFFFF"/>
                </a:solidFill>
                <a:latin typeface="Montserrat"/>
              </a:rPr>
              <a:t>Hair wigs and hair extensions are artificial hair additions used by both men and women to achieve a certain hairstyle and cover up balding or bald patches caused by alopecia or hair loss. Hair wigs and extensions are an increasing section of women's beauty and personal care. Extensions have recently gained appeal among women, resulting in a substantial transition fueled by rising per capita spending on fashion accessories. Women with short hair often use an extension to make it appear longer. Extensions will expand rapidly during the projection period due to their availability in various colors, although demand for hair wigs is expected to remain stable.</a:t>
            </a:r>
          </a:p>
        </p:txBody>
      </p:sp>
      <p:sp>
        <p:nvSpPr>
          <p:cNvPr id="7" name="TextBox 7"/>
          <p:cNvSpPr txBox="1"/>
          <p:nvPr/>
        </p:nvSpPr>
        <p:spPr>
          <a:xfrm>
            <a:off x="4841479" y="192767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144000" y="6363098"/>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9509060" y="6692973"/>
            <a:ext cx="2166053" cy="2163345"/>
          </a:xfrm>
          <a:custGeom>
            <a:rect l="l" t="t" r="r" b="b"/>
            <a:pathLst>
              <a:path w="2166053" h="2163345">
                <a:moveTo>
                  <a:pt x="0" y="0"/>
                </a:moveTo>
                <a:lnTo>
                  <a:pt x="2166053" y="0"/>
                </a:lnTo>
                <a:lnTo>
                  <a:pt x="2166053" y="2163345"/>
                </a:lnTo>
                <a:lnTo>
                  <a:pt x="0" y="2163345"/>
                </a:lnTo>
                <a:lnTo>
                  <a:pt x="0" y="0"/>
                </a:lnTo>
                <a:close/>
              </a:path>
            </a:pathLst>
          </a:custGeom>
          <a:blipFill>
            <a:blip r:embed="rId3"/>
            <a:stretch>
              <a:fillRect/>
            </a:stretch>
          </a:blipFill>
        </p:spPr>
        <p:txBody>
          <a:bodyPr/>
          <a:lstStyle/>
          <a:p/>
        </p:txBody>
      </p:sp>
      <p:grpSp>
        <p:nvGrpSpPr>
          <p:cNvPr id="10" name="Group 10"/>
          <p:cNvGrpSpPr/>
          <p:nvPr/>
        </p:nvGrpSpPr>
        <p:grpSpPr>
          <a:xfrm>
            <a:off x="9458559" y="6606400"/>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3" name="TextBox 13"/>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14" name="TextBox 14"/>
          <p:cNvSpPr txBox="1"/>
          <p:nvPr/>
        </p:nvSpPr>
        <p:spPr>
          <a:xfrm>
            <a:off x="9743956" y="7162716"/>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2023- 2030</a:t>
            </a:r>
          </a:p>
        </p:txBody>
      </p:sp>
      <p:sp>
        <p:nvSpPr>
          <p:cNvPr id="15" name="TextBox 15"/>
          <p:cNvSpPr txBox="1"/>
          <p:nvPr/>
        </p:nvSpPr>
        <p:spPr>
          <a:xfrm>
            <a:off x="11592712" y="6764616"/>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 7.90%</a:t>
            </a:r>
          </a:p>
        </p:txBody>
      </p:sp>
      <p:grpSp>
        <p:nvGrpSpPr>
          <p:cNvPr id="16" name="Group 16"/>
          <p:cNvGrpSpPr/>
          <p:nvPr/>
        </p:nvGrpSpPr>
        <p:grpSpPr>
          <a:xfrm>
            <a:off x="9144000" y="3280913"/>
            <a:ext cx="8868102" cy="2684810"/>
            <a:chExt cx="860407" cy="260488"/>
          </a:xfrm>
        </p:grpSpPr>
        <p:sp>
          <p:nvSpPr>
            <p:cNvPr id="17" name="Freeform 1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9509060" y="3610788"/>
            <a:ext cx="2166053" cy="2163345"/>
          </a:xfrm>
          <a:custGeom>
            <a:rect l="l" t="t" r="r" b="b"/>
            <a:pathLst>
              <a:path w="2166053" h="2163345">
                <a:moveTo>
                  <a:pt x="0" y="0"/>
                </a:moveTo>
                <a:lnTo>
                  <a:pt x="2166053" y="0"/>
                </a:lnTo>
                <a:lnTo>
                  <a:pt x="2166053" y="2163345"/>
                </a:lnTo>
                <a:lnTo>
                  <a:pt x="0" y="2163345"/>
                </a:lnTo>
                <a:lnTo>
                  <a:pt x="0" y="0"/>
                </a:lnTo>
                <a:close/>
              </a:path>
            </a:pathLst>
          </a:custGeom>
          <a:blipFill>
            <a:blip r:embed="rId3"/>
            <a:stretch>
              <a:fillRect/>
            </a:stretch>
          </a:blipFill>
        </p:spPr>
        <p:txBody>
          <a:bodyPr/>
          <a:lstStyle/>
          <a:p/>
        </p:txBody>
      </p:sp>
      <p:grpSp>
        <p:nvGrpSpPr>
          <p:cNvPr id="20" name="Group 20"/>
          <p:cNvGrpSpPr/>
          <p:nvPr/>
        </p:nvGrpSpPr>
        <p:grpSpPr>
          <a:xfrm>
            <a:off x="9458559" y="3524215"/>
            <a:ext cx="2134153" cy="2134153"/>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9743956" y="4431486"/>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a:t>
            </a:r>
          </a:p>
        </p:txBody>
      </p:sp>
      <p:sp>
        <p:nvSpPr>
          <p:cNvPr id="24" name="TextBox 24"/>
          <p:cNvSpPr txBox="1"/>
          <p:nvPr/>
        </p:nvSpPr>
        <p:spPr>
          <a:xfrm>
            <a:off x="11592712" y="3682431"/>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USD 3915.2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27551" y="2399191"/>
            <a:ext cx="6649473" cy="3032846"/>
            <a:chExt cx="8061861" cy="3677041"/>
          </a:xfrm>
        </p:grpSpPr>
        <p:sp>
          <p:nvSpPr>
            <p:cNvPr id="7" name="Freeform 7"/>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5B1F18"/>
            </a:solidFill>
          </p:spPr>
          <p:txBody>
            <a:bodyPr/>
            <a:lstStyle/>
            <a:p/>
          </p:txBody>
        </p:sp>
      </p:grpSp>
      <p:grpSp>
        <p:nvGrpSpPr>
          <p:cNvPr id="8" name="Group 8"/>
          <p:cNvGrpSpPr/>
          <p:nvPr/>
        </p:nvGrpSpPr>
        <p:grpSpPr>
          <a:xfrm rot="5400000">
            <a:off x="1311468" y="2041441"/>
            <a:ext cx="848396" cy="361826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69419" y="5902486"/>
            <a:ext cx="6649473" cy="3032846"/>
            <a:chExt cx="8061861" cy="3677041"/>
          </a:xfrm>
        </p:grpSpPr>
        <p:sp>
          <p:nvSpPr>
            <p:cNvPr id="11" name="Freeform 11"/>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070304"/>
            </a:solidFill>
          </p:spPr>
          <p:txBody>
            <a:bodyPr/>
            <a:lstStyle/>
            <a:p/>
          </p:txBody>
        </p:sp>
      </p:grpSp>
      <p:grpSp>
        <p:nvGrpSpPr>
          <p:cNvPr id="12" name="Group 12"/>
          <p:cNvGrpSpPr/>
          <p:nvPr/>
        </p:nvGrpSpPr>
        <p:grpSpPr>
          <a:xfrm rot="5400000">
            <a:off x="1253336" y="5544735"/>
            <a:ext cx="848396" cy="361826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721218" y="2669878"/>
            <a:ext cx="4839878" cy="2424799"/>
          </a:xfrm>
          <a:prstGeom prst="rect">
            <a:avLst/>
          </a:prstGeom>
        </p:spPr>
        <p:txBody>
          <a:bodyPr lIns="0" tIns="0" rIns="0" bIns="0" rtlCol="0" anchor="t">
            <a:spAutoFit/>
          </a:bodyPr>
          <a:lstStyle/>
          <a:p>
            <a:pPr marL="746312" lvl="1" indent="-373156">
              <a:lnSpc>
                <a:spcPts val="4839"/>
              </a:lnSpc>
              <a:buFont typeface="Arial"/>
              <a:buChar char="•"/>
            </a:pPr>
            <a:r>
              <a:rPr lang="en-US" sz="3456">
                <a:solidFill>
                  <a:srgbClr val="FFFFFF"/>
                </a:solidFill>
                <a:latin typeface="Montserrat"/>
              </a:rPr>
              <a:t>Hair extension Wig</a:t>
            </a:r>
          </a:p>
          <a:p>
            <a:pPr marL="746312" lvl="1" indent="-373156">
              <a:lnSpc>
                <a:spcPts val="4839"/>
              </a:lnSpc>
              <a:buFont typeface="Arial"/>
              <a:buChar char="•"/>
            </a:pPr>
            <a:r>
              <a:rPr lang="en-US" sz="3456">
                <a:solidFill>
                  <a:srgbClr val="FFFFFF"/>
                </a:solidFill>
                <a:latin typeface="Montserrat"/>
              </a:rPr>
              <a:t>Full head hair wigs</a:t>
            </a:r>
          </a:p>
        </p:txBody>
      </p:sp>
      <p:sp>
        <p:nvSpPr>
          <p:cNvPr id="16" name="TextBox 16"/>
          <p:cNvSpPr txBox="1"/>
          <p:nvPr/>
        </p:nvSpPr>
        <p:spPr>
          <a:xfrm>
            <a:off x="179931" y="3667497"/>
            <a:ext cx="3104382" cy="393378"/>
          </a:xfrm>
          <a:prstGeom prst="rect">
            <a:avLst/>
          </a:prstGeom>
        </p:spPr>
        <p:txBody>
          <a:bodyPr lIns="0" tIns="0" rIns="0" bIns="0" rtlCol="0" anchor="t">
            <a:spAutoFit/>
          </a:bodyPr>
          <a:lstStyle/>
          <a:p>
            <a:pPr algn="ctr">
              <a:lnSpc>
                <a:spcPts val="2907"/>
              </a:lnSpc>
            </a:pPr>
            <a:r>
              <a:rPr lang="en-US" sz="2879">
                <a:solidFill>
                  <a:srgbClr val="43B4BE"/>
                </a:solidFill>
                <a:latin typeface="Montserrat Classic"/>
              </a:rPr>
              <a:t>Type Segment</a:t>
            </a:r>
          </a:p>
        </p:txBody>
      </p:sp>
      <p:sp>
        <p:nvSpPr>
          <p:cNvPr id="17" name="TextBox 17"/>
          <p:cNvSpPr txBox="1"/>
          <p:nvPr/>
        </p:nvSpPr>
        <p:spPr>
          <a:xfrm>
            <a:off x="125343" y="7022686"/>
            <a:ext cx="3104382" cy="755381"/>
          </a:xfrm>
          <a:prstGeom prst="rect">
            <a:avLst/>
          </a:prstGeom>
        </p:spPr>
        <p:txBody>
          <a:bodyPr lIns="0" tIns="0" rIns="0" bIns="0" rtlCol="0" anchor="t">
            <a:spAutoFit/>
          </a:bodyPr>
          <a:lstStyle/>
          <a:p>
            <a:pPr algn="ctr">
              <a:lnSpc>
                <a:spcPts val="2907"/>
              </a:lnSpc>
            </a:pPr>
            <a:r>
              <a:rPr lang="en-US" sz="2879">
                <a:solidFill>
                  <a:srgbClr val="43B4BE"/>
                </a:solidFill>
                <a:latin typeface="Montserrat Classic"/>
              </a:rPr>
              <a:t>Application Segment </a:t>
            </a:r>
          </a:p>
        </p:txBody>
      </p:sp>
      <p:sp>
        <p:nvSpPr>
          <p:cNvPr id="18" name="TextBox 18"/>
          <p:cNvSpPr txBox="1"/>
          <p:nvPr/>
        </p:nvSpPr>
        <p:spPr>
          <a:xfrm>
            <a:off x="3544800" y="6478913"/>
            <a:ext cx="4839878" cy="1813316"/>
          </a:xfrm>
          <a:prstGeom prst="rect">
            <a:avLst/>
          </a:prstGeom>
        </p:spPr>
        <p:txBody>
          <a:bodyPr lIns="0" tIns="0" rIns="0" bIns="0" rtlCol="0" anchor="t">
            <a:spAutoFit/>
          </a:bodyPr>
          <a:lstStyle/>
          <a:p>
            <a:pPr marL="746320" lvl="1" indent="-373160">
              <a:lnSpc>
                <a:spcPts val="4839"/>
              </a:lnSpc>
              <a:buFont typeface="Arial"/>
              <a:buChar char="•"/>
            </a:pPr>
            <a:r>
              <a:rPr lang="en-US" sz="3456">
                <a:solidFill>
                  <a:srgbClr val="FFFFFF"/>
                </a:solidFill>
                <a:latin typeface="Montserrat"/>
              </a:rPr>
              <a:t>Men</a:t>
            </a:r>
          </a:p>
          <a:p>
            <a:pPr marL="746320" lvl="1" indent="-373160">
              <a:lnSpc>
                <a:spcPts val="4839"/>
              </a:lnSpc>
              <a:buFont typeface="Arial"/>
              <a:buChar char="•"/>
            </a:pPr>
            <a:r>
              <a:rPr lang="en-US" sz="3456">
                <a:solidFill>
                  <a:srgbClr val="FFFFFF"/>
                </a:solidFill>
                <a:latin typeface="Montserrat"/>
              </a:rPr>
              <a:t>Women</a:t>
            </a:r>
          </a:p>
          <a:p>
            <a:pPr marL="746320" lvl="1" indent="-373160">
              <a:lnSpc>
                <a:spcPts val="4839"/>
              </a:lnSpc>
              <a:buFont typeface="Arial"/>
              <a:buChar char="•"/>
            </a:pPr>
            <a:r>
              <a:rPr lang="en-US" sz="3456">
                <a:solidFill>
                  <a:srgbClr val="FFFFFF"/>
                </a:solidFill>
                <a:latin typeface="Montserrat"/>
              </a:rPr>
              <a:t>Youth</a:t>
            </a:r>
          </a:p>
        </p:txBody>
      </p:sp>
      <p:grpSp>
        <p:nvGrpSpPr>
          <p:cNvPr id="19" name="Group 19"/>
          <p:cNvGrpSpPr/>
          <p:nvPr/>
        </p:nvGrpSpPr>
        <p:grpSpPr>
          <a:xfrm>
            <a:off x="11617175" y="2399191"/>
            <a:ext cx="6649473" cy="3032846"/>
            <a:chExt cx="8061861" cy="3677041"/>
          </a:xfrm>
        </p:grpSpPr>
        <p:sp>
          <p:nvSpPr>
            <p:cNvPr id="20" name="Freeform 20"/>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5B1F18"/>
            </a:solidFill>
          </p:spPr>
          <p:txBody>
            <a:bodyPr/>
            <a:lstStyle/>
            <a:p/>
          </p:txBody>
        </p:sp>
      </p:grpSp>
      <p:grpSp>
        <p:nvGrpSpPr>
          <p:cNvPr id="21" name="Group 21"/>
          <p:cNvGrpSpPr/>
          <p:nvPr/>
        </p:nvGrpSpPr>
        <p:grpSpPr>
          <a:xfrm rot="5400000">
            <a:off x="10701092" y="2041441"/>
            <a:ext cx="848396" cy="3618267"/>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559043" y="5902486"/>
            <a:ext cx="6649473" cy="3032846"/>
            <a:chExt cx="8061861" cy="3677041"/>
          </a:xfrm>
        </p:grpSpPr>
        <p:sp>
          <p:nvSpPr>
            <p:cNvPr id="24" name="Freeform 24"/>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070304"/>
            </a:solidFill>
          </p:spPr>
          <p:txBody>
            <a:bodyPr/>
            <a:lstStyle/>
            <a:p/>
          </p:txBody>
        </p:sp>
      </p:grpSp>
      <p:grpSp>
        <p:nvGrpSpPr>
          <p:cNvPr id="25" name="Group 25"/>
          <p:cNvGrpSpPr/>
          <p:nvPr/>
        </p:nvGrpSpPr>
        <p:grpSpPr>
          <a:xfrm rot="5400000">
            <a:off x="10642960" y="5544735"/>
            <a:ext cx="848396" cy="3618267"/>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13256995" y="3281359"/>
            <a:ext cx="4839878" cy="1201836"/>
          </a:xfrm>
          <a:prstGeom prst="rect">
            <a:avLst/>
          </a:prstGeom>
        </p:spPr>
        <p:txBody>
          <a:bodyPr lIns="0" tIns="0" rIns="0" bIns="0" rtlCol="0" anchor="t">
            <a:spAutoFit/>
          </a:bodyPr>
          <a:lstStyle/>
          <a:p>
            <a:pPr marL="746312" lvl="1" indent="-373156">
              <a:lnSpc>
                <a:spcPts val="4839"/>
              </a:lnSpc>
              <a:buFont typeface="Arial"/>
              <a:buChar char="•"/>
            </a:pPr>
            <a:r>
              <a:rPr lang="en-US" sz="3456">
                <a:solidFill>
                  <a:srgbClr val="FFFFFF"/>
                </a:solidFill>
                <a:latin typeface="Montserrat"/>
              </a:rPr>
              <a:t>Synthetic Wig</a:t>
            </a:r>
          </a:p>
          <a:p>
            <a:pPr marL="746312" lvl="1" indent="-373156">
              <a:lnSpc>
                <a:spcPts val="4839"/>
              </a:lnSpc>
              <a:buFont typeface="Arial"/>
              <a:buChar char="•"/>
            </a:pPr>
            <a:r>
              <a:rPr lang="en-US" sz="3456">
                <a:solidFill>
                  <a:srgbClr val="FFFFFF"/>
                </a:solidFill>
                <a:latin typeface="Montserrat"/>
              </a:rPr>
              <a:t>Natural hair Wig</a:t>
            </a:r>
          </a:p>
        </p:txBody>
      </p:sp>
      <p:sp>
        <p:nvSpPr>
          <p:cNvPr id="28" name="TextBox 28"/>
          <p:cNvSpPr txBox="1"/>
          <p:nvPr/>
        </p:nvSpPr>
        <p:spPr>
          <a:xfrm>
            <a:off x="9573099" y="3464476"/>
            <a:ext cx="3104382" cy="755381"/>
          </a:xfrm>
          <a:prstGeom prst="rect">
            <a:avLst/>
          </a:prstGeom>
        </p:spPr>
        <p:txBody>
          <a:bodyPr lIns="0" tIns="0" rIns="0" bIns="0" rtlCol="0" anchor="t">
            <a:spAutoFit/>
          </a:bodyPr>
          <a:lstStyle/>
          <a:p>
            <a:pPr algn="ctr">
              <a:lnSpc>
                <a:spcPts val="2907"/>
              </a:lnSpc>
            </a:pPr>
            <a:r>
              <a:rPr lang="en-US" sz="2879">
                <a:solidFill>
                  <a:srgbClr val="43B4BE"/>
                </a:solidFill>
                <a:latin typeface="Montserrat Classic"/>
              </a:rPr>
              <a:t>Material Segment </a:t>
            </a:r>
          </a:p>
        </p:txBody>
      </p:sp>
      <p:sp>
        <p:nvSpPr>
          <p:cNvPr id="29" name="TextBox 29"/>
          <p:cNvSpPr txBox="1"/>
          <p:nvPr/>
        </p:nvSpPr>
        <p:spPr>
          <a:xfrm>
            <a:off x="9514967" y="7022686"/>
            <a:ext cx="3104382" cy="755381"/>
          </a:xfrm>
          <a:prstGeom prst="rect">
            <a:avLst/>
          </a:prstGeom>
        </p:spPr>
        <p:txBody>
          <a:bodyPr lIns="0" tIns="0" rIns="0" bIns="0" rtlCol="0" anchor="t">
            <a:spAutoFit/>
          </a:bodyPr>
          <a:lstStyle/>
          <a:p>
            <a:pPr algn="ctr">
              <a:lnSpc>
                <a:spcPts val="2907"/>
              </a:lnSpc>
            </a:pPr>
            <a:r>
              <a:rPr lang="en-US" sz="2879">
                <a:solidFill>
                  <a:srgbClr val="43B4BE"/>
                </a:solidFill>
                <a:latin typeface="Montserrat Classic"/>
              </a:rPr>
              <a:t>End-use Segment</a:t>
            </a:r>
          </a:p>
        </p:txBody>
      </p:sp>
      <p:sp>
        <p:nvSpPr>
          <p:cNvPr id="30" name="TextBox 30"/>
          <p:cNvSpPr txBox="1"/>
          <p:nvPr/>
        </p:nvSpPr>
        <p:spPr>
          <a:xfrm>
            <a:off x="12934423" y="6719614"/>
            <a:ext cx="4839878" cy="1201835"/>
          </a:xfrm>
          <a:prstGeom prst="rect">
            <a:avLst/>
          </a:prstGeom>
        </p:spPr>
        <p:txBody>
          <a:bodyPr lIns="0" tIns="0" rIns="0" bIns="0" rtlCol="0" anchor="t">
            <a:spAutoFit/>
          </a:bodyPr>
          <a:lstStyle/>
          <a:p>
            <a:pPr marL="746320" lvl="1" indent="-373160">
              <a:lnSpc>
                <a:spcPts val="4839"/>
              </a:lnSpc>
              <a:buFont typeface="Arial"/>
              <a:buChar char="•"/>
            </a:pPr>
            <a:r>
              <a:rPr lang="en-US" sz="3456">
                <a:solidFill>
                  <a:srgbClr val="FFFFFF"/>
                </a:solidFill>
                <a:latin typeface="Montserrat"/>
              </a:rPr>
              <a:t>Commercial Users</a:t>
            </a:r>
          </a:p>
          <a:p>
            <a:pPr marL="746320" lvl="1" indent="-373160">
              <a:lnSpc>
                <a:spcPts val="4839"/>
              </a:lnSpc>
              <a:buFont typeface="Arial"/>
              <a:buChar char="•"/>
            </a:pPr>
            <a:r>
              <a:rPr lang="en-US" sz="3456">
                <a:solidFill>
                  <a:srgbClr val="FFFFFF"/>
                </a:solidFill>
                <a:latin typeface="Montserrat"/>
              </a:rPr>
              <a:t>Individual Users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Wig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32A10"/>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32A10"/>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32A10"/>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05597" y="2237413"/>
            <a:ext cx="7170183"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Mounting Mandates for Superior Goods to Propel Market Growth</a:t>
            </a:r>
          </a:p>
        </p:txBody>
      </p:sp>
      <p:sp>
        <p:nvSpPr>
          <p:cNvPr id="18" name="TextBox 18"/>
          <p:cNvSpPr txBox="1"/>
          <p:nvPr/>
        </p:nvSpPr>
        <p:spPr>
          <a:xfrm>
            <a:off x="6905597" y="5985704"/>
            <a:ext cx="7515844" cy="2009775"/>
          </a:xfrm>
          <a:prstGeom prst="rect">
            <a:avLst/>
          </a:prstGeom>
        </p:spPr>
        <p:txBody>
          <a:bodyPr lIns="0" tIns="0" rIns="0" bIns="0" rtlCol="0" anchor="t">
            <a:spAutoFit/>
          </a:bodyPr>
          <a:lstStyle/>
          <a:p>
            <a:pPr>
              <a:lnSpc>
                <a:spcPts val="5249"/>
              </a:lnSpc>
            </a:pPr>
            <a:r>
              <a:rPr lang="en-US" sz="4999" spc="159">
                <a:solidFill>
                  <a:srgbClr val="FFFFFF"/>
                </a:solidFill>
                <a:latin typeface="Barlow"/>
              </a:rPr>
              <a:t>The High Cost &amp; un-comfortability of Hair Wigs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267307"/>
            <a:ext cx="16230600" cy="7990993"/>
            <a:chExt cx="4274726" cy="2104624"/>
          </a:xfrm>
        </p:grpSpPr>
        <p:sp>
          <p:nvSpPr>
            <p:cNvPr id="4" name="Freeform 4"/>
            <p:cNvSpPr/>
            <p:nvPr/>
          </p:nvSpPr>
          <p:spPr>
            <a:xfrm>
              <a:off x="0" y="0"/>
              <a:ext cx="4274726" cy="2104624"/>
            </a:xfrm>
            <a:custGeom>
              <a:rect l="l" t="t" r="r" b="b"/>
              <a:pathLst>
                <a:path w="4274726" h="2104624">
                  <a:moveTo>
                    <a:pt x="0" y="0"/>
                  </a:moveTo>
                  <a:lnTo>
                    <a:pt x="4274726" y="0"/>
                  </a:lnTo>
                  <a:lnTo>
                    <a:pt x="4274726" y="2104624"/>
                  </a:lnTo>
                  <a:lnTo>
                    <a:pt x="0" y="2104624"/>
                  </a:lnTo>
                  <a:close/>
                </a:path>
              </a:pathLst>
            </a:custGeom>
            <a:solidFill>
              <a:srgbClr val="000000">
                <a:alpha val="84706"/>
              </a:srgbClr>
            </a:solidFill>
          </p:spPr>
          <p:txBody>
            <a:bodyPr/>
            <a:lstStyle/>
            <a:p/>
          </p:txBody>
        </p:sp>
        <p:sp>
          <p:nvSpPr>
            <p:cNvPr id="5" name="TextBox 5"/>
            <p:cNvSpPr txBox="1"/>
            <p:nvPr/>
          </p:nvSpPr>
          <p:spPr>
            <a:xfrm>
              <a:off x="0" y="-38100"/>
              <a:ext cx="4274726" cy="214272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70397" y="3026098"/>
            <a:ext cx="15547206" cy="5549900"/>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The full-head hair wigs segment is set to rise. These wigs give off the most realistic impression with their full head coverage. They are constructed from a range of materials, including a combination of synthetic and human hair.</a:t>
            </a:r>
          </a:p>
          <a:p>
            <a:pPr marL="755647" lvl="1" indent="-377824">
              <a:lnSpc>
                <a:spcPts val="4899"/>
              </a:lnSpc>
              <a:buFont typeface="Arial"/>
              <a:buChar char="•"/>
            </a:pPr>
            <a:r>
              <a:rPr lang="en-US" sz="3499">
                <a:solidFill>
                  <a:srgbClr val="FFFFFF"/>
                </a:solidFill>
                <a:latin typeface="Montserrat"/>
              </a:rPr>
              <a:t>Demand for wigs is higher because women utilize them for various fashion purposes, such as experimenting with different haircuts, colors, and lengths.</a:t>
            </a:r>
          </a:p>
          <a:p>
            <a:pPr marL="755647" lvl="1" indent="-377824">
              <a:lnSpc>
                <a:spcPts val="4899"/>
              </a:lnSpc>
              <a:buFont typeface="Arial"/>
              <a:buChar char="•"/>
            </a:pPr>
            <a:r>
              <a:rPr lang="en-US" sz="3499">
                <a:solidFill>
                  <a:srgbClr val="FFFFFF"/>
                </a:solidFill>
                <a:latin typeface="Montserrat"/>
              </a:rPr>
              <a:t>The natural hair wig held the highest wig market revenue share in 2024.</a:t>
            </a:r>
          </a:p>
        </p:txBody>
      </p:sp>
      <p:sp>
        <p:nvSpPr>
          <p:cNvPr id="7" name="TextBox 7"/>
          <p:cNvSpPr txBox="1"/>
          <p:nvPr/>
        </p:nvSpPr>
        <p:spPr>
          <a:xfrm>
            <a:off x="4522848" y="1790616"/>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sp>
        <p:nvSpPr>
          <p:cNvPr id="3" name="Freeform 3"/>
          <p:cNvSpPr/>
          <p:nvPr/>
        </p:nvSpPr>
        <p:spPr>
          <a:xfrm>
            <a:off x="426353" y="2446963"/>
            <a:ext cx="5560008" cy="1161424"/>
          </a:xfrm>
          <a:custGeom>
            <a:rect l="l" t="t" r="r" b="b"/>
            <a:pathLst>
              <a:path w="5560008" h="1161424">
                <a:moveTo>
                  <a:pt x="0" y="0"/>
                </a:moveTo>
                <a:lnTo>
                  <a:pt x="5560008" y="0"/>
                </a:lnTo>
                <a:lnTo>
                  <a:pt x="5560008" y="1161423"/>
                </a:lnTo>
                <a:lnTo>
                  <a:pt x="0" y="1161423"/>
                </a:lnTo>
                <a:lnTo>
                  <a:pt x="0" y="0"/>
                </a:lnTo>
                <a:close/>
              </a:path>
            </a:pathLst>
          </a:custGeom>
          <a:blipFill>
            <a:blip r:embed="rId3"/>
            <a:stretch>
              <a:fillRect/>
            </a:stretch>
          </a:blipFill>
        </p:spPr>
        <p:txBody>
          <a:bodyPr/>
          <a:lstStyle/>
          <a:p/>
        </p:txBody>
      </p:sp>
      <p:sp>
        <p:nvSpPr>
          <p:cNvPr id="4" name="Freeform 4"/>
          <p:cNvSpPr/>
          <p:nvPr/>
        </p:nvSpPr>
        <p:spPr>
          <a:xfrm>
            <a:off x="6348243" y="2644350"/>
            <a:ext cx="4171238" cy="1155358"/>
          </a:xfrm>
          <a:custGeom>
            <a:rect l="l" t="t" r="r" b="b"/>
            <a:pathLst>
              <a:path w="4171238" h="1155358">
                <a:moveTo>
                  <a:pt x="0" y="0"/>
                </a:moveTo>
                <a:lnTo>
                  <a:pt x="4171239" y="0"/>
                </a:lnTo>
                <a:lnTo>
                  <a:pt x="4171239" y="1155358"/>
                </a:lnTo>
                <a:lnTo>
                  <a:pt x="0" y="1155358"/>
                </a:lnTo>
                <a:lnTo>
                  <a:pt x="0" y="0"/>
                </a:lnTo>
                <a:close/>
              </a:path>
            </a:pathLst>
          </a:custGeom>
          <a:blipFill>
            <a:blip r:embed="rId4"/>
            <a:stretch>
              <a:fillRect t="-97441" b="-99121"/>
            </a:stretch>
          </a:blipFill>
        </p:spPr>
        <p:txBody>
          <a:bodyPr/>
          <a:lstStyle/>
          <a:p/>
        </p:txBody>
      </p:sp>
      <p:sp>
        <p:nvSpPr>
          <p:cNvPr id="5" name="Freeform 5"/>
          <p:cNvSpPr/>
          <p:nvPr/>
        </p:nvSpPr>
        <p:spPr>
          <a:xfrm>
            <a:off x="376420" y="4031420"/>
            <a:ext cx="2646003" cy="2789383"/>
          </a:xfrm>
          <a:custGeom>
            <a:rect l="l" t="t" r="r" b="b"/>
            <a:pathLst>
              <a:path w="2646003" h="2789383">
                <a:moveTo>
                  <a:pt x="0" y="0"/>
                </a:moveTo>
                <a:lnTo>
                  <a:pt x="2646003" y="0"/>
                </a:lnTo>
                <a:lnTo>
                  <a:pt x="2646003" y="2789383"/>
                </a:lnTo>
                <a:lnTo>
                  <a:pt x="0" y="2789383"/>
                </a:lnTo>
                <a:lnTo>
                  <a:pt x="0" y="0"/>
                </a:lnTo>
                <a:close/>
              </a:path>
            </a:pathLst>
          </a:custGeom>
          <a:blipFill>
            <a:blip r:embed="rId5"/>
            <a:stretch>
              <a:fillRect l="-5418" t="-3271" r="-5418" b="-1869"/>
            </a:stretch>
          </a:blipFill>
        </p:spPr>
        <p:txBody>
          <a:bodyPr/>
          <a:lstStyle/>
          <a:p/>
        </p:txBody>
      </p:sp>
      <p:sp>
        <p:nvSpPr>
          <p:cNvPr id="6" name="Freeform 6"/>
          <p:cNvSpPr/>
          <p:nvPr/>
        </p:nvSpPr>
        <p:spPr>
          <a:xfrm>
            <a:off x="3514200" y="4348817"/>
            <a:ext cx="5629800" cy="794683"/>
          </a:xfrm>
          <a:custGeom>
            <a:rect l="l" t="t" r="r" b="b"/>
            <a:pathLst>
              <a:path w="5629800" h="794683">
                <a:moveTo>
                  <a:pt x="0" y="0"/>
                </a:moveTo>
                <a:lnTo>
                  <a:pt x="5629800" y="0"/>
                </a:lnTo>
                <a:lnTo>
                  <a:pt x="5629800" y="794683"/>
                </a:lnTo>
                <a:lnTo>
                  <a:pt x="0" y="794683"/>
                </a:lnTo>
                <a:lnTo>
                  <a:pt x="0" y="0"/>
                </a:lnTo>
                <a:close/>
              </a:path>
            </a:pathLst>
          </a:custGeom>
          <a:blipFill>
            <a:blip r:embed="rId6"/>
            <a:stretch>
              <a:fillRect l="-340" r="0" b="-2409"/>
            </a:stretch>
          </a:blipFill>
        </p:spPr>
        <p:txBody>
          <a:bodyPr/>
          <a:lstStyle/>
          <a:p/>
        </p:txBody>
      </p:sp>
      <p:sp>
        <p:nvSpPr>
          <p:cNvPr id="7" name="Freeform 7"/>
          <p:cNvSpPr/>
          <p:nvPr/>
        </p:nvSpPr>
        <p:spPr>
          <a:xfrm>
            <a:off x="284453" y="7398981"/>
            <a:ext cx="2829937" cy="2320197"/>
          </a:xfrm>
          <a:custGeom>
            <a:rect l="l" t="t" r="r" b="b"/>
            <a:pathLst>
              <a:path w="2829937" h="2320197">
                <a:moveTo>
                  <a:pt x="0" y="0"/>
                </a:moveTo>
                <a:lnTo>
                  <a:pt x="2829937" y="0"/>
                </a:lnTo>
                <a:lnTo>
                  <a:pt x="2829937" y="2320197"/>
                </a:lnTo>
                <a:lnTo>
                  <a:pt x="0" y="2320197"/>
                </a:lnTo>
                <a:lnTo>
                  <a:pt x="0" y="0"/>
                </a:lnTo>
                <a:close/>
              </a:path>
            </a:pathLst>
          </a:custGeom>
          <a:blipFill>
            <a:blip r:embed="rId7"/>
            <a:stretch>
              <a:fillRect l="-19875" t="-35606" r="-19254" b="-34090"/>
            </a:stretch>
          </a:blipFill>
        </p:spPr>
        <p:txBody>
          <a:bodyPr/>
          <a:lstStyle/>
          <a:p/>
        </p:txBody>
      </p:sp>
      <p:sp>
        <p:nvSpPr>
          <p:cNvPr id="8" name="Freeform 8"/>
          <p:cNvSpPr/>
          <p:nvPr/>
        </p:nvSpPr>
        <p:spPr>
          <a:xfrm>
            <a:off x="4223143" y="5564003"/>
            <a:ext cx="3526437" cy="1834977"/>
          </a:xfrm>
          <a:custGeom>
            <a:rect l="l" t="t" r="r" b="b"/>
            <a:pathLst>
              <a:path w="3526436" h="1834977">
                <a:moveTo>
                  <a:pt x="0" y="0"/>
                </a:moveTo>
                <a:lnTo>
                  <a:pt x="3526437" y="0"/>
                </a:lnTo>
                <a:lnTo>
                  <a:pt x="3526437" y="1834978"/>
                </a:lnTo>
                <a:lnTo>
                  <a:pt x="0" y="1834978"/>
                </a:lnTo>
                <a:lnTo>
                  <a:pt x="0" y="0"/>
                </a:lnTo>
                <a:close/>
              </a:path>
            </a:pathLst>
          </a:custGeom>
          <a:blipFill>
            <a:blip r:embed="rId8"/>
            <a:stretch>
              <a:fillRect l="-8139" t="-49162" r="-8139" b="-74301"/>
            </a:stretch>
          </a:blipFill>
        </p:spPr>
        <p:txBody>
          <a:bodyPr/>
          <a:lstStyle/>
          <a:p/>
        </p:txBody>
      </p:sp>
      <p:sp>
        <p:nvSpPr>
          <p:cNvPr id="9" name="TextBox 9"/>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0" name="Freeform 10"/>
          <p:cNvSpPr/>
          <p:nvPr/>
        </p:nvSpPr>
        <p:spPr>
          <a:xfrm>
            <a:off x="4358296" y="7818081"/>
            <a:ext cx="2715074" cy="2255481"/>
          </a:xfrm>
          <a:custGeom>
            <a:rect l="l" t="t" r="r" b="b"/>
            <a:pathLst>
              <a:path w="2715074" h="2255481">
                <a:moveTo>
                  <a:pt x="0" y="0"/>
                </a:moveTo>
                <a:lnTo>
                  <a:pt x="2715074" y="0"/>
                </a:lnTo>
                <a:lnTo>
                  <a:pt x="2715074" y="2255480"/>
                </a:lnTo>
                <a:lnTo>
                  <a:pt x="0" y="2255480"/>
                </a:lnTo>
                <a:lnTo>
                  <a:pt x="0" y="0"/>
                </a:lnTo>
                <a:close/>
              </a:path>
            </a:pathLst>
          </a:custGeom>
          <a:blipFill>
            <a:blip r:embed="rId9"/>
            <a:stretch>
              <a:fillRect l="-35704" t="-47945" r="-34992" b="-57534"/>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5863nhkv"/>
              </a:rPr>
              <a:t>https://tinyurl.com/5863nhkv</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Wig Market Report 2024</dc:title>
  <cp:lastModifiedBy>decipher market</cp:lastModifiedBy>
  <cp:revision>2</cp:revision>
  <dcterms:created xsi:type="dcterms:W3CDTF">2006-08-16T00:00:00Z</dcterms:created>
  <dcterms:modified xsi:type="dcterms:W3CDTF">2024-04-13T02:37:43Z</dcterms:modified>
</cp:coreProperties>
</file>