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78168" y="2367290"/>
            <a:ext cx="223801" cy="24178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85881" y="2097888"/>
            <a:ext cx="155987" cy="17340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0810151" y="2795323"/>
            <a:ext cx="234950" cy="281305"/>
          </a:xfrm>
          <a:custGeom>
            <a:avLst/>
            <a:gdLst/>
            <a:ahLst/>
            <a:cxnLst/>
            <a:rect l="l" t="t" r="r" b="b"/>
            <a:pathLst>
              <a:path w="234950" h="281305">
                <a:moveTo>
                  <a:pt x="118222" y="281263"/>
                </a:moveTo>
                <a:lnTo>
                  <a:pt x="78443" y="280297"/>
                </a:lnTo>
                <a:lnTo>
                  <a:pt x="69064" y="278866"/>
                </a:lnTo>
                <a:lnTo>
                  <a:pt x="67583" y="270190"/>
                </a:lnTo>
                <a:lnTo>
                  <a:pt x="71038" y="263646"/>
                </a:lnTo>
                <a:lnTo>
                  <a:pt x="68669" y="261426"/>
                </a:lnTo>
                <a:lnTo>
                  <a:pt x="66990" y="258386"/>
                </a:lnTo>
                <a:lnTo>
                  <a:pt x="66793" y="245831"/>
                </a:lnTo>
                <a:lnTo>
                  <a:pt x="65904" y="237708"/>
                </a:lnTo>
                <a:lnTo>
                  <a:pt x="64325" y="229773"/>
                </a:lnTo>
                <a:lnTo>
                  <a:pt x="33170" y="196705"/>
                </a:lnTo>
                <a:lnTo>
                  <a:pt x="10726" y="157522"/>
                </a:lnTo>
                <a:lnTo>
                  <a:pt x="0" y="114552"/>
                </a:lnTo>
                <a:lnTo>
                  <a:pt x="4000" y="70125"/>
                </a:lnTo>
                <a:lnTo>
                  <a:pt x="28146" y="27359"/>
                </a:lnTo>
                <a:lnTo>
                  <a:pt x="67064" y="4088"/>
                </a:lnTo>
                <a:lnTo>
                  <a:pt x="114017" y="0"/>
                </a:lnTo>
                <a:lnTo>
                  <a:pt x="162266" y="14784"/>
                </a:lnTo>
                <a:lnTo>
                  <a:pt x="193794" y="37034"/>
                </a:lnTo>
                <a:lnTo>
                  <a:pt x="216095" y="65059"/>
                </a:lnTo>
                <a:lnTo>
                  <a:pt x="229634" y="97061"/>
                </a:lnTo>
                <a:lnTo>
                  <a:pt x="234877" y="131240"/>
                </a:lnTo>
                <a:lnTo>
                  <a:pt x="232290" y="165797"/>
                </a:lnTo>
                <a:lnTo>
                  <a:pt x="222340" y="198932"/>
                </a:lnTo>
                <a:lnTo>
                  <a:pt x="205492" y="228845"/>
                </a:lnTo>
                <a:lnTo>
                  <a:pt x="182212" y="253738"/>
                </a:lnTo>
                <a:lnTo>
                  <a:pt x="152967" y="271810"/>
                </a:lnTo>
                <a:lnTo>
                  <a:pt x="118222" y="281263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283729" y="2511413"/>
            <a:ext cx="287020" cy="332740"/>
          </a:xfrm>
          <a:custGeom>
            <a:avLst/>
            <a:gdLst/>
            <a:ahLst/>
            <a:cxnLst/>
            <a:rect l="l" t="t" r="r" b="b"/>
            <a:pathLst>
              <a:path w="287020" h="332739">
                <a:moveTo>
                  <a:pt x="86017" y="332130"/>
                </a:moveTo>
                <a:lnTo>
                  <a:pt x="58868" y="331355"/>
                </a:lnTo>
                <a:lnTo>
                  <a:pt x="33568" y="322086"/>
                </a:lnTo>
                <a:lnTo>
                  <a:pt x="10899" y="303333"/>
                </a:lnTo>
                <a:lnTo>
                  <a:pt x="0" y="278651"/>
                </a:lnTo>
                <a:lnTo>
                  <a:pt x="207" y="248494"/>
                </a:lnTo>
                <a:lnTo>
                  <a:pt x="14928" y="190272"/>
                </a:lnTo>
                <a:lnTo>
                  <a:pt x="30815" y="148450"/>
                </a:lnTo>
                <a:lnTo>
                  <a:pt x="52650" y="106493"/>
                </a:lnTo>
                <a:lnTo>
                  <a:pt x="79587" y="67536"/>
                </a:lnTo>
                <a:lnTo>
                  <a:pt x="110778" y="34711"/>
                </a:lnTo>
                <a:lnTo>
                  <a:pt x="145376" y="11155"/>
                </a:lnTo>
                <a:lnTo>
                  <a:pt x="182534" y="0"/>
                </a:lnTo>
                <a:lnTo>
                  <a:pt x="221405" y="4380"/>
                </a:lnTo>
                <a:lnTo>
                  <a:pt x="250652" y="18776"/>
                </a:lnTo>
                <a:lnTo>
                  <a:pt x="270777" y="38511"/>
                </a:lnTo>
                <a:lnTo>
                  <a:pt x="282565" y="62598"/>
                </a:lnTo>
                <a:lnTo>
                  <a:pt x="286797" y="90048"/>
                </a:lnTo>
                <a:lnTo>
                  <a:pt x="284259" y="119874"/>
                </a:lnTo>
                <a:lnTo>
                  <a:pt x="262004" y="182697"/>
                </a:lnTo>
                <a:lnTo>
                  <a:pt x="222069" y="243162"/>
                </a:lnTo>
                <a:lnTo>
                  <a:pt x="170722" y="293364"/>
                </a:lnTo>
                <a:lnTo>
                  <a:pt x="114232" y="325397"/>
                </a:lnTo>
                <a:lnTo>
                  <a:pt x="86017" y="332130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91201" y="2329894"/>
            <a:ext cx="168362" cy="20495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67816" y="2431842"/>
            <a:ext cx="242655" cy="230692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314222" y="2585371"/>
            <a:ext cx="379095" cy="327660"/>
          </a:xfrm>
          <a:custGeom>
            <a:avLst/>
            <a:gdLst/>
            <a:ahLst/>
            <a:cxnLst/>
            <a:rect l="l" t="t" r="r" b="b"/>
            <a:pathLst>
              <a:path w="379094" h="327660">
                <a:moveTo>
                  <a:pt x="214342" y="327250"/>
                </a:moveTo>
                <a:lnTo>
                  <a:pt x="172781" y="327019"/>
                </a:lnTo>
                <a:lnTo>
                  <a:pt x="137173" y="309149"/>
                </a:lnTo>
                <a:lnTo>
                  <a:pt x="106922" y="282464"/>
                </a:lnTo>
                <a:lnTo>
                  <a:pt x="80507" y="251133"/>
                </a:lnTo>
                <a:lnTo>
                  <a:pt x="56406" y="219328"/>
                </a:lnTo>
                <a:lnTo>
                  <a:pt x="34568" y="191382"/>
                </a:lnTo>
                <a:lnTo>
                  <a:pt x="12477" y="157930"/>
                </a:lnTo>
                <a:lnTo>
                  <a:pt x="0" y="122107"/>
                </a:lnTo>
                <a:lnTo>
                  <a:pt x="7001" y="87050"/>
                </a:lnTo>
                <a:lnTo>
                  <a:pt x="46338" y="47954"/>
                </a:lnTo>
                <a:lnTo>
                  <a:pt x="98634" y="29429"/>
                </a:lnTo>
                <a:lnTo>
                  <a:pt x="136675" y="21204"/>
                </a:lnTo>
                <a:lnTo>
                  <a:pt x="174917" y="13858"/>
                </a:lnTo>
                <a:lnTo>
                  <a:pt x="213321" y="7420"/>
                </a:lnTo>
                <a:lnTo>
                  <a:pt x="251845" y="1921"/>
                </a:lnTo>
                <a:lnTo>
                  <a:pt x="277979" y="0"/>
                </a:lnTo>
                <a:lnTo>
                  <a:pt x="301995" y="2575"/>
                </a:lnTo>
                <a:lnTo>
                  <a:pt x="324416" y="11409"/>
                </a:lnTo>
                <a:lnTo>
                  <a:pt x="345769" y="28264"/>
                </a:lnTo>
                <a:lnTo>
                  <a:pt x="371912" y="68561"/>
                </a:lnTo>
                <a:lnTo>
                  <a:pt x="378831" y="112276"/>
                </a:lnTo>
                <a:lnTo>
                  <a:pt x="369846" y="156460"/>
                </a:lnTo>
                <a:lnTo>
                  <a:pt x="348282" y="198164"/>
                </a:lnTo>
                <a:lnTo>
                  <a:pt x="317462" y="234439"/>
                </a:lnTo>
                <a:lnTo>
                  <a:pt x="319190" y="238791"/>
                </a:lnTo>
                <a:lnTo>
                  <a:pt x="318983" y="243924"/>
                </a:lnTo>
                <a:lnTo>
                  <a:pt x="315053" y="248405"/>
                </a:lnTo>
                <a:lnTo>
                  <a:pt x="287238" y="278432"/>
                </a:lnTo>
                <a:lnTo>
                  <a:pt x="253081" y="307884"/>
                </a:lnTo>
                <a:lnTo>
                  <a:pt x="214342" y="327250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5960786" y="2534894"/>
            <a:ext cx="294005" cy="295275"/>
          </a:xfrm>
          <a:custGeom>
            <a:avLst/>
            <a:gdLst/>
            <a:ahLst/>
            <a:cxnLst/>
            <a:rect l="l" t="t" r="r" b="b"/>
            <a:pathLst>
              <a:path w="294004" h="295275">
                <a:moveTo>
                  <a:pt x="202695" y="295129"/>
                </a:moveTo>
                <a:lnTo>
                  <a:pt x="163646" y="285867"/>
                </a:lnTo>
                <a:lnTo>
                  <a:pt x="127970" y="253332"/>
                </a:lnTo>
                <a:lnTo>
                  <a:pt x="90601" y="220013"/>
                </a:lnTo>
                <a:lnTo>
                  <a:pt x="51764" y="181882"/>
                </a:lnTo>
                <a:lnTo>
                  <a:pt x="19038" y="140429"/>
                </a:lnTo>
                <a:lnTo>
                  <a:pt x="0" y="97146"/>
                </a:lnTo>
                <a:lnTo>
                  <a:pt x="2226" y="53523"/>
                </a:lnTo>
                <a:lnTo>
                  <a:pt x="24068" y="23216"/>
                </a:lnTo>
                <a:lnTo>
                  <a:pt x="59195" y="6134"/>
                </a:lnTo>
                <a:lnTo>
                  <a:pt x="102101" y="0"/>
                </a:lnTo>
                <a:lnTo>
                  <a:pt x="147277" y="2535"/>
                </a:lnTo>
                <a:lnTo>
                  <a:pt x="189214" y="11463"/>
                </a:lnTo>
                <a:lnTo>
                  <a:pt x="260304" y="55731"/>
                </a:lnTo>
                <a:lnTo>
                  <a:pt x="284012" y="98063"/>
                </a:lnTo>
                <a:lnTo>
                  <a:pt x="293870" y="146492"/>
                </a:lnTo>
                <a:lnTo>
                  <a:pt x="290217" y="196006"/>
                </a:lnTo>
                <a:lnTo>
                  <a:pt x="273391" y="241596"/>
                </a:lnTo>
                <a:lnTo>
                  <a:pt x="240737" y="280558"/>
                </a:lnTo>
                <a:lnTo>
                  <a:pt x="202695" y="295129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997" y="1908592"/>
            <a:ext cx="13547954" cy="8244324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6741065" y="9342845"/>
            <a:ext cx="257810" cy="218440"/>
          </a:xfrm>
          <a:custGeom>
            <a:avLst/>
            <a:gdLst/>
            <a:ahLst/>
            <a:cxnLst/>
            <a:rect l="l" t="t" r="r" b="b"/>
            <a:pathLst>
              <a:path w="257809" h="218440">
                <a:moveTo>
                  <a:pt x="115817" y="218185"/>
                </a:moveTo>
                <a:lnTo>
                  <a:pt x="73694" y="211271"/>
                </a:lnTo>
                <a:lnTo>
                  <a:pt x="34756" y="194984"/>
                </a:lnTo>
                <a:lnTo>
                  <a:pt x="7395" y="168423"/>
                </a:lnTo>
                <a:lnTo>
                  <a:pt x="0" y="130688"/>
                </a:lnTo>
                <a:lnTo>
                  <a:pt x="17120" y="95379"/>
                </a:lnTo>
                <a:lnTo>
                  <a:pt x="52339" y="67405"/>
                </a:lnTo>
                <a:lnTo>
                  <a:pt x="96219" y="45041"/>
                </a:lnTo>
                <a:lnTo>
                  <a:pt x="139319" y="26560"/>
                </a:lnTo>
                <a:lnTo>
                  <a:pt x="165819" y="8948"/>
                </a:lnTo>
                <a:lnTo>
                  <a:pt x="191983" y="0"/>
                </a:lnTo>
                <a:lnTo>
                  <a:pt x="216629" y="3805"/>
                </a:lnTo>
                <a:lnTo>
                  <a:pt x="238574" y="24457"/>
                </a:lnTo>
                <a:lnTo>
                  <a:pt x="255432" y="63458"/>
                </a:lnTo>
                <a:lnTo>
                  <a:pt x="257675" y="103955"/>
                </a:lnTo>
                <a:lnTo>
                  <a:pt x="246916" y="142735"/>
                </a:lnTo>
                <a:lnTo>
                  <a:pt x="224765" y="176583"/>
                </a:lnTo>
                <a:lnTo>
                  <a:pt x="192835" y="202285"/>
                </a:lnTo>
                <a:lnTo>
                  <a:pt x="152737" y="216626"/>
                </a:lnTo>
                <a:lnTo>
                  <a:pt x="115817" y="218185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33170" y="433138"/>
            <a:ext cx="15221658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84330" y="2466490"/>
            <a:ext cx="4152899" cy="109537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67840" y="1956870"/>
            <a:ext cx="3629040" cy="160019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17482" y="4510125"/>
            <a:ext cx="4752989" cy="83819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351691" y="3901927"/>
            <a:ext cx="3552839" cy="20573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75263" y="5960881"/>
            <a:ext cx="5038739" cy="126682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601749" y="6303781"/>
            <a:ext cx="3047999" cy="140969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284330" y="7516916"/>
            <a:ext cx="3914789" cy="219074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874312" y="8058789"/>
            <a:ext cx="3286139" cy="20192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369928" y="2507885"/>
            <a:ext cx="8585200" cy="695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hyperlink" Target="http://tinyurl.com/45y2fxh2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185516" y="9411235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1552" y="2816290"/>
            <a:ext cx="4526280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 spc="-16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80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31552" y="3778315"/>
            <a:ext cx="9451340" cy="316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590"/>
              </a:lnSpc>
              <a:spcBef>
                <a:spcPts val="100"/>
              </a:spcBef>
            </a:pPr>
            <a:r>
              <a:rPr dirty="0" sz="8000" spc="-65">
                <a:solidFill>
                  <a:srgbClr val="FFFFFF"/>
                </a:solidFill>
                <a:latin typeface="Arial Black"/>
                <a:cs typeface="Arial Black"/>
              </a:rPr>
              <a:t>WHISKEY</a:t>
            </a:r>
            <a:endParaRPr sz="8000">
              <a:latin typeface="Arial Black"/>
              <a:cs typeface="Arial Black"/>
            </a:endParaRPr>
          </a:p>
          <a:p>
            <a:pPr marL="12700" marR="5080">
              <a:lnSpc>
                <a:spcPct val="78900"/>
              </a:lnSpc>
              <a:spcBef>
                <a:spcPts val="1010"/>
              </a:spcBef>
            </a:pPr>
            <a:r>
              <a:rPr dirty="0" sz="8000" spc="-32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80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8000" spc="-270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8000" spc="135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8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1315" rIns="0" bIns="0" rtlCol="0" vert="horz">
            <a:spAutoFit/>
          </a:bodyPr>
          <a:lstStyle/>
          <a:p>
            <a:pPr marL="5318125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/>
              <a:t>Whiskey</a:t>
            </a:r>
            <a:r>
              <a:rPr dirty="0" spc="-165"/>
              <a:t> </a:t>
            </a:r>
            <a:r>
              <a:rPr dirty="0" spc="-75"/>
              <a:t>is</a:t>
            </a:r>
            <a:r>
              <a:rPr dirty="0" spc="-165"/>
              <a:t> </a:t>
            </a:r>
            <a:r>
              <a:rPr dirty="0" spc="-45"/>
              <a:t>a</a:t>
            </a:r>
            <a:r>
              <a:rPr dirty="0" spc="-160"/>
              <a:t> </a:t>
            </a:r>
            <a:r>
              <a:rPr dirty="0"/>
              <a:t>type</a:t>
            </a:r>
            <a:r>
              <a:rPr dirty="0" spc="-165"/>
              <a:t> </a:t>
            </a:r>
            <a:r>
              <a:rPr dirty="0"/>
              <a:t>of</a:t>
            </a:r>
            <a:r>
              <a:rPr dirty="0" spc="-160"/>
              <a:t> </a:t>
            </a:r>
            <a:r>
              <a:rPr dirty="0"/>
              <a:t>alcoholic</a:t>
            </a:r>
            <a:r>
              <a:rPr dirty="0" spc="-165"/>
              <a:t> </a:t>
            </a:r>
            <a:r>
              <a:rPr dirty="0" spc="-10"/>
              <a:t>beverage </a:t>
            </a:r>
            <a:r>
              <a:rPr dirty="0" spc="90"/>
              <a:t>which</a:t>
            </a:r>
            <a:r>
              <a:rPr dirty="0" spc="-185"/>
              <a:t> </a:t>
            </a:r>
            <a:r>
              <a:rPr dirty="0" spc="-75"/>
              <a:t>is</a:t>
            </a:r>
            <a:r>
              <a:rPr dirty="0" spc="-180"/>
              <a:t> </a:t>
            </a:r>
            <a:r>
              <a:rPr dirty="0"/>
              <a:t>prepared</a:t>
            </a:r>
            <a:r>
              <a:rPr dirty="0" spc="-185"/>
              <a:t> </a:t>
            </a:r>
            <a:r>
              <a:rPr dirty="0"/>
              <a:t>from</a:t>
            </a:r>
            <a:r>
              <a:rPr dirty="0" spc="-180"/>
              <a:t> </a:t>
            </a:r>
            <a:r>
              <a:rPr dirty="0" spc="-45"/>
              <a:t>a</a:t>
            </a:r>
            <a:r>
              <a:rPr dirty="0" spc="-185"/>
              <a:t> </a:t>
            </a:r>
            <a:r>
              <a:rPr dirty="0" spc="50"/>
              <a:t>fermented</a:t>
            </a:r>
            <a:r>
              <a:rPr dirty="0" spc="-180"/>
              <a:t> </a:t>
            </a:r>
            <a:r>
              <a:rPr dirty="0" spc="55"/>
              <a:t>mash</a:t>
            </a:r>
            <a:r>
              <a:rPr dirty="0" spc="-180"/>
              <a:t> </a:t>
            </a:r>
            <a:r>
              <a:rPr dirty="0" spc="-25"/>
              <a:t>of </a:t>
            </a:r>
            <a:r>
              <a:rPr dirty="0" spc="-70"/>
              <a:t>grains.</a:t>
            </a:r>
            <a:r>
              <a:rPr dirty="0" spc="-175"/>
              <a:t> </a:t>
            </a:r>
            <a:r>
              <a:rPr dirty="0"/>
              <a:t>Whiskey</a:t>
            </a:r>
            <a:r>
              <a:rPr dirty="0" spc="-175"/>
              <a:t> </a:t>
            </a:r>
            <a:r>
              <a:rPr dirty="0" spc="65"/>
              <a:t>can</a:t>
            </a:r>
            <a:r>
              <a:rPr dirty="0" spc="-175"/>
              <a:t> </a:t>
            </a:r>
            <a:r>
              <a:rPr dirty="0"/>
              <a:t>present</a:t>
            </a:r>
            <a:r>
              <a:rPr dirty="0" spc="-175"/>
              <a:t> </a:t>
            </a:r>
            <a:r>
              <a:rPr dirty="0" spc="-60"/>
              <a:t>several</a:t>
            </a:r>
            <a:r>
              <a:rPr dirty="0" spc="-175"/>
              <a:t> </a:t>
            </a:r>
            <a:r>
              <a:rPr dirty="0" spc="-10"/>
              <a:t>health </a:t>
            </a:r>
            <a:r>
              <a:rPr dirty="0" spc="-40"/>
              <a:t>benefits,</a:t>
            </a:r>
            <a:r>
              <a:rPr dirty="0" spc="-210"/>
              <a:t> </a:t>
            </a:r>
            <a:r>
              <a:rPr dirty="0" spc="-40"/>
              <a:t>if</a:t>
            </a:r>
            <a:r>
              <a:rPr dirty="0" spc="-204"/>
              <a:t> </a:t>
            </a:r>
            <a:r>
              <a:rPr dirty="0" spc="90"/>
              <a:t>consumed</a:t>
            </a:r>
            <a:r>
              <a:rPr dirty="0" spc="-204"/>
              <a:t> </a:t>
            </a:r>
            <a:r>
              <a:rPr dirty="0"/>
              <a:t>in</a:t>
            </a:r>
            <a:r>
              <a:rPr dirty="0" spc="-204"/>
              <a:t> </a:t>
            </a:r>
            <a:r>
              <a:rPr dirty="0"/>
              <a:t>temperance,</a:t>
            </a:r>
            <a:r>
              <a:rPr dirty="0" spc="-204"/>
              <a:t> </a:t>
            </a:r>
            <a:r>
              <a:rPr dirty="0" spc="40"/>
              <a:t>such </a:t>
            </a:r>
            <a:r>
              <a:rPr dirty="0" spc="-80"/>
              <a:t>as</a:t>
            </a:r>
            <a:r>
              <a:rPr dirty="0" spc="-155"/>
              <a:t> </a:t>
            </a:r>
            <a:r>
              <a:rPr dirty="0" spc="-10"/>
              <a:t>it</a:t>
            </a:r>
            <a:r>
              <a:rPr dirty="0" spc="-155"/>
              <a:t> </a:t>
            </a:r>
            <a:r>
              <a:rPr dirty="0"/>
              <a:t>helps</a:t>
            </a:r>
            <a:r>
              <a:rPr dirty="0" spc="-155"/>
              <a:t> </a:t>
            </a:r>
            <a:r>
              <a:rPr dirty="0"/>
              <a:t>in</a:t>
            </a:r>
            <a:r>
              <a:rPr dirty="0" spc="-155"/>
              <a:t> </a:t>
            </a:r>
            <a:r>
              <a:rPr dirty="0"/>
              <a:t>preventing</a:t>
            </a:r>
            <a:r>
              <a:rPr dirty="0" spc="-155"/>
              <a:t> </a:t>
            </a:r>
            <a:r>
              <a:rPr dirty="0"/>
              <a:t>diabetes</a:t>
            </a:r>
            <a:r>
              <a:rPr dirty="0" spc="-155"/>
              <a:t> </a:t>
            </a:r>
            <a:r>
              <a:rPr dirty="0" spc="75"/>
              <a:t>and</a:t>
            </a:r>
            <a:r>
              <a:rPr dirty="0" spc="-155"/>
              <a:t> </a:t>
            </a:r>
            <a:r>
              <a:rPr dirty="0" spc="-10"/>
              <a:t>losing </a:t>
            </a:r>
            <a:r>
              <a:rPr dirty="0"/>
              <a:t>weight.</a:t>
            </a:r>
            <a:r>
              <a:rPr dirty="0" spc="-175"/>
              <a:t> </a:t>
            </a:r>
            <a:r>
              <a:rPr dirty="0" spc="-180"/>
              <a:t>It</a:t>
            </a:r>
            <a:r>
              <a:rPr dirty="0" spc="-175"/>
              <a:t> </a:t>
            </a:r>
            <a:r>
              <a:rPr dirty="0" spc="-75"/>
              <a:t>is</a:t>
            </a:r>
            <a:r>
              <a:rPr dirty="0" spc="-170"/>
              <a:t> </a:t>
            </a:r>
            <a:r>
              <a:rPr dirty="0" spc="-35"/>
              <a:t>also</a:t>
            </a:r>
            <a:r>
              <a:rPr dirty="0" spc="-175"/>
              <a:t> </a:t>
            </a:r>
            <a:r>
              <a:rPr dirty="0"/>
              <a:t>helpful</a:t>
            </a:r>
            <a:r>
              <a:rPr dirty="0" spc="-175"/>
              <a:t> </a:t>
            </a:r>
            <a:r>
              <a:rPr dirty="0"/>
              <a:t>in</a:t>
            </a:r>
            <a:r>
              <a:rPr dirty="0" spc="-170"/>
              <a:t> </a:t>
            </a:r>
            <a:r>
              <a:rPr dirty="0"/>
              <a:t>treating</a:t>
            </a:r>
            <a:r>
              <a:rPr dirty="0" spc="-175"/>
              <a:t> </a:t>
            </a:r>
            <a:r>
              <a:rPr dirty="0" spc="135"/>
              <a:t>common </a:t>
            </a:r>
            <a:r>
              <a:rPr dirty="0" spc="75"/>
              <a:t>cold</a:t>
            </a:r>
            <a:r>
              <a:rPr dirty="0" spc="-250"/>
              <a:t> </a:t>
            </a:r>
            <a:r>
              <a:rPr dirty="0" spc="75"/>
              <a:t>and</a:t>
            </a:r>
            <a:r>
              <a:rPr dirty="0" spc="-245"/>
              <a:t> </a:t>
            </a:r>
            <a:r>
              <a:rPr dirty="0" spc="45"/>
              <a:t>soothing</a:t>
            </a:r>
            <a:r>
              <a:rPr dirty="0" spc="-245"/>
              <a:t> </a:t>
            </a:r>
            <a:r>
              <a:rPr dirty="0" spc="50"/>
              <a:t>the</a:t>
            </a:r>
            <a:r>
              <a:rPr dirty="0" spc="-245"/>
              <a:t> </a:t>
            </a:r>
            <a:r>
              <a:rPr dirty="0" spc="-35"/>
              <a:t>sore</a:t>
            </a:r>
            <a:r>
              <a:rPr dirty="0" spc="-250"/>
              <a:t> </a:t>
            </a:r>
            <a:r>
              <a:rPr dirty="0" spc="-60"/>
              <a:t>throat.</a:t>
            </a:r>
            <a:r>
              <a:rPr dirty="0" spc="-245"/>
              <a:t> </a:t>
            </a:r>
            <a:r>
              <a:rPr dirty="0" spc="-10"/>
              <a:t>Growth </a:t>
            </a:r>
            <a:r>
              <a:rPr dirty="0"/>
              <a:t>driven</a:t>
            </a:r>
            <a:r>
              <a:rPr dirty="0" spc="-204"/>
              <a:t> </a:t>
            </a:r>
            <a:r>
              <a:rPr dirty="0" spc="-10"/>
              <a:t>by</a:t>
            </a:r>
            <a:r>
              <a:rPr dirty="0" spc="-200"/>
              <a:t> </a:t>
            </a:r>
            <a:r>
              <a:rPr dirty="0" spc="50"/>
              <a:t>the</a:t>
            </a:r>
            <a:r>
              <a:rPr dirty="0" spc="-200"/>
              <a:t> </a:t>
            </a:r>
            <a:r>
              <a:rPr dirty="0"/>
              <a:t>increasing</a:t>
            </a:r>
            <a:r>
              <a:rPr dirty="0" spc="-200"/>
              <a:t> </a:t>
            </a:r>
            <a:r>
              <a:rPr dirty="0" spc="-10"/>
              <a:t>affordability</a:t>
            </a:r>
            <a:r>
              <a:rPr dirty="0" spc="-200"/>
              <a:t> </a:t>
            </a:r>
            <a:r>
              <a:rPr dirty="0" spc="-25"/>
              <a:t>of </a:t>
            </a:r>
            <a:r>
              <a:rPr dirty="0"/>
              <a:t>whiskey</a:t>
            </a:r>
            <a:r>
              <a:rPr dirty="0" spc="-250"/>
              <a:t> </a:t>
            </a:r>
            <a:r>
              <a:rPr dirty="0" spc="75"/>
              <a:t>and</a:t>
            </a:r>
            <a:r>
              <a:rPr dirty="0" spc="-250"/>
              <a:t> </a:t>
            </a:r>
            <a:r>
              <a:rPr dirty="0" spc="80"/>
              <a:t>growing</a:t>
            </a:r>
            <a:r>
              <a:rPr dirty="0" spc="-250"/>
              <a:t> </a:t>
            </a:r>
            <a:r>
              <a:rPr dirty="0" spc="105"/>
              <a:t>demand</a:t>
            </a:r>
            <a:r>
              <a:rPr dirty="0" spc="-250"/>
              <a:t> </a:t>
            </a:r>
            <a:r>
              <a:rPr dirty="0" spc="-30"/>
              <a:t>for</a:t>
            </a:r>
            <a:r>
              <a:rPr dirty="0" spc="-250"/>
              <a:t> </a:t>
            </a:r>
            <a:r>
              <a:rPr dirty="0" spc="90"/>
              <a:t>premium </a:t>
            </a:r>
            <a:r>
              <a:rPr dirty="0"/>
              <a:t>whiskey</a:t>
            </a:r>
            <a:r>
              <a:rPr dirty="0" spc="-254"/>
              <a:t> </a:t>
            </a:r>
            <a:r>
              <a:rPr dirty="0" spc="75"/>
              <a:t>and</a:t>
            </a:r>
            <a:r>
              <a:rPr dirty="0" spc="-250"/>
              <a:t> </a:t>
            </a:r>
            <a:r>
              <a:rPr dirty="0" spc="50"/>
              <a:t>the</a:t>
            </a:r>
            <a:r>
              <a:rPr dirty="0" spc="-250"/>
              <a:t> </a:t>
            </a:r>
            <a:r>
              <a:rPr dirty="0" spc="105"/>
              <a:t>demand</a:t>
            </a:r>
            <a:r>
              <a:rPr dirty="0" spc="-250"/>
              <a:t> </a:t>
            </a:r>
            <a:r>
              <a:rPr dirty="0" spc="-30"/>
              <a:t>for</a:t>
            </a:r>
            <a:r>
              <a:rPr dirty="0" spc="-250"/>
              <a:t> </a:t>
            </a:r>
            <a:r>
              <a:rPr dirty="0"/>
              <a:t>whiskey</a:t>
            </a:r>
            <a:r>
              <a:rPr dirty="0" spc="-254"/>
              <a:t> </a:t>
            </a:r>
            <a:r>
              <a:rPr dirty="0" spc="-75"/>
              <a:t>is</a:t>
            </a:r>
            <a:r>
              <a:rPr dirty="0" spc="-250"/>
              <a:t> </a:t>
            </a:r>
            <a:r>
              <a:rPr dirty="0" spc="25"/>
              <a:t>the </a:t>
            </a:r>
            <a:r>
              <a:rPr dirty="0" spc="100"/>
              <a:t>huge</a:t>
            </a:r>
            <a:r>
              <a:rPr dirty="0" spc="-254"/>
              <a:t> </a:t>
            </a:r>
            <a:r>
              <a:rPr dirty="0" spc="105"/>
              <a:t>demand</a:t>
            </a:r>
            <a:r>
              <a:rPr dirty="0" spc="-254"/>
              <a:t> </a:t>
            </a:r>
            <a:r>
              <a:rPr dirty="0" spc="-30"/>
              <a:t>for</a:t>
            </a:r>
            <a:r>
              <a:rPr dirty="0" spc="-254"/>
              <a:t> </a:t>
            </a:r>
            <a:r>
              <a:rPr dirty="0" spc="100"/>
              <a:t>premium</a:t>
            </a:r>
            <a:r>
              <a:rPr dirty="0" spc="-254"/>
              <a:t> </a:t>
            </a:r>
            <a:r>
              <a:rPr dirty="0" spc="75"/>
              <a:t>and</a:t>
            </a:r>
            <a:r>
              <a:rPr dirty="0" spc="-254"/>
              <a:t> </a:t>
            </a:r>
            <a:r>
              <a:rPr dirty="0" spc="-10"/>
              <a:t>super- </a:t>
            </a:r>
            <a:r>
              <a:rPr dirty="0" spc="100"/>
              <a:t>premium</a:t>
            </a:r>
            <a:r>
              <a:rPr dirty="0" spc="-235"/>
              <a:t> </a:t>
            </a:r>
            <a:r>
              <a:rPr dirty="0" spc="-20"/>
              <a:t>whiskeys</a:t>
            </a:r>
            <a:r>
              <a:rPr dirty="0" spc="-229"/>
              <a:t> </a:t>
            </a:r>
            <a:r>
              <a:rPr dirty="0"/>
              <a:t>in</a:t>
            </a:r>
            <a:r>
              <a:rPr dirty="0" spc="-235"/>
              <a:t> </a:t>
            </a:r>
            <a:r>
              <a:rPr dirty="0" spc="85"/>
              <a:t>both</a:t>
            </a:r>
            <a:r>
              <a:rPr dirty="0" spc="-229"/>
              <a:t> </a:t>
            </a:r>
            <a:r>
              <a:rPr dirty="0" spc="50"/>
              <a:t>the</a:t>
            </a:r>
            <a:r>
              <a:rPr dirty="0" spc="-235"/>
              <a:t> </a:t>
            </a:r>
            <a:r>
              <a:rPr dirty="0"/>
              <a:t>rising</a:t>
            </a:r>
            <a:r>
              <a:rPr dirty="0" spc="-229"/>
              <a:t> </a:t>
            </a:r>
            <a:r>
              <a:rPr dirty="0" spc="50"/>
              <a:t>and </a:t>
            </a:r>
            <a:r>
              <a:rPr dirty="0"/>
              <a:t>developed</a:t>
            </a:r>
            <a:r>
              <a:rPr dirty="0" spc="100"/>
              <a:t> </a:t>
            </a:r>
            <a:r>
              <a:rPr dirty="0" spc="-10"/>
              <a:t>countries.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91642" y="5560405"/>
            <a:ext cx="8172450" cy="2474595"/>
            <a:chOff x="291642" y="5560405"/>
            <a:chExt cx="8172450" cy="2474595"/>
          </a:xfrm>
        </p:grpSpPr>
        <p:sp>
          <p:nvSpPr>
            <p:cNvPr id="4" name="object 4" descr=""/>
            <p:cNvSpPr/>
            <p:nvPr/>
          </p:nvSpPr>
          <p:spPr>
            <a:xfrm>
              <a:off x="291642" y="5560405"/>
              <a:ext cx="8172450" cy="2474595"/>
            </a:xfrm>
            <a:custGeom>
              <a:avLst/>
              <a:gdLst/>
              <a:ahLst/>
              <a:cxnLst/>
              <a:rect l="l" t="t" r="r" b="b"/>
              <a:pathLst>
                <a:path w="8172450" h="2474595">
                  <a:moveTo>
                    <a:pt x="7219634" y="2474091"/>
                  </a:moveTo>
                  <a:lnTo>
                    <a:pt x="952498" y="2474091"/>
                  </a:lnTo>
                  <a:lnTo>
                    <a:pt x="902128" y="2472760"/>
                  </a:lnTo>
                  <a:lnTo>
                    <a:pt x="852129" y="2468792"/>
                  </a:lnTo>
                  <a:lnTo>
                    <a:pt x="802595" y="2462227"/>
                  </a:lnTo>
                  <a:lnTo>
                    <a:pt x="753622" y="2453104"/>
                  </a:lnTo>
                  <a:lnTo>
                    <a:pt x="705303" y="2441462"/>
                  </a:lnTo>
                  <a:lnTo>
                    <a:pt x="657734" y="2427340"/>
                  </a:lnTo>
                  <a:lnTo>
                    <a:pt x="611010" y="2410778"/>
                  </a:lnTo>
                  <a:lnTo>
                    <a:pt x="565224" y="2391815"/>
                  </a:lnTo>
                  <a:lnTo>
                    <a:pt x="520473" y="2370490"/>
                  </a:lnTo>
                  <a:lnTo>
                    <a:pt x="476850" y="2346843"/>
                  </a:lnTo>
                  <a:lnTo>
                    <a:pt x="434450" y="2320912"/>
                  </a:lnTo>
                  <a:lnTo>
                    <a:pt x="393369" y="2292737"/>
                  </a:lnTo>
                  <a:lnTo>
                    <a:pt x="353701" y="2262357"/>
                  </a:lnTo>
                  <a:lnTo>
                    <a:pt x="315540" y="2229811"/>
                  </a:lnTo>
                  <a:lnTo>
                    <a:pt x="278982" y="2195138"/>
                  </a:lnTo>
                  <a:lnTo>
                    <a:pt x="244306" y="2158577"/>
                  </a:lnTo>
                  <a:lnTo>
                    <a:pt x="211757" y="2120414"/>
                  </a:lnTo>
                  <a:lnTo>
                    <a:pt x="181373" y="2080745"/>
                  </a:lnTo>
                  <a:lnTo>
                    <a:pt x="153195" y="2039662"/>
                  </a:lnTo>
                  <a:lnTo>
                    <a:pt x="127261" y="1997262"/>
                  </a:lnTo>
                  <a:lnTo>
                    <a:pt x="103611" y="1953639"/>
                  </a:lnTo>
                  <a:lnTo>
                    <a:pt x="82284" y="1908887"/>
                  </a:lnTo>
                  <a:lnTo>
                    <a:pt x="63319" y="1863100"/>
                  </a:lnTo>
                  <a:lnTo>
                    <a:pt x="46755" y="1816375"/>
                  </a:lnTo>
                  <a:lnTo>
                    <a:pt x="32632" y="1768804"/>
                  </a:lnTo>
                  <a:lnTo>
                    <a:pt x="20989" y="1720484"/>
                  </a:lnTo>
                  <a:lnTo>
                    <a:pt x="11865" y="1671508"/>
                  </a:lnTo>
                  <a:lnTo>
                    <a:pt x="5299" y="1621970"/>
                  </a:lnTo>
                  <a:lnTo>
                    <a:pt x="1331" y="1571967"/>
                  </a:lnTo>
                  <a:lnTo>
                    <a:pt x="0" y="1521592"/>
                  </a:lnTo>
                  <a:lnTo>
                    <a:pt x="0" y="952499"/>
                  </a:lnTo>
                  <a:lnTo>
                    <a:pt x="1331" y="902130"/>
                  </a:lnTo>
                  <a:lnTo>
                    <a:pt x="5299" y="852131"/>
                  </a:lnTo>
                  <a:lnTo>
                    <a:pt x="11865" y="802598"/>
                  </a:lnTo>
                  <a:lnTo>
                    <a:pt x="20989" y="753625"/>
                  </a:lnTo>
                  <a:lnTo>
                    <a:pt x="32632" y="705308"/>
                  </a:lnTo>
                  <a:lnTo>
                    <a:pt x="46755" y="657740"/>
                  </a:lnTo>
                  <a:lnTo>
                    <a:pt x="63319" y="611016"/>
                  </a:lnTo>
                  <a:lnTo>
                    <a:pt x="82284" y="565231"/>
                  </a:lnTo>
                  <a:lnTo>
                    <a:pt x="103611" y="520480"/>
                  </a:lnTo>
                  <a:lnTo>
                    <a:pt x="127261" y="476858"/>
                  </a:lnTo>
                  <a:lnTo>
                    <a:pt x="153195" y="434458"/>
                  </a:lnTo>
                  <a:lnTo>
                    <a:pt x="181373" y="393376"/>
                  </a:lnTo>
                  <a:lnTo>
                    <a:pt x="211757" y="353706"/>
                  </a:lnTo>
                  <a:lnTo>
                    <a:pt x="244306" y="315544"/>
                  </a:lnTo>
                  <a:lnTo>
                    <a:pt x="278982" y="278983"/>
                  </a:lnTo>
                  <a:lnTo>
                    <a:pt x="315540" y="244310"/>
                  </a:lnTo>
                  <a:lnTo>
                    <a:pt x="353701" y="211763"/>
                  </a:lnTo>
                  <a:lnTo>
                    <a:pt x="393369" y="181381"/>
                  </a:lnTo>
                  <a:lnTo>
                    <a:pt x="434450" y="153204"/>
                  </a:lnTo>
                  <a:lnTo>
                    <a:pt x="476850" y="127270"/>
                  </a:lnTo>
                  <a:lnTo>
                    <a:pt x="520473" y="103620"/>
                  </a:lnTo>
                  <a:lnTo>
                    <a:pt x="565224" y="82292"/>
                  </a:lnTo>
                  <a:lnTo>
                    <a:pt x="611010" y="63326"/>
                  </a:lnTo>
                  <a:lnTo>
                    <a:pt x="657734" y="46761"/>
                  </a:lnTo>
                  <a:lnTo>
                    <a:pt x="705303" y="32637"/>
                  </a:lnTo>
                  <a:lnTo>
                    <a:pt x="753622" y="20992"/>
                  </a:lnTo>
                  <a:lnTo>
                    <a:pt x="802595" y="11867"/>
                  </a:lnTo>
                  <a:lnTo>
                    <a:pt x="852129" y="5300"/>
                  </a:lnTo>
                  <a:lnTo>
                    <a:pt x="902128" y="1331"/>
                  </a:lnTo>
                  <a:lnTo>
                    <a:pt x="952493" y="0"/>
                  </a:lnTo>
                  <a:lnTo>
                    <a:pt x="7219638" y="0"/>
                  </a:lnTo>
                  <a:lnTo>
                    <a:pt x="7270003" y="1331"/>
                  </a:lnTo>
                  <a:lnTo>
                    <a:pt x="7320002" y="5300"/>
                  </a:lnTo>
                  <a:lnTo>
                    <a:pt x="7369535" y="11867"/>
                  </a:lnTo>
                  <a:lnTo>
                    <a:pt x="7418508" y="20992"/>
                  </a:lnTo>
                  <a:lnTo>
                    <a:pt x="7466825" y="32637"/>
                  </a:lnTo>
                  <a:lnTo>
                    <a:pt x="7514393" y="46761"/>
                  </a:lnTo>
                  <a:lnTo>
                    <a:pt x="7561117" y="63326"/>
                  </a:lnTo>
                  <a:lnTo>
                    <a:pt x="7606901" y="82292"/>
                  </a:lnTo>
                  <a:lnTo>
                    <a:pt x="7651652" y="103620"/>
                  </a:lnTo>
                  <a:lnTo>
                    <a:pt x="7695275" y="127270"/>
                  </a:lnTo>
                  <a:lnTo>
                    <a:pt x="7737675" y="153204"/>
                  </a:lnTo>
                  <a:lnTo>
                    <a:pt x="7778757" y="181381"/>
                  </a:lnTo>
                  <a:lnTo>
                    <a:pt x="7818426" y="211763"/>
                  </a:lnTo>
                  <a:lnTo>
                    <a:pt x="7856589" y="244310"/>
                  </a:lnTo>
                  <a:lnTo>
                    <a:pt x="7893150" y="278983"/>
                  </a:lnTo>
                  <a:lnTo>
                    <a:pt x="7927823" y="315544"/>
                  </a:lnTo>
                  <a:lnTo>
                    <a:pt x="7960370" y="353706"/>
                  </a:lnTo>
                  <a:lnTo>
                    <a:pt x="7990752" y="393376"/>
                  </a:lnTo>
                  <a:lnTo>
                    <a:pt x="8018929" y="434458"/>
                  </a:lnTo>
                  <a:lnTo>
                    <a:pt x="8044862" y="476858"/>
                  </a:lnTo>
                  <a:lnTo>
                    <a:pt x="8068513" y="520480"/>
                  </a:lnTo>
                  <a:lnTo>
                    <a:pt x="8089841" y="565231"/>
                  </a:lnTo>
                  <a:lnTo>
                    <a:pt x="8108807" y="611016"/>
                  </a:lnTo>
                  <a:lnTo>
                    <a:pt x="8125372" y="657740"/>
                  </a:lnTo>
                  <a:lnTo>
                    <a:pt x="8139496" y="705308"/>
                  </a:lnTo>
                  <a:lnTo>
                    <a:pt x="8151141" y="753625"/>
                  </a:lnTo>
                  <a:lnTo>
                    <a:pt x="8160266" y="802598"/>
                  </a:lnTo>
                  <a:lnTo>
                    <a:pt x="8166833" y="852131"/>
                  </a:lnTo>
                  <a:lnTo>
                    <a:pt x="8170802" y="902130"/>
                  </a:lnTo>
                  <a:lnTo>
                    <a:pt x="8172133" y="952499"/>
                  </a:lnTo>
                  <a:lnTo>
                    <a:pt x="8172133" y="1521592"/>
                  </a:lnTo>
                  <a:lnTo>
                    <a:pt x="8170802" y="1571967"/>
                  </a:lnTo>
                  <a:lnTo>
                    <a:pt x="8166833" y="1621970"/>
                  </a:lnTo>
                  <a:lnTo>
                    <a:pt x="8160266" y="1671508"/>
                  </a:lnTo>
                  <a:lnTo>
                    <a:pt x="8151141" y="1720484"/>
                  </a:lnTo>
                  <a:lnTo>
                    <a:pt x="8139496" y="1768804"/>
                  </a:lnTo>
                  <a:lnTo>
                    <a:pt x="8125372" y="1816375"/>
                  </a:lnTo>
                  <a:lnTo>
                    <a:pt x="8108807" y="1863100"/>
                  </a:lnTo>
                  <a:lnTo>
                    <a:pt x="8089841" y="1908887"/>
                  </a:lnTo>
                  <a:lnTo>
                    <a:pt x="8068513" y="1953639"/>
                  </a:lnTo>
                  <a:lnTo>
                    <a:pt x="8044862" y="1997262"/>
                  </a:lnTo>
                  <a:lnTo>
                    <a:pt x="8018929" y="2039662"/>
                  </a:lnTo>
                  <a:lnTo>
                    <a:pt x="7990752" y="2080745"/>
                  </a:lnTo>
                  <a:lnTo>
                    <a:pt x="7960370" y="2120414"/>
                  </a:lnTo>
                  <a:lnTo>
                    <a:pt x="7927823" y="2158577"/>
                  </a:lnTo>
                  <a:lnTo>
                    <a:pt x="7893150" y="2195138"/>
                  </a:lnTo>
                  <a:lnTo>
                    <a:pt x="7856589" y="2229811"/>
                  </a:lnTo>
                  <a:lnTo>
                    <a:pt x="7818426" y="2262357"/>
                  </a:lnTo>
                  <a:lnTo>
                    <a:pt x="7778757" y="2292737"/>
                  </a:lnTo>
                  <a:lnTo>
                    <a:pt x="7737675" y="2320912"/>
                  </a:lnTo>
                  <a:lnTo>
                    <a:pt x="7695275" y="2346843"/>
                  </a:lnTo>
                  <a:lnTo>
                    <a:pt x="7651652" y="2370490"/>
                  </a:lnTo>
                  <a:lnTo>
                    <a:pt x="7606901" y="2391815"/>
                  </a:lnTo>
                  <a:lnTo>
                    <a:pt x="7561117" y="2410778"/>
                  </a:lnTo>
                  <a:lnTo>
                    <a:pt x="7514393" y="2427340"/>
                  </a:lnTo>
                  <a:lnTo>
                    <a:pt x="7466825" y="2441462"/>
                  </a:lnTo>
                  <a:lnTo>
                    <a:pt x="7418508" y="2453104"/>
                  </a:lnTo>
                  <a:lnTo>
                    <a:pt x="7369535" y="2462227"/>
                  </a:lnTo>
                  <a:lnTo>
                    <a:pt x="7320002" y="2468792"/>
                  </a:lnTo>
                  <a:lnTo>
                    <a:pt x="7270003" y="2472760"/>
                  </a:lnTo>
                  <a:lnTo>
                    <a:pt x="7219634" y="2474091"/>
                  </a:lnTo>
                  <a:close/>
                </a:path>
              </a:pathLst>
            </a:custGeom>
            <a:solidFill>
              <a:srgbClr val="B65C5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8052" y="5864397"/>
              <a:ext cx="2000249" cy="19907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81515" y="5784616"/>
              <a:ext cx="1967230" cy="1967230"/>
            </a:xfrm>
            <a:custGeom>
              <a:avLst/>
              <a:gdLst/>
              <a:ahLst/>
              <a:cxnLst/>
              <a:rect l="l" t="t" r="r" b="b"/>
              <a:pathLst>
                <a:path w="1967230" h="1967229">
                  <a:moveTo>
                    <a:pt x="983330" y="1966660"/>
                  </a:moveTo>
                  <a:lnTo>
                    <a:pt x="935687" y="1965526"/>
                  </a:lnTo>
                  <a:lnTo>
                    <a:pt x="888629" y="1962159"/>
                  </a:lnTo>
                  <a:lnTo>
                    <a:pt x="842208" y="1956609"/>
                  </a:lnTo>
                  <a:lnTo>
                    <a:pt x="796475" y="1948929"/>
                  </a:lnTo>
                  <a:lnTo>
                    <a:pt x="751481" y="1939170"/>
                  </a:lnTo>
                  <a:lnTo>
                    <a:pt x="707279" y="1927384"/>
                  </a:lnTo>
                  <a:lnTo>
                    <a:pt x="663920" y="1913621"/>
                  </a:lnTo>
                  <a:lnTo>
                    <a:pt x="621455" y="1897934"/>
                  </a:lnTo>
                  <a:lnTo>
                    <a:pt x="579936" y="1880374"/>
                  </a:lnTo>
                  <a:lnTo>
                    <a:pt x="539414" y="1860993"/>
                  </a:lnTo>
                  <a:lnTo>
                    <a:pt x="499940" y="1839841"/>
                  </a:lnTo>
                  <a:lnTo>
                    <a:pt x="461568" y="1816971"/>
                  </a:lnTo>
                  <a:lnTo>
                    <a:pt x="424347" y="1792434"/>
                  </a:lnTo>
                  <a:lnTo>
                    <a:pt x="388329" y="1766282"/>
                  </a:lnTo>
                  <a:lnTo>
                    <a:pt x="353566" y="1738566"/>
                  </a:lnTo>
                  <a:lnTo>
                    <a:pt x="320109" y="1709337"/>
                  </a:lnTo>
                  <a:lnTo>
                    <a:pt x="288011" y="1678647"/>
                  </a:lnTo>
                  <a:lnTo>
                    <a:pt x="257321" y="1646548"/>
                  </a:lnTo>
                  <a:lnTo>
                    <a:pt x="228093" y="1613091"/>
                  </a:lnTo>
                  <a:lnTo>
                    <a:pt x="200377" y="1578328"/>
                  </a:lnTo>
                  <a:lnTo>
                    <a:pt x="174225" y="1542310"/>
                  </a:lnTo>
                  <a:lnTo>
                    <a:pt x="149688" y="1505088"/>
                  </a:lnTo>
                  <a:lnTo>
                    <a:pt x="126818" y="1466715"/>
                  </a:lnTo>
                  <a:lnTo>
                    <a:pt x="105667" y="1427241"/>
                  </a:lnTo>
                  <a:lnTo>
                    <a:pt x="86286" y="1386718"/>
                  </a:lnTo>
                  <a:lnTo>
                    <a:pt x="68726" y="1345198"/>
                  </a:lnTo>
                  <a:lnTo>
                    <a:pt x="53039" y="1302732"/>
                  </a:lnTo>
                  <a:lnTo>
                    <a:pt x="39276" y="1259372"/>
                  </a:lnTo>
                  <a:lnTo>
                    <a:pt x="27489" y="1215169"/>
                  </a:lnTo>
                  <a:lnTo>
                    <a:pt x="17730" y="1170175"/>
                  </a:lnTo>
                  <a:lnTo>
                    <a:pt x="10050" y="1124441"/>
                  </a:lnTo>
                  <a:lnTo>
                    <a:pt x="4501" y="1078018"/>
                  </a:lnTo>
                  <a:lnTo>
                    <a:pt x="1133" y="1030959"/>
                  </a:lnTo>
                  <a:lnTo>
                    <a:pt x="0" y="983315"/>
                  </a:lnTo>
                  <a:lnTo>
                    <a:pt x="1133" y="935673"/>
                  </a:lnTo>
                  <a:lnTo>
                    <a:pt x="4501" y="888616"/>
                  </a:lnTo>
                  <a:lnTo>
                    <a:pt x="10050" y="842196"/>
                  </a:lnTo>
                  <a:lnTo>
                    <a:pt x="17730" y="796464"/>
                  </a:lnTo>
                  <a:lnTo>
                    <a:pt x="27489" y="751472"/>
                  </a:lnTo>
                  <a:lnTo>
                    <a:pt x="39276" y="707271"/>
                  </a:lnTo>
                  <a:lnTo>
                    <a:pt x="53039" y="663912"/>
                  </a:lnTo>
                  <a:lnTo>
                    <a:pt x="68726" y="621448"/>
                  </a:lnTo>
                  <a:lnTo>
                    <a:pt x="86286" y="579929"/>
                  </a:lnTo>
                  <a:lnTo>
                    <a:pt x="105667" y="539408"/>
                  </a:lnTo>
                  <a:lnTo>
                    <a:pt x="126818" y="499936"/>
                  </a:lnTo>
                  <a:lnTo>
                    <a:pt x="149688" y="461563"/>
                  </a:lnTo>
                  <a:lnTo>
                    <a:pt x="174225" y="424343"/>
                  </a:lnTo>
                  <a:lnTo>
                    <a:pt x="200377" y="388326"/>
                  </a:lnTo>
                  <a:lnTo>
                    <a:pt x="228093" y="353563"/>
                  </a:lnTo>
                  <a:lnTo>
                    <a:pt x="257321" y="320107"/>
                  </a:lnTo>
                  <a:lnTo>
                    <a:pt x="288011" y="288009"/>
                  </a:lnTo>
                  <a:lnTo>
                    <a:pt x="320109" y="257320"/>
                  </a:lnTo>
                  <a:lnTo>
                    <a:pt x="353566" y="228092"/>
                  </a:lnTo>
                  <a:lnTo>
                    <a:pt x="388329" y="200376"/>
                  </a:lnTo>
                  <a:lnTo>
                    <a:pt x="424347" y="174224"/>
                  </a:lnTo>
                  <a:lnTo>
                    <a:pt x="461568" y="149687"/>
                  </a:lnTo>
                  <a:lnTo>
                    <a:pt x="499940" y="126818"/>
                  </a:lnTo>
                  <a:lnTo>
                    <a:pt x="539414" y="105666"/>
                  </a:lnTo>
                  <a:lnTo>
                    <a:pt x="579936" y="86285"/>
                  </a:lnTo>
                  <a:lnTo>
                    <a:pt x="621455" y="68725"/>
                  </a:lnTo>
                  <a:lnTo>
                    <a:pt x="663920" y="53038"/>
                  </a:lnTo>
                  <a:lnTo>
                    <a:pt x="707279" y="39276"/>
                  </a:lnTo>
                  <a:lnTo>
                    <a:pt x="751481" y="27489"/>
                  </a:lnTo>
                  <a:lnTo>
                    <a:pt x="796475" y="17730"/>
                  </a:lnTo>
                  <a:lnTo>
                    <a:pt x="842208" y="10050"/>
                  </a:lnTo>
                  <a:lnTo>
                    <a:pt x="888629" y="4501"/>
                  </a:lnTo>
                  <a:lnTo>
                    <a:pt x="935687" y="1133"/>
                  </a:lnTo>
                  <a:lnTo>
                    <a:pt x="983325" y="0"/>
                  </a:lnTo>
                  <a:lnTo>
                    <a:pt x="1030973" y="1133"/>
                  </a:lnTo>
                  <a:lnTo>
                    <a:pt x="1078031" y="4501"/>
                  </a:lnTo>
                  <a:lnTo>
                    <a:pt x="1124452" y="10050"/>
                  </a:lnTo>
                  <a:lnTo>
                    <a:pt x="1170185" y="17730"/>
                  </a:lnTo>
                  <a:lnTo>
                    <a:pt x="1215179" y="27489"/>
                  </a:lnTo>
                  <a:lnTo>
                    <a:pt x="1259381" y="39276"/>
                  </a:lnTo>
                  <a:lnTo>
                    <a:pt x="1302740" y="53038"/>
                  </a:lnTo>
                  <a:lnTo>
                    <a:pt x="1345205" y="68725"/>
                  </a:lnTo>
                  <a:lnTo>
                    <a:pt x="1386724" y="86285"/>
                  </a:lnTo>
                  <a:lnTo>
                    <a:pt x="1427246" y="105666"/>
                  </a:lnTo>
                  <a:lnTo>
                    <a:pt x="1466719" y="126818"/>
                  </a:lnTo>
                  <a:lnTo>
                    <a:pt x="1505092" y="149687"/>
                  </a:lnTo>
                  <a:lnTo>
                    <a:pt x="1542313" y="174224"/>
                  </a:lnTo>
                  <a:lnTo>
                    <a:pt x="1578331" y="200376"/>
                  </a:lnTo>
                  <a:lnTo>
                    <a:pt x="1613094" y="228092"/>
                  </a:lnTo>
                  <a:lnTo>
                    <a:pt x="1646551" y="257320"/>
                  </a:lnTo>
                  <a:lnTo>
                    <a:pt x="1678649" y="288009"/>
                  </a:lnTo>
                  <a:lnTo>
                    <a:pt x="1709339" y="320107"/>
                  </a:lnTo>
                  <a:lnTo>
                    <a:pt x="1738567" y="353563"/>
                  </a:lnTo>
                  <a:lnTo>
                    <a:pt x="1766283" y="388326"/>
                  </a:lnTo>
                  <a:lnTo>
                    <a:pt x="1792435" y="424343"/>
                  </a:lnTo>
                  <a:lnTo>
                    <a:pt x="1816972" y="461563"/>
                  </a:lnTo>
                  <a:lnTo>
                    <a:pt x="1839842" y="499936"/>
                  </a:lnTo>
                  <a:lnTo>
                    <a:pt x="1860993" y="539408"/>
                  </a:lnTo>
                  <a:lnTo>
                    <a:pt x="1880374" y="579929"/>
                  </a:lnTo>
                  <a:lnTo>
                    <a:pt x="1897934" y="621448"/>
                  </a:lnTo>
                  <a:lnTo>
                    <a:pt x="1913621" y="663912"/>
                  </a:lnTo>
                  <a:lnTo>
                    <a:pt x="1927384" y="707271"/>
                  </a:lnTo>
                  <a:lnTo>
                    <a:pt x="1939170" y="751472"/>
                  </a:lnTo>
                  <a:lnTo>
                    <a:pt x="1948929" y="796464"/>
                  </a:lnTo>
                  <a:lnTo>
                    <a:pt x="1956610" y="842196"/>
                  </a:lnTo>
                  <a:lnTo>
                    <a:pt x="1962159" y="888616"/>
                  </a:lnTo>
                  <a:lnTo>
                    <a:pt x="1965527" y="935673"/>
                  </a:lnTo>
                  <a:lnTo>
                    <a:pt x="1966660" y="983314"/>
                  </a:lnTo>
                  <a:lnTo>
                    <a:pt x="1965527" y="1030959"/>
                  </a:lnTo>
                  <a:lnTo>
                    <a:pt x="1962159" y="1078018"/>
                  </a:lnTo>
                  <a:lnTo>
                    <a:pt x="1956610" y="1124441"/>
                  </a:lnTo>
                  <a:lnTo>
                    <a:pt x="1948929" y="1170175"/>
                  </a:lnTo>
                  <a:lnTo>
                    <a:pt x="1939170" y="1215169"/>
                  </a:lnTo>
                  <a:lnTo>
                    <a:pt x="1927384" y="1259372"/>
                  </a:lnTo>
                  <a:lnTo>
                    <a:pt x="1913621" y="1302732"/>
                  </a:lnTo>
                  <a:lnTo>
                    <a:pt x="1897934" y="1345198"/>
                  </a:lnTo>
                  <a:lnTo>
                    <a:pt x="1880374" y="1386718"/>
                  </a:lnTo>
                  <a:lnTo>
                    <a:pt x="1860993" y="1427241"/>
                  </a:lnTo>
                  <a:lnTo>
                    <a:pt x="1839842" y="1466715"/>
                  </a:lnTo>
                  <a:lnTo>
                    <a:pt x="1816972" y="1505088"/>
                  </a:lnTo>
                  <a:lnTo>
                    <a:pt x="1792435" y="1542310"/>
                  </a:lnTo>
                  <a:lnTo>
                    <a:pt x="1766283" y="1578328"/>
                  </a:lnTo>
                  <a:lnTo>
                    <a:pt x="1738567" y="1613091"/>
                  </a:lnTo>
                  <a:lnTo>
                    <a:pt x="1709339" y="1646548"/>
                  </a:lnTo>
                  <a:lnTo>
                    <a:pt x="1678649" y="1678647"/>
                  </a:lnTo>
                  <a:lnTo>
                    <a:pt x="1646551" y="1709337"/>
                  </a:lnTo>
                  <a:lnTo>
                    <a:pt x="1613094" y="1738566"/>
                  </a:lnTo>
                  <a:lnTo>
                    <a:pt x="1578331" y="1766282"/>
                  </a:lnTo>
                  <a:lnTo>
                    <a:pt x="1542313" y="1792434"/>
                  </a:lnTo>
                  <a:lnTo>
                    <a:pt x="1505092" y="1816971"/>
                  </a:lnTo>
                  <a:lnTo>
                    <a:pt x="1466719" y="1839841"/>
                  </a:lnTo>
                  <a:lnTo>
                    <a:pt x="1427246" y="1860993"/>
                  </a:lnTo>
                  <a:lnTo>
                    <a:pt x="1386724" y="1880374"/>
                  </a:lnTo>
                  <a:lnTo>
                    <a:pt x="1345205" y="1897934"/>
                  </a:lnTo>
                  <a:lnTo>
                    <a:pt x="1302740" y="1913621"/>
                  </a:lnTo>
                  <a:lnTo>
                    <a:pt x="1259381" y="1927384"/>
                  </a:lnTo>
                  <a:lnTo>
                    <a:pt x="1215179" y="1939170"/>
                  </a:lnTo>
                  <a:lnTo>
                    <a:pt x="1170185" y="1948929"/>
                  </a:lnTo>
                  <a:lnTo>
                    <a:pt x="1124452" y="1956609"/>
                  </a:lnTo>
                  <a:lnTo>
                    <a:pt x="1078031" y="1962159"/>
                  </a:lnTo>
                  <a:lnTo>
                    <a:pt x="1030973" y="1965526"/>
                  </a:lnTo>
                  <a:lnTo>
                    <a:pt x="983330" y="19666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291642" y="2917847"/>
            <a:ext cx="8172450" cy="2474595"/>
            <a:chOff x="291642" y="2917847"/>
            <a:chExt cx="8172450" cy="2474595"/>
          </a:xfrm>
        </p:grpSpPr>
        <p:sp>
          <p:nvSpPr>
            <p:cNvPr id="8" name="object 8" descr=""/>
            <p:cNvSpPr/>
            <p:nvPr/>
          </p:nvSpPr>
          <p:spPr>
            <a:xfrm>
              <a:off x="291642" y="2917847"/>
              <a:ext cx="8172450" cy="2474595"/>
            </a:xfrm>
            <a:custGeom>
              <a:avLst/>
              <a:gdLst/>
              <a:ahLst/>
              <a:cxnLst/>
              <a:rect l="l" t="t" r="r" b="b"/>
              <a:pathLst>
                <a:path w="8172450" h="2474595">
                  <a:moveTo>
                    <a:pt x="7219634" y="2474094"/>
                  </a:moveTo>
                  <a:lnTo>
                    <a:pt x="952498" y="2474094"/>
                  </a:lnTo>
                  <a:lnTo>
                    <a:pt x="902128" y="2472763"/>
                  </a:lnTo>
                  <a:lnTo>
                    <a:pt x="852129" y="2468795"/>
                  </a:lnTo>
                  <a:lnTo>
                    <a:pt x="802595" y="2462230"/>
                  </a:lnTo>
                  <a:lnTo>
                    <a:pt x="753622" y="2453106"/>
                  </a:lnTo>
                  <a:lnTo>
                    <a:pt x="705303" y="2441464"/>
                  </a:lnTo>
                  <a:lnTo>
                    <a:pt x="657734" y="2427341"/>
                  </a:lnTo>
                  <a:lnTo>
                    <a:pt x="611010" y="2410778"/>
                  </a:lnTo>
                  <a:lnTo>
                    <a:pt x="565224" y="2391814"/>
                  </a:lnTo>
                  <a:lnTo>
                    <a:pt x="520473" y="2370487"/>
                  </a:lnTo>
                  <a:lnTo>
                    <a:pt x="476850" y="2346837"/>
                  </a:lnTo>
                  <a:lnTo>
                    <a:pt x="434450" y="2320903"/>
                  </a:lnTo>
                  <a:lnTo>
                    <a:pt x="393369" y="2292724"/>
                  </a:lnTo>
                  <a:lnTo>
                    <a:pt x="353701" y="2262340"/>
                  </a:lnTo>
                  <a:lnTo>
                    <a:pt x="315540" y="2229789"/>
                  </a:lnTo>
                  <a:lnTo>
                    <a:pt x="278982" y="2195111"/>
                  </a:lnTo>
                  <a:lnTo>
                    <a:pt x="244306" y="2158555"/>
                  </a:lnTo>
                  <a:lnTo>
                    <a:pt x="211757" y="2120396"/>
                  </a:lnTo>
                  <a:lnTo>
                    <a:pt x="181373" y="2080729"/>
                  </a:lnTo>
                  <a:lnTo>
                    <a:pt x="153195" y="2039649"/>
                  </a:lnTo>
                  <a:lnTo>
                    <a:pt x="127261" y="1997249"/>
                  </a:lnTo>
                  <a:lnTo>
                    <a:pt x="103611" y="1953626"/>
                  </a:lnTo>
                  <a:lnTo>
                    <a:pt x="82284" y="1908874"/>
                  </a:lnTo>
                  <a:lnTo>
                    <a:pt x="63319" y="1863088"/>
                  </a:lnTo>
                  <a:lnTo>
                    <a:pt x="46755" y="1816363"/>
                  </a:lnTo>
                  <a:lnTo>
                    <a:pt x="32632" y="1768793"/>
                  </a:lnTo>
                  <a:lnTo>
                    <a:pt x="20989" y="1720473"/>
                  </a:lnTo>
                  <a:lnTo>
                    <a:pt x="11865" y="1671499"/>
                  </a:lnTo>
                  <a:lnTo>
                    <a:pt x="5299" y="1621964"/>
                  </a:lnTo>
                  <a:lnTo>
                    <a:pt x="1331" y="1571964"/>
                  </a:lnTo>
                  <a:lnTo>
                    <a:pt x="0" y="1521595"/>
                  </a:lnTo>
                  <a:lnTo>
                    <a:pt x="0" y="952502"/>
                  </a:lnTo>
                  <a:lnTo>
                    <a:pt x="1331" y="902132"/>
                  </a:lnTo>
                  <a:lnTo>
                    <a:pt x="5299" y="852133"/>
                  </a:lnTo>
                  <a:lnTo>
                    <a:pt x="11865" y="802598"/>
                  </a:lnTo>
                  <a:lnTo>
                    <a:pt x="20989" y="753624"/>
                  </a:lnTo>
                  <a:lnTo>
                    <a:pt x="32632" y="705304"/>
                  </a:lnTo>
                  <a:lnTo>
                    <a:pt x="46755" y="657734"/>
                  </a:lnTo>
                  <a:lnTo>
                    <a:pt x="63319" y="611009"/>
                  </a:lnTo>
                  <a:lnTo>
                    <a:pt x="82284" y="565222"/>
                  </a:lnTo>
                  <a:lnTo>
                    <a:pt x="103611" y="520470"/>
                  </a:lnTo>
                  <a:lnTo>
                    <a:pt x="127261" y="476847"/>
                  </a:lnTo>
                  <a:lnTo>
                    <a:pt x="153195" y="434448"/>
                  </a:lnTo>
                  <a:lnTo>
                    <a:pt x="181373" y="393368"/>
                  </a:lnTo>
                  <a:lnTo>
                    <a:pt x="211757" y="353700"/>
                  </a:lnTo>
                  <a:lnTo>
                    <a:pt x="244306" y="315542"/>
                  </a:lnTo>
                  <a:lnTo>
                    <a:pt x="278982" y="278986"/>
                  </a:lnTo>
                  <a:lnTo>
                    <a:pt x="315540" y="244309"/>
                  </a:lnTo>
                  <a:lnTo>
                    <a:pt x="353701" y="211760"/>
                  </a:lnTo>
                  <a:lnTo>
                    <a:pt x="393369" y="181376"/>
                  </a:lnTo>
                  <a:lnTo>
                    <a:pt x="434450" y="153197"/>
                  </a:lnTo>
                  <a:lnTo>
                    <a:pt x="476850" y="127263"/>
                  </a:lnTo>
                  <a:lnTo>
                    <a:pt x="520473" y="103613"/>
                  </a:lnTo>
                  <a:lnTo>
                    <a:pt x="565224" y="82285"/>
                  </a:lnTo>
                  <a:lnTo>
                    <a:pt x="611010" y="63320"/>
                  </a:lnTo>
                  <a:lnTo>
                    <a:pt x="657734" y="46756"/>
                  </a:lnTo>
                  <a:lnTo>
                    <a:pt x="705303" y="32633"/>
                  </a:lnTo>
                  <a:lnTo>
                    <a:pt x="753622" y="20989"/>
                  </a:lnTo>
                  <a:lnTo>
                    <a:pt x="802595" y="11865"/>
                  </a:lnTo>
                  <a:lnTo>
                    <a:pt x="852129" y="5299"/>
                  </a:lnTo>
                  <a:lnTo>
                    <a:pt x="902128" y="1331"/>
                  </a:lnTo>
                  <a:lnTo>
                    <a:pt x="952496" y="0"/>
                  </a:lnTo>
                  <a:lnTo>
                    <a:pt x="7219636" y="0"/>
                  </a:lnTo>
                  <a:lnTo>
                    <a:pt x="7270003" y="1331"/>
                  </a:lnTo>
                  <a:lnTo>
                    <a:pt x="7320002" y="5299"/>
                  </a:lnTo>
                  <a:lnTo>
                    <a:pt x="7369535" y="11865"/>
                  </a:lnTo>
                  <a:lnTo>
                    <a:pt x="7418508" y="20989"/>
                  </a:lnTo>
                  <a:lnTo>
                    <a:pt x="7466825" y="32633"/>
                  </a:lnTo>
                  <a:lnTo>
                    <a:pt x="7514393" y="46756"/>
                  </a:lnTo>
                  <a:lnTo>
                    <a:pt x="7561117" y="63320"/>
                  </a:lnTo>
                  <a:lnTo>
                    <a:pt x="7606901" y="82285"/>
                  </a:lnTo>
                  <a:lnTo>
                    <a:pt x="7651652" y="103613"/>
                  </a:lnTo>
                  <a:lnTo>
                    <a:pt x="7695275" y="127263"/>
                  </a:lnTo>
                  <a:lnTo>
                    <a:pt x="7737675" y="153197"/>
                  </a:lnTo>
                  <a:lnTo>
                    <a:pt x="7778757" y="181376"/>
                  </a:lnTo>
                  <a:lnTo>
                    <a:pt x="7818426" y="211760"/>
                  </a:lnTo>
                  <a:lnTo>
                    <a:pt x="7856589" y="244309"/>
                  </a:lnTo>
                  <a:lnTo>
                    <a:pt x="7893150" y="278986"/>
                  </a:lnTo>
                  <a:lnTo>
                    <a:pt x="7927823" y="315542"/>
                  </a:lnTo>
                  <a:lnTo>
                    <a:pt x="7960370" y="353700"/>
                  </a:lnTo>
                  <a:lnTo>
                    <a:pt x="7990752" y="393368"/>
                  </a:lnTo>
                  <a:lnTo>
                    <a:pt x="8018929" y="434448"/>
                  </a:lnTo>
                  <a:lnTo>
                    <a:pt x="8044862" y="476847"/>
                  </a:lnTo>
                  <a:lnTo>
                    <a:pt x="8068513" y="520470"/>
                  </a:lnTo>
                  <a:lnTo>
                    <a:pt x="8089841" y="565222"/>
                  </a:lnTo>
                  <a:lnTo>
                    <a:pt x="8108807" y="611009"/>
                  </a:lnTo>
                  <a:lnTo>
                    <a:pt x="8125372" y="657734"/>
                  </a:lnTo>
                  <a:lnTo>
                    <a:pt x="8139496" y="705304"/>
                  </a:lnTo>
                  <a:lnTo>
                    <a:pt x="8151141" y="753624"/>
                  </a:lnTo>
                  <a:lnTo>
                    <a:pt x="8160266" y="802598"/>
                  </a:lnTo>
                  <a:lnTo>
                    <a:pt x="8166833" y="852133"/>
                  </a:lnTo>
                  <a:lnTo>
                    <a:pt x="8170802" y="902132"/>
                  </a:lnTo>
                  <a:lnTo>
                    <a:pt x="8172133" y="952502"/>
                  </a:lnTo>
                  <a:lnTo>
                    <a:pt x="8172133" y="1521595"/>
                  </a:lnTo>
                  <a:lnTo>
                    <a:pt x="8170802" y="1571964"/>
                  </a:lnTo>
                  <a:lnTo>
                    <a:pt x="8166833" y="1621964"/>
                  </a:lnTo>
                  <a:lnTo>
                    <a:pt x="8160266" y="1671499"/>
                  </a:lnTo>
                  <a:lnTo>
                    <a:pt x="8151141" y="1720473"/>
                  </a:lnTo>
                  <a:lnTo>
                    <a:pt x="8139496" y="1768793"/>
                  </a:lnTo>
                  <a:lnTo>
                    <a:pt x="8125372" y="1816363"/>
                  </a:lnTo>
                  <a:lnTo>
                    <a:pt x="8108807" y="1863088"/>
                  </a:lnTo>
                  <a:lnTo>
                    <a:pt x="8089841" y="1908874"/>
                  </a:lnTo>
                  <a:lnTo>
                    <a:pt x="8068513" y="1953626"/>
                  </a:lnTo>
                  <a:lnTo>
                    <a:pt x="8044862" y="1997249"/>
                  </a:lnTo>
                  <a:lnTo>
                    <a:pt x="8018929" y="2039649"/>
                  </a:lnTo>
                  <a:lnTo>
                    <a:pt x="7990752" y="2080729"/>
                  </a:lnTo>
                  <a:lnTo>
                    <a:pt x="7960370" y="2120396"/>
                  </a:lnTo>
                  <a:lnTo>
                    <a:pt x="7927823" y="2158555"/>
                  </a:lnTo>
                  <a:lnTo>
                    <a:pt x="7893150" y="2195111"/>
                  </a:lnTo>
                  <a:lnTo>
                    <a:pt x="7856589" y="2229789"/>
                  </a:lnTo>
                  <a:lnTo>
                    <a:pt x="7818426" y="2262340"/>
                  </a:lnTo>
                  <a:lnTo>
                    <a:pt x="7778757" y="2292724"/>
                  </a:lnTo>
                  <a:lnTo>
                    <a:pt x="7737675" y="2320903"/>
                  </a:lnTo>
                  <a:lnTo>
                    <a:pt x="7695275" y="2346837"/>
                  </a:lnTo>
                  <a:lnTo>
                    <a:pt x="7651652" y="2370487"/>
                  </a:lnTo>
                  <a:lnTo>
                    <a:pt x="7606901" y="2391814"/>
                  </a:lnTo>
                  <a:lnTo>
                    <a:pt x="7561117" y="2410778"/>
                  </a:lnTo>
                  <a:lnTo>
                    <a:pt x="7514393" y="2427341"/>
                  </a:lnTo>
                  <a:lnTo>
                    <a:pt x="7466825" y="2441464"/>
                  </a:lnTo>
                  <a:lnTo>
                    <a:pt x="7418508" y="2453106"/>
                  </a:lnTo>
                  <a:lnTo>
                    <a:pt x="7369535" y="2462230"/>
                  </a:lnTo>
                  <a:lnTo>
                    <a:pt x="7320002" y="2468795"/>
                  </a:lnTo>
                  <a:lnTo>
                    <a:pt x="7270003" y="2472763"/>
                  </a:lnTo>
                  <a:lnTo>
                    <a:pt x="7219634" y="2474094"/>
                  </a:lnTo>
                  <a:close/>
                </a:path>
              </a:pathLst>
            </a:custGeom>
            <a:solidFill>
              <a:srgbClr val="B65C5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8052" y="3221842"/>
              <a:ext cx="2000249" cy="199070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81515" y="3142061"/>
              <a:ext cx="1967230" cy="1967230"/>
            </a:xfrm>
            <a:custGeom>
              <a:avLst/>
              <a:gdLst/>
              <a:ahLst/>
              <a:cxnLst/>
              <a:rect l="l" t="t" r="r" b="b"/>
              <a:pathLst>
                <a:path w="1967230" h="1967229">
                  <a:moveTo>
                    <a:pt x="983330" y="1966660"/>
                  </a:moveTo>
                  <a:lnTo>
                    <a:pt x="935687" y="1965526"/>
                  </a:lnTo>
                  <a:lnTo>
                    <a:pt x="888629" y="1962159"/>
                  </a:lnTo>
                  <a:lnTo>
                    <a:pt x="842208" y="1956609"/>
                  </a:lnTo>
                  <a:lnTo>
                    <a:pt x="796475" y="1948929"/>
                  </a:lnTo>
                  <a:lnTo>
                    <a:pt x="751481" y="1939170"/>
                  </a:lnTo>
                  <a:lnTo>
                    <a:pt x="707279" y="1927384"/>
                  </a:lnTo>
                  <a:lnTo>
                    <a:pt x="663920" y="1913621"/>
                  </a:lnTo>
                  <a:lnTo>
                    <a:pt x="621455" y="1897934"/>
                  </a:lnTo>
                  <a:lnTo>
                    <a:pt x="579936" y="1880374"/>
                  </a:lnTo>
                  <a:lnTo>
                    <a:pt x="539414" y="1860993"/>
                  </a:lnTo>
                  <a:lnTo>
                    <a:pt x="499940" y="1839841"/>
                  </a:lnTo>
                  <a:lnTo>
                    <a:pt x="461568" y="1816971"/>
                  </a:lnTo>
                  <a:lnTo>
                    <a:pt x="424347" y="1792434"/>
                  </a:lnTo>
                  <a:lnTo>
                    <a:pt x="388329" y="1766282"/>
                  </a:lnTo>
                  <a:lnTo>
                    <a:pt x="353566" y="1738566"/>
                  </a:lnTo>
                  <a:lnTo>
                    <a:pt x="320109" y="1709337"/>
                  </a:lnTo>
                  <a:lnTo>
                    <a:pt x="288011" y="1678647"/>
                  </a:lnTo>
                  <a:lnTo>
                    <a:pt x="257321" y="1646548"/>
                  </a:lnTo>
                  <a:lnTo>
                    <a:pt x="228093" y="1613091"/>
                  </a:lnTo>
                  <a:lnTo>
                    <a:pt x="200377" y="1578328"/>
                  </a:lnTo>
                  <a:lnTo>
                    <a:pt x="174225" y="1542310"/>
                  </a:lnTo>
                  <a:lnTo>
                    <a:pt x="149688" y="1505088"/>
                  </a:lnTo>
                  <a:lnTo>
                    <a:pt x="126818" y="1466715"/>
                  </a:lnTo>
                  <a:lnTo>
                    <a:pt x="105667" y="1427241"/>
                  </a:lnTo>
                  <a:lnTo>
                    <a:pt x="86286" y="1386718"/>
                  </a:lnTo>
                  <a:lnTo>
                    <a:pt x="68726" y="1345198"/>
                  </a:lnTo>
                  <a:lnTo>
                    <a:pt x="53039" y="1302732"/>
                  </a:lnTo>
                  <a:lnTo>
                    <a:pt x="39276" y="1259372"/>
                  </a:lnTo>
                  <a:lnTo>
                    <a:pt x="27489" y="1215169"/>
                  </a:lnTo>
                  <a:lnTo>
                    <a:pt x="17730" y="1170175"/>
                  </a:lnTo>
                  <a:lnTo>
                    <a:pt x="10050" y="1124441"/>
                  </a:lnTo>
                  <a:lnTo>
                    <a:pt x="4501" y="1078018"/>
                  </a:lnTo>
                  <a:lnTo>
                    <a:pt x="1133" y="1030959"/>
                  </a:lnTo>
                  <a:lnTo>
                    <a:pt x="0" y="983315"/>
                  </a:lnTo>
                  <a:lnTo>
                    <a:pt x="1133" y="935673"/>
                  </a:lnTo>
                  <a:lnTo>
                    <a:pt x="4501" y="888616"/>
                  </a:lnTo>
                  <a:lnTo>
                    <a:pt x="10050" y="842196"/>
                  </a:lnTo>
                  <a:lnTo>
                    <a:pt x="17730" y="796464"/>
                  </a:lnTo>
                  <a:lnTo>
                    <a:pt x="27489" y="751472"/>
                  </a:lnTo>
                  <a:lnTo>
                    <a:pt x="39276" y="707271"/>
                  </a:lnTo>
                  <a:lnTo>
                    <a:pt x="53039" y="663912"/>
                  </a:lnTo>
                  <a:lnTo>
                    <a:pt x="68726" y="621448"/>
                  </a:lnTo>
                  <a:lnTo>
                    <a:pt x="86286" y="579930"/>
                  </a:lnTo>
                  <a:lnTo>
                    <a:pt x="105667" y="539408"/>
                  </a:lnTo>
                  <a:lnTo>
                    <a:pt x="126818" y="499936"/>
                  </a:lnTo>
                  <a:lnTo>
                    <a:pt x="149688" y="461563"/>
                  </a:lnTo>
                  <a:lnTo>
                    <a:pt x="174225" y="424343"/>
                  </a:lnTo>
                  <a:lnTo>
                    <a:pt x="200377" y="388326"/>
                  </a:lnTo>
                  <a:lnTo>
                    <a:pt x="228093" y="353563"/>
                  </a:lnTo>
                  <a:lnTo>
                    <a:pt x="257321" y="320107"/>
                  </a:lnTo>
                  <a:lnTo>
                    <a:pt x="288011" y="288009"/>
                  </a:lnTo>
                  <a:lnTo>
                    <a:pt x="320109" y="257320"/>
                  </a:lnTo>
                  <a:lnTo>
                    <a:pt x="353566" y="228092"/>
                  </a:lnTo>
                  <a:lnTo>
                    <a:pt x="388329" y="200376"/>
                  </a:lnTo>
                  <a:lnTo>
                    <a:pt x="424347" y="174224"/>
                  </a:lnTo>
                  <a:lnTo>
                    <a:pt x="461568" y="149687"/>
                  </a:lnTo>
                  <a:lnTo>
                    <a:pt x="499940" y="126818"/>
                  </a:lnTo>
                  <a:lnTo>
                    <a:pt x="539414" y="105666"/>
                  </a:lnTo>
                  <a:lnTo>
                    <a:pt x="579936" y="86285"/>
                  </a:lnTo>
                  <a:lnTo>
                    <a:pt x="621455" y="68725"/>
                  </a:lnTo>
                  <a:lnTo>
                    <a:pt x="663920" y="53038"/>
                  </a:lnTo>
                  <a:lnTo>
                    <a:pt x="707279" y="39276"/>
                  </a:lnTo>
                  <a:lnTo>
                    <a:pt x="751481" y="27489"/>
                  </a:lnTo>
                  <a:lnTo>
                    <a:pt x="796475" y="17730"/>
                  </a:lnTo>
                  <a:lnTo>
                    <a:pt x="842208" y="10050"/>
                  </a:lnTo>
                  <a:lnTo>
                    <a:pt x="888629" y="4501"/>
                  </a:lnTo>
                  <a:lnTo>
                    <a:pt x="935687" y="1133"/>
                  </a:lnTo>
                  <a:lnTo>
                    <a:pt x="983327" y="0"/>
                  </a:lnTo>
                  <a:lnTo>
                    <a:pt x="1030973" y="1133"/>
                  </a:lnTo>
                  <a:lnTo>
                    <a:pt x="1078031" y="4501"/>
                  </a:lnTo>
                  <a:lnTo>
                    <a:pt x="1124452" y="10050"/>
                  </a:lnTo>
                  <a:lnTo>
                    <a:pt x="1170185" y="17730"/>
                  </a:lnTo>
                  <a:lnTo>
                    <a:pt x="1215179" y="27489"/>
                  </a:lnTo>
                  <a:lnTo>
                    <a:pt x="1259381" y="39276"/>
                  </a:lnTo>
                  <a:lnTo>
                    <a:pt x="1302740" y="53038"/>
                  </a:lnTo>
                  <a:lnTo>
                    <a:pt x="1345205" y="68725"/>
                  </a:lnTo>
                  <a:lnTo>
                    <a:pt x="1386724" y="86285"/>
                  </a:lnTo>
                  <a:lnTo>
                    <a:pt x="1427246" y="105666"/>
                  </a:lnTo>
                  <a:lnTo>
                    <a:pt x="1466719" y="126818"/>
                  </a:lnTo>
                  <a:lnTo>
                    <a:pt x="1505092" y="149687"/>
                  </a:lnTo>
                  <a:lnTo>
                    <a:pt x="1542313" y="174224"/>
                  </a:lnTo>
                  <a:lnTo>
                    <a:pt x="1578331" y="200376"/>
                  </a:lnTo>
                  <a:lnTo>
                    <a:pt x="1613094" y="228092"/>
                  </a:lnTo>
                  <a:lnTo>
                    <a:pt x="1646551" y="257320"/>
                  </a:lnTo>
                  <a:lnTo>
                    <a:pt x="1678649" y="288009"/>
                  </a:lnTo>
                  <a:lnTo>
                    <a:pt x="1709339" y="320107"/>
                  </a:lnTo>
                  <a:lnTo>
                    <a:pt x="1738567" y="353563"/>
                  </a:lnTo>
                  <a:lnTo>
                    <a:pt x="1766283" y="388326"/>
                  </a:lnTo>
                  <a:lnTo>
                    <a:pt x="1792435" y="424343"/>
                  </a:lnTo>
                  <a:lnTo>
                    <a:pt x="1816972" y="461563"/>
                  </a:lnTo>
                  <a:lnTo>
                    <a:pt x="1839842" y="499936"/>
                  </a:lnTo>
                  <a:lnTo>
                    <a:pt x="1860993" y="539408"/>
                  </a:lnTo>
                  <a:lnTo>
                    <a:pt x="1880374" y="579930"/>
                  </a:lnTo>
                  <a:lnTo>
                    <a:pt x="1897934" y="621448"/>
                  </a:lnTo>
                  <a:lnTo>
                    <a:pt x="1913621" y="663912"/>
                  </a:lnTo>
                  <a:lnTo>
                    <a:pt x="1927384" y="707271"/>
                  </a:lnTo>
                  <a:lnTo>
                    <a:pt x="1939170" y="751472"/>
                  </a:lnTo>
                  <a:lnTo>
                    <a:pt x="1948929" y="796464"/>
                  </a:lnTo>
                  <a:lnTo>
                    <a:pt x="1956610" y="842196"/>
                  </a:lnTo>
                  <a:lnTo>
                    <a:pt x="1962159" y="888616"/>
                  </a:lnTo>
                  <a:lnTo>
                    <a:pt x="1965527" y="935673"/>
                  </a:lnTo>
                  <a:lnTo>
                    <a:pt x="1966660" y="983314"/>
                  </a:lnTo>
                  <a:lnTo>
                    <a:pt x="1965527" y="1030959"/>
                  </a:lnTo>
                  <a:lnTo>
                    <a:pt x="1962159" y="1078018"/>
                  </a:lnTo>
                  <a:lnTo>
                    <a:pt x="1956610" y="1124441"/>
                  </a:lnTo>
                  <a:lnTo>
                    <a:pt x="1948929" y="1170175"/>
                  </a:lnTo>
                  <a:lnTo>
                    <a:pt x="1939170" y="1215169"/>
                  </a:lnTo>
                  <a:lnTo>
                    <a:pt x="1927384" y="1259372"/>
                  </a:lnTo>
                  <a:lnTo>
                    <a:pt x="1913621" y="1302732"/>
                  </a:lnTo>
                  <a:lnTo>
                    <a:pt x="1897934" y="1345198"/>
                  </a:lnTo>
                  <a:lnTo>
                    <a:pt x="1880374" y="1386718"/>
                  </a:lnTo>
                  <a:lnTo>
                    <a:pt x="1860993" y="1427241"/>
                  </a:lnTo>
                  <a:lnTo>
                    <a:pt x="1839842" y="1466715"/>
                  </a:lnTo>
                  <a:lnTo>
                    <a:pt x="1816972" y="1505088"/>
                  </a:lnTo>
                  <a:lnTo>
                    <a:pt x="1792435" y="1542310"/>
                  </a:lnTo>
                  <a:lnTo>
                    <a:pt x="1766283" y="1578328"/>
                  </a:lnTo>
                  <a:lnTo>
                    <a:pt x="1738567" y="1613091"/>
                  </a:lnTo>
                  <a:lnTo>
                    <a:pt x="1709339" y="1646548"/>
                  </a:lnTo>
                  <a:lnTo>
                    <a:pt x="1678649" y="1678647"/>
                  </a:lnTo>
                  <a:lnTo>
                    <a:pt x="1646551" y="1709337"/>
                  </a:lnTo>
                  <a:lnTo>
                    <a:pt x="1613094" y="1738566"/>
                  </a:lnTo>
                  <a:lnTo>
                    <a:pt x="1578331" y="1766282"/>
                  </a:lnTo>
                  <a:lnTo>
                    <a:pt x="1542313" y="1792434"/>
                  </a:lnTo>
                  <a:lnTo>
                    <a:pt x="1505092" y="1816971"/>
                  </a:lnTo>
                  <a:lnTo>
                    <a:pt x="1466719" y="1839841"/>
                  </a:lnTo>
                  <a:lnTo>
                    <a:pt x="1427246" y="1860993"/>
                  </a:lnTo>
                  <a:lnTo>
                    <a:pt x="1386724" y="1880374"/>
                  </a:lnTo>
                  <a:lnTo>
                    <a:pt x="1345205" y="1897934"/>
                  </a:lnTo>
                  <a:lnTo>
                    <a:pt x="1302740" y="1913621"/>
                  </a:lnTo>
                  <a:lnTo>
                    <a:pt x="1259381" y="1927384"/>
                  </a:lnTo>
                  <a:lnTo>
                    <a:pt x="1215179" y="1939170"/>
                  </a:lnTo>
                  <a:lnTo>
                    <a:pt x="1170185" y="1948929"/>
                  </a:lnTo>
                  <a:lnTo>
                    <a:pt x="1124452" y="1956609"/>
                  </a:lnTo>
                  <a:lnTo>
                    <a:pt x="1078031" y="1962159"/>
                  </a:lnTo>
                  <a:lnTo>
                    <a:pt x="1030973" y="1965526"/>
                  </a:lnTo>
                  <a:lnTo>
                    <a:pt x="983330" y="19666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931993" y="6070977"/>
            <a:ext cx="1265555" cy="620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3900" spc="-16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00" spc="-151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749" sz="5850" spc="-1552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00" spc="-51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37339" y="6743694"/>
            <a:ext cx="1254760" cy="620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39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350027" y="5909236"/>
            <a:ext cx="1673860" cy="16541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955" marR="5080" indent="-8890">
              <a:lnSpc>
                <a:spcPct val="117400"/>
              </a:lnSpc>
              <a:spcBef>
                <a:spcPts val="95"/>
              </a:spcBef>
            </a:pPr>
            <a:r>
              <a:rPr dirty="0" sz="4550" spc="-6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550" spc="-10">
                <a:solidFill>
                  <a:srgbClr val="FFFFFF"/>
                </a:solidFill>
                <a:latin typeface="Arial"/>
                <a:cs typeface="Arial"/>
              </a:rPr>
              <a:t>8.20%</a:t>
            </a:r>
            <a:endParaRPr sz="455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597" rIns="0" bIns="0" rtlCol="0" vert="horz">
            <a:spAutoFit/>
          </a:bodyPr>
          <a:lstStyle/>
          <a:p>
            <a:pPr marL="524002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957393" y="3785190"/>
            <a:ext cx="1214755" cy="620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46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097398" y="3266681"/>
            <a:ext cx="4178935" cy="1654175"/>
          </a:xfrm>
          <a:prstGeom prst="rect">
            <a:avLst/>
          </a:prstGeom>
        </p:spPr>
        <p:txBody>
          <a:bodyPr wrap="square" lIns="0" tIns="13271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45"/>
              </a:spcBef>
            </a:pPr>
            <a:r>
              <a:rPr dirty="0" sz="4550" spc="-2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5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-40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5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50"/>
              </a:spcBef>
            </a:pPr>
            <a:r>
              <a:rPr dirty="0" sz="4550" spc="-18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55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-285">
                <a:solidFill>
                  <a:srgbClr val="FFFFFF"/>
                </a:solidFill>
                <a:latin typeface="Arial"/>
                <a:cs typeface="Arial"/>
              </a:rPr>
              <a:t>12.3</a:t>
            </a:r>
            <a:r>
              <a:rPr dirty="0" sz="45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24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2340245"/>
            <a:ext cx="9808845" cy="3106420"/>
            <a:chOff x="0" y="2340245"/>
            <a:chExt cx="9808845" cy="3106420"/>
          </a:xfrm>
        </p:grpSpPr>
        <p:sp>
          <p:nvSpPr>
            <p:cNvPr id="4" name="object 4" descr=""/>
            <p:cNvSpPr/>
            <p:nvPr/>
          </p:nvSpPr>
          <p:spPr>
            <a:xfrm>
              <a:off x="2932017" y="2340245"/>
              <a:ext cx="6877050" cy="3106420"/>
            </a:xfrm>
            <a:custGeom>
              <a:avLst/>
              <a:gdLst/>
              <a:ahLst/>
              <a:cxnLst/>
              <a:rect l="l" t="t" r="r" b="b"/>
              <a:pathLst>
                <a:path w="6877050" h="3106420">
                  <a:moveTo>
                    <a:pt x="6771076" y="3105860"/>
                  </a:moveTo>
                  <a:lnTo>
                    <a:pt x="105683" y="3105860"/>
                  </a:lnTo>
                  <a:lnTo>
                    <a:pt x="64603" y="3097539"/>
                  </a:lnTo>
                  <a:lnTo>
                    <a:pt x="31004" y="3074865"/>
                  </a:lnTo>
                  <a:lnTo>
                    <a:pt x="8324" y="3041270"/>
                  </a:lnTo>
                  <a:lnTo>
                    <a:pt x="0" y="3000186"/>
                  </a:lnTo>
                  <a:lnTo>
                    <a:pt x="0" y="105682"/>
                  </a:lnTo>
                  <a:lnTo>
                    <a:pt x="8324" y="64602"/>
                  </a:lnTo>
                  <a:lnTo>
                    <a:pt x="31004" y="31003"/>
                  </a:lnTo>
                  <a:lnTo>
                    <a:pt x="64603" y="8323"/>
                  </a:lnTo>
                  <a:lnTo>
                    <a:pt x="105682" y="0"/>
                  </a:lnTo>
                  <a:lnTo>
                    <a:pt x="6771077" y="0"/>
                  </a:lnTo>
                  <a:lnTo>
                    <a:pt x="6812148" y="8323"/>
                  </a:lnTo>
                  <a:lnTo>
                    <a:pt x="6845745" y="31003"/>
                  </a:lnTo>
                  <a:lnTo>
                    <a:pt x="6868426" y="64602"/>
                  </a:lnTo>
                  <a:lnTo>
                    <a:pt x="6876750" y="105682"/>
                  </a:lnTo>
                  <a:lnTo>
                    <a:pt x="6876750" y="3000186"/>
                  </a:lnTo>
                  <a:lnTo>
                    <a:pt x="6868426" y="3041270"/>
                  </a:lnTo>
                  <a:lnTo>
                    <a:pt x="6845745" y="3074865"/>
                  </a:lnTo>
                  <a:lnTo>
                    <a:pt x="6812148" y="3097539"/>
                  </a:lnTo>
                  <a:lnTo>
                    <a:pt x="6771076" y="3105860"/>
                  </a:lnTo>
                  <a:close/>
                </a:path>
              </a:pathLst>
            </a:custGeom>
            <a:solidFill>
              <a:srgbClr val="73411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3339357"/>
              <a:ext cx="3965575" cy="1108075"/>
            </a:xfrm>
            <a:custGeom>
              <a:avLst/>
              <a:gdLst/>
              <a:ahLst/>
              <a:cxnLst/>
              <a:rect l="l" t="t" r="r" b="b"/>
              <a:pathLst>
                <a:path w="3965575" h="1108075">
                  <a:moveTo>
                    <a:pt x="0" y="1107610"/>
                  </a:moveTo>
                  <a:lnTo>
                    <a:pt x="0" y="0"/>
                  </a:lnTo>
                  <a:lnTo>
                    <a:pt x="3567622" y="0"/>
                  </a:lnTo>
                  <a:lnTo>
                    <a:pt x="3965294" y="1107610"/>
                  </a:lnTo>
                  <a:lnTo>
                    <a:pt x="0" y="110761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0" y="5886845"/>
            <a:ext cx="9808845" cy="3106420"/>
            <a:chOff x="0" y="5886845"/>
            <a:chExt cx="9808845" cy="3106420"/>
          </a:xfrm>
        </p:grpSpPr>
        <p:sp>
          <p:nvSpPr>
            <p:cNvPr id="7" name="object 7" descr=""/>
            <p:cNvSpPr/>
            <p:nvPr/>
          </p:nvSpPr>
          <p:spPr>
            <a:xfrm>
              <a:off x="2932017" y="5886845"/>
              <a:ext cx="6877050" cy="3106420"/>
            </a:xfrm>
            <a:custGeom>
              <a:avLst/>
              <a:gdLst/>
              <a:ahLst/>
              <a:cxnLst/>
              <a:rect l="l" t="t" r="r" b="b"/>
              <a:pathLst>
                <a:path w="6877050" h="3106420">
                  <a:moveTo>
                    <a:pt x="6771076" y="3105850"/>
                  </a:moveTo>
                  <a:lnTo>
                    <a:pt x="105683" y="3105850"/>
                  </a:lnTo>
                  <a:lnTo>
                    <a:pt x="64603" y="3097530"/>
                  </a:lnTo>
                  <a:lnTo>
                    <a:pt x="31004" y="3074856"/>
                  </a:lnTo>
                  <a:lnTo>
                    <a:pt x="8324" y="3041261"/>
                  </a:lnTo>
                  <a:lnTo>
                    <a:pt x="0" y="3000176"/>
                  </a:lnTo>
                  <a:lnTo>
                    <a:pt x="0" y="105673"/>
                  </a:lnTo>
                  <a:lnTo>
                    <a:pt x="8324" y="64589"/>
                  </a:lnTo>
                  <a:lnTo>
                    <a:pt x="31004" y="30994"/>
                  </a:lnTo>
                  <a:lnTo>
                    <a:pt x="64603" y="8320"/>
                  </a:lnTo>
                  <a:lnTo>
                    <a:pt x="105682" y="0"/>
                  </a:lnTo>
                  <a:lnTo>
                    <a:pt x="6771077" y="0"/>
                  </a:lnTo>
                  <a:lnTo>
                    <a:pt x="6812148" y="8320"/>
                  </a:lnTo>
                  <a:lnTo>
                    <a:pt x="6845745" y="30994"/>
                  </a:lnTo>
                  <a:lnTo>
                    <a:pt x="6868426" y="64589"/>
                  </a:lnTo>
                  <a:lnTo>
                    <a:pt x="6876750" y="105673"/>
                  </a:lnTo>
                  <a:lnTo>
                    <a:pt x="6876750" y="3000176"/>
                  </a:lnTo>
                  <a:lnTo>
                    <a:pt x="6868426" y="3041261"/>
                  </a:lnTo>
                  <a:lnTo>
                    <a:pt x="6845745" y="3074856"/>
                  </a:lnTo>
                  <a:lnTo>
                    <a:pt x="6812148" y="3097530"/>
                  </a:lnTo>
                  <a:lnTo>
                    <a:pt x="6771076" y="3105850"/>
                  </a:lnTo>
                  <a:close/>
                </a:path>
              </a:pathLst>
            </a:custGeom>
            <a:solidFill>
              <a:srgbClr val="6B52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763389"/>
              <a:ext cx="3965575" cy="1108075"/>
            </a:xfrm>
            <a:custGeom>
              <a:avLst/>
              <a:gdLst/>
              <a:ahLst/>
              <a:cxnLst/>
              <a:rect l="l" t="t" r="r" b="b"/>
              <a:pathLst>
                <a:path w="3965575" h="1108075">
                  <a:moveTo>
                    <a:pt x="0" y="1107610"/>
                  </a:moveTo>
                  <a:lnTo>
                    <a:pt x="0" y="0"/>
                  </a:lnTo>
                  <a:lnTo>
                    <a:pt x="3567622" y="0"/>
                  </a:lnTo>
                  <a:lnTo>
                    <a:pt x="3965294" y="1107610"/>
                  </a:lnTo>
                  <a:lnTo>
                    <a:pt x="0" y="110761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0" name="object 10" descr=""/>
          <p:cNvSpPr txBox="1"/>
          <p:nvPr/>
        </p:nvSpPr>
        <p:spPr>
          <a:xfrm>
            <a:off x="228325" y="3658435"/>
            <a:ext cx="3065780" cy="533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300" spc="170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300" spc="-12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300" spc="32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300">
              <a:latin typeface="Trebuchet MS"/>
              <a:cs typeface="Trebuchet MS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32683" y="3011939"/>
            <a:ext cx="139950" cy="13995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32683" y="3614804"/>
            <a:ext cx="139950" cy="13995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32683" y="4217669"/>
            <a:ext cx="139950" cy="13995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32683" y="4820534"/>
            <a:ext cx="139950" cy="139950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4864477" y="2687042"/>
            <a:ext cx="3829050" cy="2437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100"/>
              </a:spcBef>
            </a:pP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American</a:t>
            </a:r>
            <a:r>
              <a:rPr dirty="0" sz="34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Whisky </a:t>
            </a:r>
            <a:r>
              <a:rPr dirty="0" sz="3400" spc="-114">
                <a:solidFill>
                  <a:srgbClr val="FFFFFF"/>
                </a:solidFill>
                <a:latin typeface="Verdana"/>
                <a:cs typeface="Verdana"/>
              </a:rPr>
              <a:t>Irish</a:t>
            </a:r>
            <a:r>
              <a:rPr dirty="0" sz="34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Whisky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Scotch</a:t>
            </a:r>
            <a:r>
              <a:rPr dirty="0" sz="3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Whisky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Canadian</a:t>
            </a:r>
            <a:r>
              <a:rPr dirty="0" sz="3400" spc="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Whisky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20484" y="6748589"/>
            <a:ext cx="2481580" cy="95631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277495" marR="5080" indent="-265430">
              <a:lnSpc>
                <a:spcPts val="3329"/>
              </a:lnSpc>
              <a:spcBef>
                <a:spcPts val="765"/>
              </a:spcBef>
            </a:pPr>
            <a:r>
              <a:rPr dirty="0" sz="3300" spc="215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300" spc="32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300">
              <a:latin typeface="Trebuchet MS"/>
              <a:cs typeface="Trebuchet MS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4346057" y="6874718"/>
            <a:ext cx="137795" cy="730250"/>
            <a:chOff x="4346057" y="6874718"/>
            <a:chExt cx="137795" cy="730250"/>
          </a:xfrm>
        </p:grpSpPr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46057" y="6874718"/>
              <a:ext cx="137486" cy="137486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46057" y="7466968"/>
              <a:ext cx="137486" cy="137486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4671786" y="6555317"/>
            <a:ext cx="2033270" cy="12103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7800"/>
              </a:lnSpc>
              <a:spcBef>
                <a:spcPts val="90"/>
              </a:spcBef>
            </a:pP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On-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Trade </a:t>
            </a:r>
            <a:r>
              <a:rPr dirty="0" sz="3300" spc="-40">
                <a:solidFill>
                  <a:srgbClr val="FFFFFF"/>
                </a:solidFill>
                <a:latin typeface="Verdana"/>
                <a:cs typeface="Verdana"/>
              </a:rPr>
              <a:t>Off-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Trade</a:t>
            </a:r>
            <a:endParaRPr sz="3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90"/>
              <a:t> </a:t>
            </a:r>
            <a:r>
              <a:rPr dirty="0" sz="5000" spc="-25"/>
              <a:t>Whiskey</a:t>
            </a:r>
            <a:r>
              <a:rPr dirty="0" sz="5000" spc="-185"/>
              <a:t> </a:t>
            </a:r>
            <a:r>
              <a:rPr dirty="0" sz="5000"/>
              <a:t>Market</a:t>
            </a:r>
            <a:r>
              <a:rPr dirty="0" sz="5000" spc="-185"/>
              <a:t> </a:t>
            </a:r>
            <a:r>
              <a:rPr dirty="0" sz="5000"/>
              <a:t>Revenue</a:t>
            </a:r>
            <a:r>
              <a:rPr dirty="0" sz="5000" spc="-190"/>
              <a:t> </a:t>
            </a:r>
            <a:r>
              <a:rPr dirty="0" sz="5000"/>
              <a:t>share</a:t>
            </a:r>
            <a:r>
              <a:rPr dirty="0" sz="5000" spc="-185"/>
              <a:t> </a:t>
            </a:r>
            <a:r>
              <a:rPr dirty="0" sz="5000" spc="135"/>
              <a:t>for</a:t>
            </a:r>
            <a:r>
              <a:rPr dirty="0" sz="5000" spc="-185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2696983" y="5095938"/>
            <a:ext cx="5344160" cy="146367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 marR="5080" indent="831215">
              <a:lnSpc>
                <a:spcPts val="5330"/>
              </a:lnSpc>
              <a:spcBef>
                <a:spcPts val="835"/>
              </a:spcBef>
            </a:pPr>
            <a:r>
              <a:rPr dirty="0" sz="5000" spc="-105">
                <a:latin typeface="Verdana"/>
                <a:cs typeface="Verdana"/>
              </a:rPr>
              <a:t>Asia-</a:t>
            </a:r>
            <a:r>
              <a:rPr dirty="0" sz="5000" spc="95">
                <a:latin typeface="Verdana"/>
                <a:cs typeface="Verdana"/>
              </a:rPr>
              <a:t>Pacific </a:t>
            </a:r>
            <a:r>
              <a:rPr dirty="0" sz="5000" spc="70">
                <a:latin typeface="Verdana"/>
                <a:cs typeface="Verdana"/>
              </a:rPr>
              <a:t>USD</a:t>
            </a:r>
            <a:r>
              <a:rPr dirty="0" sz="5000" spc="-445">
                <a:latin typeface="Verdana"/>
                <a:cs typeface="Verdana"/>
              </a:rPr>
              <a:t> </a:t>
            </a:r>
            <a:r>
              <a:rPr dirty="0" sz="5000" spc="-370">
                <a:latin typeface="Verdana"/>
                <a:cs typeface="Verdana"/>
              </a:rPr>
              <a:t>29.93</a:t>
            </a:r>
            <a:r>
              <a:rPr dirty="0" sz="5000" spc="-440">
                <a:latin typeface="Verdana"/>
                <a:cs typeface="Verdana"/>
              </a:rPr>
              <a:t> </a:t>
            </a:r>
            <a:r>
              <a:rPr dirty="0" sz="5000" spc="40">
                <a:latin typeface="Verdana"/>
                <a:cs typeface="Verdana"/>
              </a:rPr>
              <a:t>billion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985546"/>
            <a:ext cx="10264140" cy="3266440"/>
            <a:chOff x="0" y="1985546"/>
            <a:chExt cx="10264140" cy="3266440"/>
          </a:xfrm>
        </p:grpSpPr>
        <p:sp>
          <p:nvSpPr>
            <p:cNvPr id="4" name="object 4" descr=""/>
            <p:cNvSpPr/>
            <p:nvPr/>
          </p:nvSpPr>
          <p:spPr>
            <a:xfrm>
              <a:off x="2156673" y="2157557"/>
              <a:ext cx="8107680" cy="2988310"/>
            </a:xfrm>
            <a:custGeom>
              <a:avLst/>
              <a:gdLst/>
              <a:ahLst/>
              <a:cxnLst/>
              <a:rect l="l" t="t" r="r" b="b"/>
              <a:pathLst>
                <a:path w="8107680" h="2988310">
                  <a:moveTo>
                    <a:pt x="7959961" y="2988134"/>
                  </a:moveTo>
                  <a:lnTo>
                    <a:pt x="147324" y="2988134"/>
                  </a:lnTo>
                  <a:lnTo>
                    <a:pt x="100842" y="2980608"/>
                  </a:lnTo>
                  <a:lnTo>
                    <a:pt x="60404" y="2959658"/>
                  </a:lnTo>
                  <a:lnTo>
                    <a:pt x="28482" y="2927738"/>
                  </a:lnTo>
                  <a:lnTo>
                    <a:pt x="7529" y="2887300"/>
                  </a:lnTo>
                  <a:lnTo>
                    <a:pt x="0" y="2840797"/>
                  </a:lnTo>
                  <a:lnTo>
                    <a:pt x="0" y="147343"/>
                  </a:lnTo>
                  <a:lnTo>
                    <a:pt x="7529" y="100842"/>
                  </a:lnTo>
                  <a:lnTo>
                    <a:pt x="28482" y="60404"/>
                  </a:lnTo>
                  <a:lnTo>
                    <a:pt x="60404" y="28482"/>
                  </a:lnTo>
                  <a:lnTo>
                    <a:pt x="100842" y="7529"/>
                  </a:lnTo>
                  <a:lnTo>
                    <a:pt x="147343" y="0"/>
                  </a:lnTo>
                  <a:lnTo>
                    <a:pt x="7959943" y="0"/>
                  </a:lnTo>
                  <a:lnTo>
                    <a:pt x="8006449" y="7529"/>
                  </a:lnTo>
                  <a:lnTo>
                    <a:pt x="8046895" y="28482"/>
                  </a:lnTo>
                  <a:lnTo>
                    <a:pt x="8078824" y="60404"/>
                  </a:lnTo>
                  <a:lnTo>
                    <a:pt x="8099782" y="100842"/>
                  </a:lnTo>
                  <a:lnTo>
                    <a:pt x="8107313" y="147343"/>
                  </a:lnTo>
                  <a:lnTo>
                    <a:pt x="8107313" y="2840797"/>
                  </a:lnTo>
                  <a:lnTo>
                    <a:pt x="8099782" y="2887300"/>
                  </a:lnTo>
                  <a:lnTo>
                    <a:pt x="8078824" y="2927738"/>
                  </a:lnTo>
                  <a:lnTo>
                    <a:pt x="8046895" y="2959658"/>
                  </a:lnTo>
                  <a:lnTo>
                    <a:pt x="8006449" y="2980608"/>
                  </a:lnTo>
                  <a:lnTo>
                    <a:pt x="7959961" y="2988134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400174" y="1985546"/>
              <a:ext cx="8863965" cy="3266440"/>
            </a:xfrm>
            <a:custGeom>
              <a:avLst/>
              <a:gdLst/>
              <a:ahLst/>
              <a:cxnLst/>
              <a:rect l="l" t="t" r="r" b="b"/>
              <a:pathLst>
                <a:path w="8863965" h="3266440">
                  <a:moveTo>
                    <a:pt x="8676028" y="3251184"/>
                  </a:moveTo>
                  <a:lnTo>
                    <a:pt x="146659" y="3251184"/>
                  </a:lnTo>
                  <a:lnTo>
                    <a:pt x="100374" y="3243691"/>
                  </a:lnTo>
                  <a:lnTo>
                    <a:pt x="60124" y="3222838"/>
                  </a:lnTo>
                  <a:lnTo>
                    <a:pt x="28350" y="3191066"/>
                  </a:lnTo>
                  <a:lnTo>
                    <a:pt x="7494" y="3150816"/>
                  </a:lnTo>
                  <a:lnTo>
                    <a:pt x="0" y="3104528"/>
                  </a:lnTo>
                  <a:lnTo>
                    <a:pt x="0" y="146659"/>
                  </a:lnTo>
                  <a:lnTo>
                    <a:pt x="7494" y="100375"/>
                  </a:lnTo>
                  <a:lnTo>
                    <a:pt x="28350" y="60124"/>
                  </a:lnTo>
                  <a:lnTo>
                    <a:pt x="60124" y="28350"/>
                  </a:lnTo>
                  <a:lnTo>
                    <a:pt x="100374" y="7494"/>
                  </a:lnTo>
                  <a:lnTo>
                    <a:pt x="146659" y="0"/>
                  </a:lnTo>
                  <a:lnTo>
                    <a:pt x="8676028" y="0"/>
                  </a:lnTo>
                  <a:lnTo>
                    <a:pt x="8722304" y="7494"/>
                  </a:lnTo>
                  <a:lnTo>
                    <a:pt x="8762553" y="28350"/>
                  </a:lnTo>
                  <a:lnTo>
                    <a:pt x="8794329" y="60124"/>
                  </a:lnTo>
                  <a:lnTo>
                    <a:pt x="8815188" y="100375"/>
                  </a:lnTo>
                  <a:lnTo>
                    <a:pt x="8822684" y="146659"/>
                  </a:lnTo>
                  <a:lnTo>
                    <a:pt x="8822684" y="3104528"/>
                  </a:lnTo>
                  <a:lnTo>
                    <a:pt x="8815188" y="3150816"/>
                  </a:lnTo>
                  <a:lnTo>
                    <a:pt x="8794329" y="3191066"/>
                  </a:lnTo>
                  <a:lnTo>
                    <a:pt x="8762553" y="3222838"/>
                  </a:lnTo>
                  <a:lnTo>
                    <a:pt x="8722304" y="3243691"/>
                  </a:lnTo>
                  <a:lnTo>
                    <a:pt x="8676028" y="3251184"/>
                  </a:lnTo>
                  <a:close/>
                </a:path>
              </a:pathLst>
            </a:custGeom>
            <a:solidFill>
              <a:srgbClr val="C93D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619869"/>
              <a:ext cx="3061970" cy="2063750"/>
            </a:xfrm>
            <a:custGeom>
              <a:avLst/>
              <a:gdLst/>
              <a:ahLst/>
              <a:cxnLst/>
              <a:rect l="l" t="t" r="r" b="b"/>
              <a:pathLst>
                <a:path w="3061970" h="2063750">
                  <a:moveTo>
                    <a:pt x="3061957" y="1031760"/>
                  </a:moveTo>
                  <a:lnTo>
                    <a:pt x="2538704" y="729653"/>
                  </a:lnTo>
                  <a:lnTo>
                    <a:pt x="2538704" y="147345"/>
                  </a:lnTo>
                  <a:lnTo>
                    <a:pt x="2531173" y="100838"/>
                  </a:lnTo>
                  <a:lnTo>
                    <a:pt x="2510231" y="60401"/>
                  </a:lnTo>
                  <a:lnTo>
                    <a:pt x="2478303" y="28486"/>
                  </a:lnTo>
                  <a:lnTo>
                    <a:pt x="2437866" y="7531"/>
                  </a:lnTo>
                  <a:lnTo>
                    <a:pt x="2391372" y="0"/>
                  </a:lnTo>
                  <a:lnTo>
                    <a:pt x="147332" y="0"/>
                  </a:lnTo>
                  <a:lnTo>
                    <a:pt x="100838" y="7531"/>
                  </a:lnTo>
                  <a:lnTo>
                    <a:pt x="60401" y="28486"/>
                  </a:lnTo>
                  <a:lnTo>
                    <a:pt x="28473" y="60401"/>
                  </a:lnTo>
                  <a:lnTo>
                    <a:pt x="7518" y="100838"/>
                  </a:lnTo>
                  <a:lnTo>
                    <a:pt x="0" y="147345"/>
                  </a:lnTo>
                  <a:lnTo>
                    <a:pt x="0" y="1916176"/>
                  </a:lnTo>
                  <a:lnTo>
                    <a:pt x="7518" y="1962683"/>
                  </a:lnTo>
                  <a:lnTo>
                    <a:pt x="28473" y="2003120"/>
                  </a:lnTo>
                  <a:lnTo>
                    <a:pt x="60401" y="2035035"/>
                  </a:lnTo>
                  <a:lnTo>
                    <a:pt x="100838" y="2055990"/>
                  </a:lnTo>
                  <a:lnTo>
                    <a:pt x="147320" y="2063521"/>
                  </a:lnTo>
                  <a:lnTo>
                    <a:pt x="2391384" y="2063521"/>
                  </a:lnTo>
                  <a:lnTo>
                    <a:pt x="2437866" y="2055990"/>
                  </a:lnTo>
                  <a:lnTo>
                    <a:pt x="2478303" y="2035035"/>
                  </a:lnTo>
                  <a:lnTo>
                    <a:pt x="2510231" y="2003120"/>
                  </a:lnTo>
                  <a:lnTo>
                    <a:pt x="2531173" y="1962683"/>
                  </a:lnTo>
                  <a:lnTo>
                    <a:pt x="2538704" y="1916176"/>
                  </a:lnTo>
                  <a:lnTo>
                    <a:pt x="2538704" y="1333881"/>
                  </a:lnTo>
                  <a:lnTo>
                    <a:pt x="3061957" y="1031760"/>
                  </a:lnTo>
                  <a:close/>
                </a:path>
              </a:pathLst>
            </a:custGeom>
            <a:solidFill>
              <a:srgbClr val="60280F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5573846"/>
            <a:ext cx="10264140" cy="3266440"/>
            <a:chOff x="0" y="5573846"/>
            <a:chExt cx="10264140" cy="3266440"/>
          </a:xfrm>
        </p:grpSpPr>
        <p:sp>
          <p:nvSpPr>
            <p:cNvPr id="8" name="object 8" descr=""/>
            <p:cNvSpPr/>
            <p:nvPr/>
          </p:nvSpPr>
          <p:spPr>
            <a:xfrm>
              <a:off x="1400174" y="5573846"/>
              <a:ext cx="8863965" cy="3266440"/>
            </a:xfrm>
            <a:custGeom>
              <a:avLst/>
              <a:gdLst/>
              <a:ahLst/>
              <a:cxnLst/>
              <a:rect l="l" t="t" r="r" b="b"/>
              <a:pathLst>
                <a:path w="8863965" h="3266440">
                  <a:moveTo>
                    <a:pt x="8676045" y="3251200"/>
                  </a:moveTo>
                  <a:lnTo>
                    <a:pt x="146642" y="3251200"/>
                  </a:lnTo>
                  <a:lnTo>
                    <a:pt x="100374" y="3243709"/>
                  </a:lnTo>
                  <a:lnTo>
                    <a:pt x="60124" y="3222856"/>
                  </a:lnTo>
                  <a:lnTo>
                    <a:pt x="28350" y="3191084"/>
                  </a:lnTo>
                  <a:lnTo>
                    <a:pt x="7494" y="3150834"/>
                  </a:lnTo>
                  <a:lnTo>
                    <a:pt x="0" y="3104546"/>
                  </a:lnTo>
                  <a:lnTo>
                    <a:pt x="0" y="146656"/>
                  </a:lnTo>
                  <a:lnTo>
                    <a:pt x="7494" y="100380"/>
                  </a:lnTo>
                  <a:lnTo>
                    <a:pt x="28350" y="60131"/>
                  </a:lnTo>
                  <a:lnTo>
                    <a:pt x="60124" y="28355"/>
                  </a:lnTo>
                  <a:lnTo>
                    <a:pt x="100374" y="7496"/>
                  </a:lnTo>
                  <a:lnTo>
                    <a:pt x="146658" y="0"/>
                  </a:lnTo>
                  <a:lnTo>
                    <a:pt x="8676028" y="0"/>
                  </a:lnTo>
                  <a:lnTo>
                    <a:pt x="8722304" y="7496"/>
                  </a:lnTo>
                  <a:lnTo>
                    <a:pt x="8762553" y="28355"/>
                  </a:lnTo>
                  <a:lnTo>
                    <a:pt x="8794329" y="60131"/>
                  </a:lnTo>
                  <a:lnTo>
                    <a:pt x="8815188" y="100380"/>
                  </a:lnTo>
                  <a:lnTo>
                    <a:pt x="8822684" y="146656"/>
                  </a:lnTo>
                  <a:lnTo>
                    <a:pt x="8822684" y="3104546"/>
                  </a:lnTo>
                  <a:lnTo>
                    <a:pt x="8815188" y="3150834"/>
                  </a:lnTo>
                  <a:lnTo>
                    <a:pt x="8794329" y="3191084"/>
                  </a:lnTo>
                  <a:lnTo>
                    <a:pt x="8762553" y="3222856"/>
                  </a:lnTo>
                  <a:lnTo>
                    <a:pt x="8722304" y="3243709"/>
                  </a:lnTo>
                  <a:lnTo>
                    <a:pt x="8676045" y="3251200"/>
                  </a:lnTo>
                  <a:close/>
                </a:path>
              </a:pathLst>
            </a:custGeom>
            <a:solidFill>
              <a:srgbClr val="60280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75285"/>
              <a:ext cx="3061970" cy="2063750"/>
            </a:xfrm>
            <a:custGeom>
              <a:avLst/>
              <a:gdLst/>
              <a:ahLst/>
              <a:cxnLst/>
              <a:rect l="l" t="t" r="r" b="b"/>
              <a:pathLst>
                <a:path w="3061970" h="2063750">
                  <a:moveTo>
                    <a:pt x="3061957" y="1031748"/>
                  </a:moveTo>
                  <a:lnTo>
                    <a:pt x="2538704" y="729653"/>
                  </a:lnTo>
                  <a:lnTo>
                    <a:pt x="2538704" y="147345"/>
                  </a:lnTo>
                  <a:lnTo>
                    <a:pt x="2531173" y="100838"/>
                  </a:lnTo>
                  <a:lnTo>
                    <a:pt x="2510231" y="60401"/>
                  </a:lnTo>
                  <a:lnTo>
                    <a:pt x="2478303" y="28473"/>
                  </a:lnTo>
                  <a:lnTo>
                    <a:pt x="2437866" y="7531"/>
                  </a:lnTo>
                  <a:lnTo>
                    <a:pt x="2391372" y="0"/>
                  </a:lnTo>
                  <a:lnTo>
                    <a:pt x="147332" y="0"/>
                  </a:lnTo>
                  <a:lnTo>
                    <a:pt x="100838" y="7531"/>
                  </a:lnTo>
                  <a:lnTo>
                    <a:pt x="60401" y="28473"/>
                  </a:lnTo>
                  <a:lnTo>
                    <a:pt x="28473" y="60401"/>
                  </a:lnTo>
                  <a:lnTo>
                    <a:pt x="7518" y="100838"/>
                  </a:lnTo>
                  <a:lnTo>
                    <a:pt x="0" y="147345"/>
                  </a:lnTo>
                  <a:lnTo>
                    <a:pt x="0" y="1916176"/>
                  </a:lnTo>
                  <a:lnTo>
                    <a:pt x="7518" y="1962670"/>
                  </a:lnTo>
                  <a:lnTo>
                    <a:pt x="28473" y="2003107"/>
                  </a:lnTo>
                  <a:lnTo>
                    <a:pt x="60401" y="2035035"/>
                  </a:lnTo>
                  <a:lnTo>
                    <a:pt x="100838" y="2055990"/>
                  </a:lnTo>
                  <a:lnTo>
                    <a:pt x="147332" y="2063508"/>
                  </a:lnTo>
                  <a:lnTo>
                    <a:pt x="2391372" y="2063508"/>
                  </a:lnTo>
                  <a:lnTo>
                    <a:pt x="2437866" y="2055990"/>
                  </a:lnTo>
                  <a:lnTo>
                    <a:pt x="2478303" y="2035035"/>
                  </a:lnTo>
                  <a:lnTo>
                    <a:pt x="2510231" y="2003107"/>
                  </a:lnTo>
                  <a:lnTo>
                    <a:pt x="2531173" y="1962670"/>
                  </a:lnTo>
                  <a:lnTo>
                    <a:pt x="2538704" y="1916176"/>
                  </a:lnTo>
                  <a:lnTo>
                    <a:pt x="2538704" y="1333868"/>
                  </a:lnTo>
                  <a:lnTo>
                    <a:pt x="3061957" y="1031748"/>
                  </a:lnTo>
                  <a:close/>
                </a:path>
              </a:pathLst>
            </a:custGeom>
            <a:solidFill>
              <a:srgbClr val="C93D35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12668" y="3274732"/>
            <a:ext cx="1626870" cy="5073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150" spc="-1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15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233143" y="2723695"/>
            <a:ext cx="6437630" cy="1652270"/>
          </a:xfrm>
          <a:prstGeom prst="rect"/>
        </p:spPr>
        <p:txBody>
          <a:bodyPr wrap="square" lIns="0" tIns="99695" rIns="0" bIns="0" rtlCol="0" vert="horz">
            <a:spAutoFit/>
          </a:bodyPr>
          <a:lstStyle/>
          <a:p>
            <a:pPr marL="12700" marR="5080">
              <a:lnSpc>
                <a:spcPts val="4050"/>
              </a:lnSpc>
              <a:spcBef>
                <a:spcPts val="785"/>
              </a:spcBef>
            </a:pPr>
            <a:r>
              <a:rPr dirty="0" sz="39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Global</a:t>
            </a:r>
            <a:r>
              <a:rPr dirty="0" sz="39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Whiskey</a:t>
            </a:r>
            <a:r>
              <a:rPr dirty="0" sz="39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Tourism</a:t>
            </a:r>
            <a:r>
              <a:rPr dirty="0" sz="39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3900" spc="545" b="0">
                <a:solidFill>
                  <a:srgbClr val="FFFFFF"/>
                </a:solidFill>
                <a:latin typeface="Yanone Kaffeesatz Thin"/>
                <a:cs typeface="Yanone Kaffeesatz Thin"/>
              </a:rPr>
              <a:t>Experiential</a:t>
            </a:r>
            <a:r>
              <a:rPr dirty="0" sz="39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Marketing</a:t>
            </a:r>
            <a:r>
              <a:rPr dirty="0" sz="39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39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39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9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90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63080" y="6923066"/>
            <a:ext cx="2326005" cy="5073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1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15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233143" y="6149197"/>
            <a:ext cx="5422900" cy="1652270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12700" marR="5080">
              <a:lnSpc>
                <a:spcPts val="4050"/>
              </a:lnSpc>
              <a:spcBef>
                <a:spcPts val="785"/>
              </a:spcBef>
            </a:pPr>
            <a:r>
              <a:rPr dirty="0" sz="39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Tariffs</a:t>
            </a:r>
            <a:r>
              <a:rPr dirty="0" sz="3900" spc="31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39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Trade </a:t>
            </a:r>
            <a:r>
              <a:rPr dirty="0" sz="39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Restrictions</a:t>
            </a:r>
            <a:r>
              <a:rPr dirty="0" sz="3900" spc="31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900" spc="31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39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9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9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6530" rIns="0" bIns="0" rtlCol="0" vert="horz">
            <a:spAutoFit/>
          </a:bodyPr>
          <a:lstStyle/>
          <a:p>
            <a:pPr marL="7478395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35540" y="2755492"/>
            <a:ext cx="104775" cy="10477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35540" y="3669892"/>
            <a:ext cx="104775" cy="10477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35540" y="5498692"/>
            <a:ext cx="104775" cy="10477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35540" y="6870292"/>
            <a:ext cx="104775" cy="10477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35540" y="8241892"/>
            <a:ext cx="104775" cy="10477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798320" y="2504019"/>
            <a:ext cx="10280650" cy="7340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Whiskey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600">
              <a:latin typeface="Verdana"/>
              <a:cs typeface="Verdana"/>
            </a:endParaRPr>
          </a:p>
          <a:p>
            <a:pPr marL="12700" marR="171450">
              <a:lnSpc>
                <a:spcPct val="115399"/>
              </a:lnSpc>
            </a:pP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connoisseurship</a:t>
            </a:r>
            <a:r>
              <a:rPr dirty="0" sz="2600" spc="-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culture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surrounding</a:t>
            </a:r>
            <a:r>
              <a:rPr dirty="0" sz="2600" spc="-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Scotch</a:t>
            </a:r>
            <a:r>
              <a:rPr dirty="0" sz="2600" spc="-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Whisky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3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diverse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single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malt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blended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variants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contribute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significantly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dominant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status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whiskey market.</a:t>
            </a:r>
            <a:endParaRPr sz="2600">
              <a:latin typeface="Verdana"/>
              <a:cs typeface="Verdana"/>
            </a:endParaRPr>
          </a:p>
          <a:p>
            <a:pPr marL="12700" marR="203200">
              <a:lnSpc>
                <a:spcPct val="115399"/>
              </a:lnSpc>
            </a:pP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Fueled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bourbon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Tennessee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whiskey, </a:t>
            </a:r>
            <a:r>
              <a:rPr dirty="0" sz="2600" spc="45">
                <a:solidFill>
                  <a:srgbClr val="FFFFFF"/>
                </a:solidFill>
                <a:latin typeface="Verdana"/>
                <a:cs typeface="Verdana"/>
              </a:rPr>
              <a:t>American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Whisky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experiences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surge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demand,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both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domestically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internationally.</a:t>
            </a:r>
            <a:endParaRPr sz="2600">
              <a:latin typeface="Verdana"/>
              <a:cs typeface="Verdana"/>
            </a:endParaRPr>
          </a:p>
          <a:p>
            <a:pPr marL="12700" marR="489584">
              <a:lnSpc>
                <a:spcPct val="115399"/>
              </a:lnSpc>
            </a:pP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Off-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Trade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involves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channels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as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supermarkets,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liquor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stores,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platforms,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allowing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purchase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whiskey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at-</a:t>
            </a:r>
            <a:r>
              <a:rPr dirty="0" sz="2600" spc="90">
                <a:solidFill>
                  <a:srgbClr val="FFFFFF"/>
                </a:solidFill>
                <a:latin typeface="Verdana"/>
                <a:cs typeface="Verdana"/>
              </a:rPr>
              <a:t>home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consumption.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increasingly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opt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buying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whiskey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use,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reflecting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trend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home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entertainment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desire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80">
                <a:solidFill>
                  <a:srgbClr val="FFFFFF"/>
                </a:solidFill>
                <a:latin typeface="Verdana"/>
                <a:cs typeface="Verdana"/>
              </a:rPr>
              <a:t>premium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at-</a:t>
            </a:r>
            <a:r>
              <a:rPr dirty="0" sz="2600" spc="90">
                <a:solidFill>
                  <a:srgbClr val="FFFFFF"/>
                </a:solidFill>
                <a:latin typeface="Verdana"/>
                <a:cs typeface="Verdana"/>
              </a:rPr>
              <a:t>home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drinking experiences.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597" rIns="0" bIns="0" rtlCol="0" vert="horz">
            <a:spAutoFit/>
          </a:bodyPr>
          <a:lstStyle/>
          <a:p>
            <a:pPr marL="992060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832972" y="4026781"/>
            <a:ext cx="14930119" cy="6148070"/>
          </a:xfrm>
          <a:prstGeom prst="rect">
            <a:avLst/>
          </a:prstGeom>
        </p:spPr>
        <p:txBody>
          <a:bodyPr wrap="square" lIns="0" tIns="514350" rIns="0" bIns="0" rtlCol="0" vert="horz">
            <a:spAutoFit/>
          </a:bodyPr>
          <a:lstStyle/>
          <a:p>
            <a:pPr algn="ctr" marR="299720">
              <a:lnSpc>
                <a:spcPct val="100000"/>
              </a:lnSpc>
              <a:spcBef>
                <a:spcPts val="4050"/>
              </a:spcBef>
            </a:pPr>
            <a:r>
              <a:rPr dirty="0" sz="6500" b="1">
                <a:latin typeface="Lato Heavy"/>
                <a:cs typeface="Lato Heavy"/>
              </a:rPr>
              <a:t>COGNITIVE</a:t>
            </a:r>
            <a:r>
              <a:rPr dirty="0" sz="6500" spc="-45" b="1">
                <a:latin typeface="Lato Heavy"/>
                <a:cs typeface="Lato Heavy"/>
              </a:rPr>
              <a:t> </a:t>
            </a:r>
            <a:r>
              <a:rPr dirty="0" sz="6500" b="1">
                <a:latin typeface="Lato Heavy"/>
                <a:cs typeface="Lato Heavy"/>
              </a:rPr>
              <a:t>MARKET</a:t>
            </a:r>
            <a:r>
              <a:rPr dirty="0" sz="6500" spc="-30" b="1">
                <a:latin typeface="Lato Heavy"/>
                <a:cs typeface="Lato Heavy"/>
              </a:rPr>
              <a:t> </a:t>
            </a:r>
            <a:r>
              <a:rPr dirty="0" sz="6500" spc="-10" b="1">
                <a:latin typeface="Lato Heavy"/>
                <a:cs typeface="Lato Heavy"/>
              </a:rPr>
              <a:t>RESEARCH</a:t>
            </a:r>
            <a:endParaRPr sz="6500">
              <a:latin typeface="Lato Heavy"/>
              <a:cs typeface="Lato Heavy"/>
            </a:endParaRPr>
          </a:p>
          <a:p>
            <a:pPr algn="ctr" marR="58039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>
                <a:latin typeface="Lato"/>
                <a:cs typeface="Lato"/>
              </a:rPr>
              <a:t>Tel: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60">
                <a:latin typeface="Lato"/>
                <a:cs typeface="Lato"/>
              </a:rPr>
              <a:t>1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312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376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8303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-50">
                <a:latin typeface="Lato"/>
                <a:cs typeface="Lato"/>
              </a:rPr>
              <a:t>|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50">
                <a:latin typeface="Lato"/>
                <a:cs typeface="Lato"/>
              </a:rPr>
              <a:t>44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020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60">
                <a:latin typeface="Lato"/>
                <a:cs typeface="Lato"/>
              </a:rPr>
              <a:t>8123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581025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>
                <a:latin typeface="Lato"/>
                <a:cs typeface="Lato"/>
              </a:rPr>
              <a:t>India:</a:t>
            </a:r>
            <a:r>
              <a:rPr dirty="0" sz="3500">
                <a:latin typeface="Lato"/>
                <a:cs typeface="Lato"/>
              </a:rPr>
              <a:t>	(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75">
                <a:latin typeface="Lato"/>
                <a:cs typeface="Lato"/>
              </a:rPr>
              <a:t>91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)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983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496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299720">
              <a:lnSpc>
                <a:spcPct val="100000"/>
              </a:lnSpc>
              <a:spcBef>
                <a:spcPts val="2100"/>
              </a:spcBef>
            </a:pPr>
            <a:r>
              <a:rPr dirty="0" sz="3500" spc="295">
                <a:latin typeface="Lato"/>
                <a:cs typeface="Lato"/>
              </a:rPr>
              <a:t>sales@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340">
                <a:latin typeface="Lato"/>
                <a:cs typeface="Lato"/>
              </a:rPr>
              <a:t>cognitivemarketresearch.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21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394"/>
              </a:spcBef>
              <a:tabLst>
                <a:tab pos="2100580" algn="l"/>
                <a:tab pos="3202305" algn="l"/>
                <a:tab pos="4435475" algn="l"/>
                <a:tab pos="6513195" algn="l"/>
                <a:tab pos="6883400" algn="l"/>
              </a:tabLst>
            </a:pPr>
            <a:r>
              <a:rPr dirty="0" sz="4100" spc="330">
                <a:latin typeface="Lato"/>
                <a:cs typeface="Lato"/>
              </a:rPr>
              <a:t>Access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45">
                <a:latin typeface="Lato"/>
                <a:cs typeface="Lato"/>
              </a:rPr>
              <a:t>the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95">
                <a:latin typeface="Lato"/>
                <a:cs typeface="Lato"/>
              </a:rPr>
              <a:t>Full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330">
                <a:latin typeface="Lato"/>
                <a:cs typeface="Lato"/>
              </a:rPr>
              <a:t>Report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-50">
                <a:latin typeface="Lato"/>
                <a:cs typeface="Lato"/>
              </a:rPr>
              <a:t>: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u="heavy" sz="4100" spc="385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http://tinyurl.com/45y2fxh2 </a:t>
            </a:r>
            <a:endParaRPr sz="41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  <a:spcBef>
                <a:spcPts val="3429"/>
              </a:spcBef>
              <a:tabLst>
                <a:tab pos="2163445" algn="l"/>
                <a:tab pos="3248660" algn="l"/>
                <a:tab pos="4128770" algn="l"/>
              </a:tabLst>
            </a:pPr>
            <a:r>
              <a:rPr dirty="0" sz="3200" spc="265">
                <a:latin typeface="Lato"/>
                <a:cs typeface="Lato"/>
              </a:rPr>
              <a:t>Please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40">
                <a:latin typeface="Lato"/>
                <a:cs typeface="Lato"/>
              </a:rPr>
              <a:t>visit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195">
                <a:latin typeface="Lato"/>
                <a:cs typeface="Lato"/>
              </a:rPr>
              <a:t>our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8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</a:pPr>
            <a:r>
              <a:rPr dirty="0" u="heavy" sz="3200" spc="31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DAF7Q-2JtG0,BAFWDJyds2Y</cp:keywords>
  <dc:title>Whiskey Market Report 2024</dc:title>
  <dcterms:created xsi:type="dcterms:W3CDTF">2024-02-06T11:31:59Z</dcterms:created>
  <dcterms:modified xsi:type="dcterms:W3CDTF">2024-02-06T11:31:59Z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2024-01-29T00:00:00Z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