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Canva Sans" panose="020B0604020202020204" charset="0"/>
      <p:regular r:id="rId12"/>
    </p:embeddedFont>
    <p:embeddedFont>
      <p:font typeface="Canva Sans Bold" panose="020B0604020202020204" charset="0"/>
      <p:regular r:id="rId13"/>
    </p:embeddedFont>
    <p:embeddedFont>
      <p:font typeface="Poppins" panose="00000500000000000000" pitchFamily="2" charset="0"/>
      <p:regular r:id="rId14"/>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heme" Target="theme/theme1.xml" /><Relationship Id="rId18" Type="http://schemas.openxmlformats.org/officeDocument/2006/relationships/tableStyles" Target="tableStyles.xml" /><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6/4/2024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6/4/2024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6/4/2024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6/4/2024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6/4/2024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6/4/2024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6/4/2024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6/4/2024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6/4/2024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6/4/2024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6/4/2024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6/4/2024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 Id="rId3" Type="http://schemas.openxmlformats.org/officeDocument/2006/relationships/image" Target="../media/image2.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2.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 Id="rId3" Type="http://schemas.openxmlformats.org/officeDocument/2006/relationships/image" Target="../media/image7.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jpeg" /><Relationship Id="rId3"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6.jpeg" /><Relationship Id="rId3" Type="http://schemas.openxmlformats.org/officeDocument/2006/relationships/image" Target="../media/image17.jpeg" /><Relationship Id="rId4" Type="http://schemas.openxmlformats.org/officeDocument/2006/relationships/hyperlink" Target="https://tinyurl.com/yczryzwu"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4160" b="-4283"/>
            </a:stretch>
          </a:blipFill>
        </p:spPr>
        <p:txBody>
          <a:bodyPr/>
          <a:lstStyle/>
          <a:p/>
        </p:txBody>
      </p:sp>
      <p:pic>
        <p:nvPicPr>
          <p:cNvPr id="3" name="Picture 3"/>
          <p:cNvPicPr>
            <a:picLocks noChangeAspect="1"/>
          </p:cNvPicPr>
          <p:nvPr/>
        </p:nvPicPr>
        <p:blipFill>
          <a:blip r:embed="rId3"/>
          <a:srcRect l="36500" t="27913" r="38480" b="26406"/>
          <a:stretch>
            <a:fillRect/>
          </a:stretch>
        </p:blipFill>
        <p:spPr>
          <a:xfrm>
            <a:off x="0" y="0"/>
            <a:ext cx="1791964" cy="1840400"/>
          </a:xfrm>
          <a:prstGeom prst="rect">
            <a:avLst/>
          </a:prstGeom>
        </p:spPr>
      </p:pic>
      <p:sp>
        <p:nvSpPr>
          <p:cNvPr id="4" name="TextBox 4"/>
          <p:cNvSpPr txBox="1"/>
          <p:nvPr/>
        </p:nvSpPr>
        <p:spPr>
          <a:xfrm>
            <a:off x="228600" y="3670620"/>
            <a:ext cx="16764000" cy="3121367"/>
          </a:xfrm>
          <a:prstGeom prst="rect">
            <a:avLst/>
          </a:prstGeom>
        </p:spPr>
        <p:txBody>
          <a:bodyPr wrap="square" lIns="0" tIns="0" rIns="0" bIns="0" rtlCol="0" anchor="t">
            <a:spAutoFit/>
          </a:bodyPr>
          <a:lstStyle/>
          <a:p>
            <a:pPr algn="l">
              <a:lnSpc>
                <a:spcPts val="8079"/>
              </a:lnSpc>
            </a:pPr>
            <a:r>
              <a:rPr lang="en-US" sz="7999">
                <a:solidFill>
                  <a:srgbClr val="FFFFFF"/>
                </a:solidFill>
                <a:latin typeface="Canva Sans"/>
              </a:rPr>
              <a:t>WHEEL</a:t>
            </a:r>
          </a:p>
          <a:p>
            <a:pPr algn="l">
              <a:lnSpc>
                <a:spcPts val="8079"/>
              </a:lnSpc>
            </a:pPr>
            <a:r>
              <a:rPr lang="en-US" sz="7999">
                <a:solidFill>
                  <a:srgbClr val="FFFFFF"/>
                </a:solidFill>
                <a:latin typeface="Canva Sans"/>
              </a:rPr>
              <a:t>MARKET REPORT </a:t>
            </a:r>
          </a:p>
          <a:p>
            <a:pPr algn="l">
              <a:lnSpc>
                <a:spcPts val="8079"/>
              </a:lnSpc>
            </a:pPr>
            <a:r>
              <a:rPr lang="en-US" sz="7999">
                <a:solidFill>
                  <a:srgbClr val="FFFFFF"/>
                </a:solidFill>
                <a:latin typeface="Canva Sans"/>
              </a:rPr>
              <a:t>2024</a:t>
            </a:r>
          </a:p>
        </p:txBody>
      </p:sp>
      <p:sp>
        <p:nvSpPr>
          <p:cNvPr id="5" name="TextBox 5"/>
          <p:cNvSpPr txBox="1"/>
          <p:nvPr/>
        </p:nvSpPr>
        <p:spPr>
          <a:xfrm>
            <a:off x="228600" y="9437709"/>
            <a:ext cx="9779000" cy="596899"/>
          </a:xfrm>
          <a:prstGeom prst="rect">
            <a:avLst/>
          </a:prstGeom>
        </p:spPr>
        <p:txBody>
          <a:bodyPr lIns="0" tIns="0" rIns="0" bIns="0" rtlCol="0" anchor="t">
            <a:spAutoFit/>
          </a:bodyPr>
          <a:lstStyle/>
          <a:p>
            <a:pPr algn="ctr">
              <a:lnSpc>
                <a:spcPts val="4900"/>
              </a:lnSpc>
            </a:pPr>
            <a:r>
              <a:rPr lang="en-US" sz="3500">
                <a:solidFill>
                  <a:srgbClr val="FFFFFF"/>
                </a:solidFill>
                <a:latin typeface="Canva Sans"/>
              </a:rPr>
              <a:t>Qualitative Analysis + Quantitative Analysis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192723" y="1712330"/>
            <a:ext cx="16236544" cy="7393570"/>
            <a:chExt cx="4276291" cy="1947278"/>
          </a:xfrm>
        </p:grpSpPr>
        <p:sp>
          <p:nvSpPr>
            <p:cNvPr id="4" name="Freeform 4"/>
            <p:cNvSpPr/>
            <p:nvPr/>
          </p:nvSpPr>
          <p:spPr>
            <a:xfrm>
              <a:off x="0" y="0"/>
              <a:ext cx="4276291" cy="1947278"/>
            </a:xfrm>
            <a:custGeom>
              <a:rect l="l" t="t" r="r" b="b"/>
              <a:pathLst>
                <a:path w="4276291" h="1947278">
                  <a:moveTo>
                    <a:pt x="0" y="0"/>
                  </a:moveTo>
                  <a:lnTo>
                    <a:pt x="4276291" y="0"/>
                  </a:lnTo>
                  <a:lnTo>
                    <a:pt x="4276291" y="1947278"/>
                  </a:lnTo>
                  <a:lnTo>
                    <a:pt x="0" y="1947278"/>
                  </a:lnTo>
                  <a:close/>
                </a:path>
              </a:pathLst>
            </a:custGeom>
            <a:solidFill>
              <a:srgbClr val="000000">
                <a:alpha val="62745"/>
              </a:srgbClr>
            </a:solidFill>
          </p:spPr>
          <p:txBody>
            <a:bodyPr/>
            <a:lstStyle/>
            <a:p/>
          </p:txBody>
        </p:sp>
        <p:sp>
          <p:nvSpPr>
            <p:cNvPr id="5" name="TextBox 5"/>
            <p:cNvSpPr txBox="1"/>
            <p:nvPr/>
          </p:nvSpPr>
          <p:spPr>
            <a:xfrm>
              <a:off x="0" y="-47625"/>
              <a:ext cx="4276291" cy="1994903"/>
            </a:xfrm>
            <a:prstGeom prst="rect">
              <a:avLst/>
            </a:prstGeom>
          </p:spPr>
          <p:txBody>
            <a:bodyPr lIns="50800" tIns="50800" rIns="50800" bIns="50800" rtlCol="0" anchor="ctr"/>
            <a:lstStyle/>
            <a:p>
              <a:pPr algn="ctr">
                <a:lnSpc>
                  <a:spcPts val="3500"/>
                </a:lnSpc>
              </a:pPr>
              <a:endParaRPr/>
            </a:p>
          </p:txBody>
        </p:sp>
      </p:grpSp>
      <p:pic>
        <p:nvPicPr>
          <p:cNvPr id="6" name="Picture 6"/>
          <p:cNvPicPr>
            <a:picLocks noChangeAspect="1"/>
          </p:cNvPicPr>
          <p:nvPr/>
        </p:nvPicPr>
        <p:blipFill>
          <a:blip r:embed="rId3"/>
          <a:srcRect l="36500" t="25150" r="35243" b="29571"/>
          <a:stretch>
            <a:fillRect/>
          </a:stretch>
        </p:blipFill>
        <p:spPr>
          <a:xfrm>
            <a:off x="858733" y="1028700"/>
            <a:ext cx="2102460" cy="1895005"/>
          </a:xfrm>
          <a:prstGeom prst="rect">
            <a:avLst/>
          </a:prstGeom>
        </p:spPr>
      </p:pic>
      <p:sp>
        <p:nvSpPr>
          <p:cNvPr id="7" name="TextBox 7"/>
          <p:cNvSpPr txBox="1"/>
          <p:nvPr/>
        </p:nvSpPr>
        <p:spPr>
          <a:xfrm>
            <a:off x="1536513" y="3355340"/>
            <a:ext cx="15548966" cy="4908551"/>
          </a:xfrm>
          <a:prstGeom prst="rect">
            <a:avLst/>
          </a:prstGeom>
        </p:spPr>
        <p:txBody>
          <a:bodyPr lIns="0" tIns="0" rIns="0" bIns="0" rtlCol="0" anchor="t">
            <a:spAutoFit/>
          </a:bodyPr>
          <a:lstStyle/>
          <a:p>
            <a:pPr algn="l">
              <a:lnSpc>
                <a:spcPts val="5599"/>
              </a:lnSpc>
              <a:spcBef>
                <a:spcPct val="0"/>
              </a:spcBef>
            </a:pPr>
            <a:r>
              <a:rPr lang="en-US" sz="3999">
                <a:solidFill>
                  <a:srgbClr val="FFFFFF"/>
                </a:solidFill>
                <a:latin typeface="Canva Sans"/>
              </a:rPr>
              <a:t>The wheel market encompasses a wide array of products used in various industries, primarily automotive, aerospace, and industrial sectors. Wheels are integral components of vehicles, aircraft, and machinery, playing a crucial role in mobility, load-bearing, and performance. The market for wheels is dynamic, influenced by factors such as technological advancements, changing consumer preferences, and regulatory requirements.</a:t>
            </a:r>
          </a:p>
        </p:txBody>
      </p:sp>
      <p:sp>
        <p:nvSpPr>
          <p:cNvPr id="8" name="TextBox 8"/>
          <p:cNvSpPr txBox="1"/>
          <p:nvPr/>
        </p:nvSpPr>
        <p:spPr>
          <a:xfrm>
            <a:off x="5247092" y="2091220"/>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296062" y="6149586"/>
            <a:ext cx="9732373" cy="2821616"/>
            <a:chExt cx="917530" cy="266011"/>
          </a:xfrm>
        </p:grpSpPr>
        <p:sp>
          <p:nvSpPr>
            <p:cNvPr id="4" name="Freeform 4"/>
            <p:cNvSpPr/>
            <p:nvPr/>
          </p:nvSpPr>
          <p:spPr>
            <a:xfrm>
              <a:off x="0" y="0"/>
              <a:ext cx="917530" cy="266011"/>
            </a:xfrm>
            <a:custGeom>
              <a:rect l="l" t="t" r="r" b="b"/>
              <a:pathLst>
                <a:path w="917530" h="266011">
                  <a:moveTo>
                    <a:pt x="0" y="0"/>
                  </a:moveTo>
                  <a:lnTo>
                    <a:pt x="917530" y="0"/>
                  </a:lnTo>
                  <a:lnTo>
                    <a:pt x="917530" y="266011"/>
                  </a:lnTo>
                  <a:lnTo>
                    <a:pt x="0" y="266011"/>
                  </a:lnTo>
                  <a:close/>
                </a:path>
              </a:pathLst>
            </a:custGeom>
            <a:solidFill>
              <a:srgbClr val="000000">
                <a:alpha val="80000"/>
              </a:srgbClr>
            </a:solidFill>
            <a:ln cap="sq">
              <a:noFill/>
              <a:prstDash val="solid"/>
              <a:miter/>
            </a:ln>
          </p:spPr>
          <p:txBody>
            <a:bodyPr/>
            <a:lstStyle/>
            <a:p/>
          </p:txBody>
        </p:sp>
        <p:sp>
          <p:nvSpPr>
            <p:cNvPr id="5" name="TextBox 5"/>
            <p:cNvSpPr txBox="1"/>
            <p:nvPr/>
          </p:nvSpPr>
          <p:spPr>
            <a:xfrm>
              <a:off x="0" y="-38100"/>
              <a:ext cx="917530" cy="304111"/>
            </a:xfrm>
            <a:prstGeom prst="rect">
              <a:avLst/>
            </a:prstGeom>
          </p:spPr>
          <p:txBody>
            <a:bodyPr lIns="61910" tIns="61910" rIns="61910" bIns="61910" rtlCol="0" anchor="ctr"/>
            <a:lstStyle/>
            <a:p>
              <a:pPr marL="0" lvl="0" indent="0" algn="ctr">
                <a:lnSpc>
                  <a:spcPts val="2659"/>
                </a:lnSpc>
                <a:spcBef>
                  <a:spcPct val="0"/>
                </a:spcBef>
              </a:pPr>
              <a:endParaRPr/>
            </a:p>
          </p:txBody>
        </p:sp>
      </p:grpSp>
      <p:sp>
        <p:nvSpPr>
          <p:cNvPr id="6" name="Freeform 6"/>
          <p:cNvSpPr/>
          <p:nvPr/>
        </p:nvSpPr>
        <p:spPr>
          <a:xfrm>
            <a:off x="678647" y="6549855"/>
            <a:ext cx="2270037" cy="2267200"/>
          </a:xfrm>
          <a:custGeom>
            <a:rect l="l" t="t" r="r" b="b"/>
            <a:pathLst>
              <a:path w="2270037" h="2267200">
                <a:moveTo>
                  <a:pt x="0" y="0"/>
                </a:moveTo>
                <a:lnTo>
                  <a:pt x="2270037" y="0"/>
                </a:lnTo>
                <a:lnTo>
                  <a:pt x="2270037" y="2267199"/>
                </a:lnTo>
                <a:lnTo>
                  <a:pt x="0" y="2267199"/>
                </a:lnTo>
                <a:lnTo>
                  <a:pt x="0" y="0"/>
                </a:lnTo>
                <a:close/>
              </a:path>
            </a:pathLst>
          </a:custGeom>
          <a:blipFill>
            <a:blip r:embed="rId3"/>
            <a:stretch>
              <a:fillRect/>
            </a:stretch>
          </a:blipFill>
        </p:spPr>
        <p:txBody>
          <a:bodyPr/>
          <a:lstStyle/>
          <a:p/>
        </p:txBody>
      </p:sp>
      <p:grpSp>
        <p:nvGrpSpPr>
          <p:cNvPr id="7" name="Group 7"/>
          <p:cNvGrpSpPr/>
          <p:nvPr/>
        </p:nvGrpSpPr>
        <p:grpSpPr>
          <a:xfrm>
            <a:off x="597936" y="6442091"/>
            <a:ext cx="2236606" cy="2236606"/>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pic>
        <p:nvPicPr>
          <p:cNvPr id="10" name="Picture 10"/>
          <p:cNvPicPr>
            <a:picLocks noChangeAspect="1"/>
          </p:cNvPicPr>
          <p:nvPr/>
        </p:nvPicPr>
        <p:blipFill>
          <a:blip r:embed="rId4"/>
          <a:srcRect l="36500" t="25150" r="38823" b="26949"/>
          <a:stretch>
            <a:fillRect/>
          </a:stretch>
        </p:blipFill>
        <p:spPr>
          <a:xfrm>
            <a:off x="17018" y="-4220"/>
            <a:ext cx="1891990" cy="2065840"/>
          </a:xfrm>
          <a:prstGeom prst="rect">
            <a:avLst/>
          </a:prstGeom>
        </p:spPr>
      </p:pic>
      <p:grpSp>
        <p:nvGrpSpPr>
          <p:cNvPr id="11" name="Group 11"/>
          <p:cNvGrpSpPr/>
          <p:nvPr/>
        </p:nvGrpSpPr>
        <p:grpSpPr>
          <a:xfrm>
            <a:off x="296062" y="2997962"/>
            <a:ext cx="9732373" cy="2821616"/>
            <a:chExt cx="917530" cy="266011"/>
          </a:xfrm>
        </p:grpSpPr>
        <p:sp>
          <p:nvSpPr>
            <p:cNvPr id="12" name="Freeform 12"/>
            <p:cNvSpPr/>
            <p:nvPr/>
          </p:nvSpPr>
          <p:spPr>
            <a:xfrm>
              <a:off x="0" y="0"/>
              <a:ext cx="917530" cy="266011"/>
            </a:xfrm>
            <a:custGeom>
              <a:rect l="l" t="t" r="r" b="b"/>
              <a:pathLst>
                <a:path w="917530" h="266011">
                  <a:moveTo>
                    <a:pt x="0" y="0"/>
                  </a:moveTo>
                  <a:lnTo>
                    <a:pt x="917530" y="0"/>
                  </a:lnTo>
                  <a:lnTo>
                    <a:pt x="917530" y="266011"/>
                  </a:lnTo>
                  <a:lnTo>
                    <a:pt x="0" y="266011"/>
                  </a:lnTo>
                  <a:close/>
                </a:path>
              </a:pathLst>
            </a:custGeom>
            <a:solidFill>
              <a:srgbClr val="000000">
                <a:alpha val="80000"/>
              </a:srgbClr>
            </a:solidFill>
            <a:ln cap="sq">
              <a:noFill/>
              <a:prstDash val="solid"/>
              <a:miter/>
            </a:ln>
          </p:spPr>
          <p:txBody>
            <a:bodyPr/>
            <a:lstStyle/>
            <a:p/>
          </p:txBody>
        </p:sp>
        <p:sp>
          <p:nvSpPr>
            <p:cNvPr id="13" name="TextBox 13"/>
            <p:cNvSpPr txBox="1"/>
            <p:nvPr/>
          </p:nvSpPr>
          <p:spPr>
            <a:xfrm>
              <a:off x="0" y="-38100"/>
              <a:ext cx="917530" cy="304111"/>
            </a:xfrm>
            <a:prstGeom prst="rect">
              <a:avLst/>
            </a:prstGeom>
          </p:spPr>
          <p:txBody>
            <a:bodyPr lIns="61910" tIns="61910" rIns="61910" bIns="61910" rtlCol="0" anchor="ctr"/>
            <a:lstStyle/>
            <a:p>
              <a:pPr marL="0" lvl="0" indent="0" algn="ctr">
                <a:lnSpc>
                  <a:spcPts val="2659"/>
                </a:lnSpc>
                <a:spcBef>
                  <a:spcPct val="0"/>
                </a:spcBef>
              </a:pPr>
              <a:endParaRPr/>
            </a:p>
          </p:txBody>
        </p:sp>
      </p:grpSp>
      <p:sp>
        <p:nvSpPr>
          <p:cNvPr id="14" name="Freeform 14"/>
          <p:cNvSpPr/>
          <p:nvPr/>
        </p:nvSpPr>
        <p:spPr>
          <a:xfrm>
            <a:off x="678647" y="3398231"/>
            <a:ext cx="2270037" cy="2267200"/>
          </a:xfrm>
          <a:custGeom>
            <a:rect l="l" t="t" r="r" b="b"/>
            <a:pathLst>
              <a:path w="2270037" h="2267200">
                <a:moveTo>
                  <a:pt x="0" y="0"/>
                </a:moveTo>
                <a:lnTo>
                  <a:pt x="2270037" y="0"/>
                </a:lnTo>
                <a:lnTo>
                  <a:pt x="2270037" y="2267200"/>
                </a:lnTo>
                <a:lnTo>
                  <a:pt x="0" y="2267200"/>
                </a:lnTo>
                <a:lnTo>
                  <a:pt x="0" y="0"/>
                </a:lnTo>
                <a:close/>
              </a:path>
            </a:pathLst>
          </a:custGeom>
          <a:blipFill>
            <a:blip r:embed="rId3"/>
            <a:stretch>
              <a:fillRect/>
            </a:stretch>
          </a:blipFill>
        </p:spPr>
        <p:txBody>
          <a:bodyPr/>
          <a:lstStyle/>
          <a:p/>
        </p:txBody>
      </p:sp>
      <p:grpSp>
        <p:nvGrpSpPr>
          <p:cNvPr id="15" name="Group 15"/>
          <p:cNvGrpSpPr/>
          <p:nvPr/>
        </p:nvGrpSpPr>
        <p:grpSpPr>
          <a:xfrm>
            <a:off x="597936" y="3290467"/>
            <a:ext cx="2236606" cy="2236606"/>
            <a:chExt cx="812800" cy="812800"/>
          </a:xfrm>
        </p:grpSpPr>
        <p:sp>
          <p:nvSpPr>
            <p:cNvPr id="16" name="Freeform 16"/>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7" name="TextBox 17"/>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18" name="TextBox 18"/>
          <p:cNvSpPr txBox="1"/>
          <p:nvPr/>
        </p:nvSpPr>
        <p:spPr>
          <a:xfrm>
            <a:off x="924819" y="7158271"/>
            <a:ext cx="1638411" cy="1235199"/>
          </a:xfrm>
          <a:prstGeom prst="rect">
            <a:avLst/>
          </a:prstGeom>
        </p:spPr>
        <p:txBody>
          <a:bodyPr lIns="0" tIns="0" rIns="0" bIns="0" rtlCol="0" anchor="t">
            <a:spAutoFit/>
          </a:bodyPr>
          <a:lstStyle/>
          <a:p>
            <a:pPr algn="ctr">
              <a:lnSpc>
                <a:spcPts val="3039"/>
              </a:lnSpc>
            </a:pPr>
            <a:r>
              <a:rPr lang="en-US" sz="4824">
                <a:solidFill>
                  <a:srgbClr val="1E3048"/>
                </a:solidFill>
                <a:latin typeface="Canva Sans Bold"/>
              </a:rPr>
              <a:t>2024- 2031</a:t>
            </a:r>
          </a:p>
        </p:txBody>
      </p:sp>
      <p:sp>
        <p:nvSpPr>
          <p:cNvPr id="19" name="TextBox 19"/>
          <p:cNvSpPr txBox="1"/>
          <p:nvPr/>
        </p:nvSpPr>
        <p:spPr>
          <a:xfrm>
            <a:off x="3381522" y="6851169"/>
            <a:ext cx="5491658" cy="1452231"/>
          </a:xfrm>
          <a:prstGeom prst="rect">
            <a:avLst/>
          </a:prstGeom>
        </p:spPr>
        <p:txBody>
          <a:bodyPr lIns="0" tIns="0" rIns="0" bIns="0" rtlCol="0" anchor="t">
            <a:spAutoFit/>
          </a:bodyPr>
          <a:lstStyle/>
          <a:p>
            <a:pPr algn="ctr">
              <a:lnSpc>
                <a:spcPts val="5664"/>
              </a:lnSpc>
            </a:pPr>
            <a:r>
              <a:rPr lang="en-US" sz="5499">
                <a:solidFill>
                  <a:srgbClr val="FFFFFF"/>
                </a:solidFill>
                <a:latin typeface="Canva Sans"/>
              </a:rPr>
              <a:t>CAGR</a:t>
            </a:r>
          </a:p>
          <a:p>
            <a:pPr algn="ctr">
              <a:lnSpc>
                <a:spcPts val="5664"/>
              </a:lnSpc>
            </a:pPr>
            <a:r>
              <a:rPr lang="en-US" sz="5499">
                <a:solidFill>
                  <a:srgbClr val="FFFFFF"/>
                </a:solidFill>
                <a:latin typeface="Canva Sans"/>
              </a:rPr>
              <a:t>5.50%</a:t>
            </a:r>
          </a:p>
        </p:txBody>
      </p:sp>
      <p:sp>
        <p:nvSpPr>
          <p:cNvPr id="20" name="TextBox 20"/>
          <p:cNvSpPr txBox="1"/>
          <p:nvPr/>
        </p:nvSpPr>
        <p:spPr>
          <a:xfrm>
            <a:off x="5162248" y="530987"/>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
        <p:nvSpPr>
          <p:cNvPr id="21" name="TextBox 21"/>
          <p:cNvSpPr txBox="1"/>
          <p:nvPr/>
        </p:nvSpPr>
        <p:spPr>
          <a:xfrm>
            <a:off x="924819" y="4308732"/>
            <a:ext cx="1638411" cy="466775"/>
          </a:xfrm>
          <a:prstGeom prst="rect">
            <a:avLst/>
          </a:prstGeom>
        </p:spPr>
        <p:txBody>
          <a:bodyPr lIns="0" tIns="0" rIns="0" bIns="0" rtlCol="0" anchor="t">
            <a:spAutoFit/>
          </a:bodyPr>
          <a:lstStyle/>
          <a:p>
            <a:pPr algn="ctr">
              <a:lnSpc>
                <a:spcPts val="3039"/>
              </a:lnSpc>
            </a:pPr>
            <a:r>
              <a:rPr lang="en-US" sz="4824">
                <a:solidFill>
                  <a:srgbClr val="1E3048"/>
                </a:solidFill>
                <a:latin typeface="Canva Sans Bold"/>
              </a:rPr>
              <a:t>2024</a:t>
            </a:r>
          </a:p>
        </p:txBody>
      </p:sp>
      <p:sp>
        <p:nvSpPr>
          <p:cNvPr id="22" name="TextBox 22"/>
          <p:cNvSpPr txBox="1"/>
          <p:nvPr/>
        </p:nvSpPr>
        <p:spPr>
          <a:xfrm>
            <a:off x="2834541" y="3629801"/>
            <a:ext cx="7091858" cy="1452231"/>
          </a:xfrm>
          <a:prstGeom prst="rect">
            <a:avLst/>
          </a:prstGeom>
        </p:spPr>
        <p:txBody>
          <a:bodyPr lIns="0" tIns="0" rIns="0" bIns="0" rtlCol="0" anchor="t">
            <a:spAutoFit/>
          </a:bodyPr>
          <a:lstStyle/>
          <a:p>
            <a:pPr algn="ctr">
              <a:lnSpc>
                <a:spcPts val="5664"/>
              </a:lnSpc>
            </a:pPr>
            <a:r>
              <a:rPr lang="en-US" sz="5499">
                <a:solidFill>
                  <a:srgbClr val="FFFFFF"/>
                </a:solidFill>
                <a:latin typeface="Canva Sans"/>
              </a:rPr>
              <a:t>MARKET SIZE</a:t>
            </a:r>
          </a:p>
          <a:p>
            <a:pPr algn="ctr">
              <a:lnSpc>
                <a:spcPts val="5664"/>
              </a:lnSpc>
            </a:pPr>
            <a:r>
              <a:rPr lang="en-US" sz="5499">
                <a:solidFill>
                  <a:srgbClr val="FFFFFF"/>
                </a:solidFill>
                <a:latin typeface="Canva Sans"/>
              </a:rPr>
              <a:t>USD 36142.2 million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p:txBody>
      </p:sp>
      <p:sp>
        <p:nvSpPr>
          <p:cNvPr id="3" name="TextBox 3"/>
          <p:cNvSpPr txBox="1"/>
          <p:nvPr/>
        </p:nvSpPr>
        <p:spPr>
          <a:xfrm>
            <a:off x="1292717" y="118705"/>
            <a:ext cx="17301600" cy="903607"/>
          </a:xfrm>
          <a:prstGeom prst="rect">
            <a:avLst/>
          </a:prstGeom>
        </p:spPr>
        <p:txBody>
          <a:bodyPr lIns="0" tIns="0" rIns="0" bIns="0" rtlCol="0" anchor="t">
            <a:spAutoFit/>
          </a:bodyPr>
          <a:lstStyle/>
          <a:p>
            <a:pPr algn="ctr">
              <a:lnSpc>
                <a:spcPts val="7419"/>
              </a:lnSpc>
            </a:pPr>
            <a:r>
              <a:rPr lang="en-US" sz="5299">
                <a:solidFill>
                  <a:srgbClr val="FFFFFF"/>
                </a:solidFill>
                <a:latin typeface="Canva Sans"/>
              </a:rPr>
              <a:t>REVENUE MARKET SHARE BY SEGMENTS 2024</a:t>
            </a:r>
          </a:p>
        </p:txBody>
      </p:sp>
      <p:pic>
        <p:nvPicPr>
          <p:cNvPr id="4" name="Picture 4"/>
          <p:cNvPicPr>
            <a:picLocks noChangeAspect="1"/>
          </p:cNvPicPr>
          <p:nvPr/>
        </p:nvPicPr>
        <p:blipFill>
          <a:blip r:embed="rId3"/>
          <a:srcRect l="36500" t="25150" r="35874" b="24564"/>
          <a:stretch>
            <a:fillRect/>
          </a:stretch>
        </p:blipFill>
        <p:spPr>
          <a:xfrm>
            <a:off x="-40826" y="-72756"/>
            <a:ext cx="2139052" cy="2190137"/>
          </a:xfrm>
          <a:prstGeom prst="rect">
            <a:avLst/>
          </a:prstGeom>
        </p:spPr>
      </p:pic>
      <p:grpSp>
        <p:nvGrpSpPr>
          <p:cNvPr id="5" name="Group 5"/>
          <p:cNvGrpSpPr/>
          <p:nvPr/>
        </p:nvGrpSpPr>
        <p:grpSpPr>
          <a:xfrm>
            <a:off x="2278652" y="1888781"/>
            <a:ext cx="5614284" cy="2577457"/>
            <a:chExt cx="7402240" cy="3398287"/>
          </a:xfrm>
        </p:grpSpPr>
        <p:sp>
          <p:nvSpPr>
            <p:cNvPr id="6" name="Freeform 6"/>
            <p:cNvSpPr/>
            <p:nvPr/>
          </p:nvSpPr>
          <p:spPr>
            <a:xfrm>
              <a:off x="0" y="0"/>
              <a:ext cx="7402240" cy="3398288"/>
            </a:xfrm>
            <a:custGeom>
              <a:rect l="l" t="t" r="r" b="b"/>
              <a:pathLst>
                <a:path w="7402240" h="3398288">
                  <a:moveTo>
                    <a:pt x="7277780" y="3398288"/>
                  </a:moveTo>
                  <a:lnTo>
                    <a:pt x="124460" y="3398288"/>
                  </a:lnTo>
                  <a:cubicBezTo>
                    <a:pt x="55880" y="3398288"/>
                    <a:pt x="0" y="3342408"/>
                    <a:pt x="0" y="3273827"/>
                  </a:cubicBezTo>
                  <a:lnTo>
                    <a:pt x="0" y="124460"/>
                  </a:lnTo>
                  <a:cubicBezTo>
                    <a:pt x="0" y="55880"/>
                    <a:pt x="55880" y="0"/>
                    <a:pt x="124460" y="0"/>
                  </a:cubicBezTo>
                  <a:lnTo>
                    <a:pt x="7277781" y="0"/>
                  </a:lnTo>
                  <a:cubicBezTo>
                    <a:pt x="7346360" y="0"/>
                    <a:pt x="7402240" y="55880"/>
                    <a:pt x="7402240" y="124460"/>
                  </a:cubicBezTo>
                  <a:lnTo>
                    <a:pt x="7402240" y="3273828"/>
                  </a:lnTo>
                  <a:cubicBezTo>
                    <a:pt x="7402240" y="3342408"/>
                    <a:pt x="7346360" y="3398288"/>
                    <a:pt x="7277781" y="3398288"/>
                  </a:cubicBezTo>
                  <a:close/>
                </a:path>
              </a:pathLst>
            </a:custGeom>
            <a:solidFill>
              <a:srgbClr val="000000">
                <a:alpha val="72941"/>
              </a:srgbClr>
            </a:solidFill>
          </p:spPr>
          <p:txBody>
            <a:bodyPr/>
            <a:lstStyle/>
            <a:p/>
          </p:txBody>
        </p:sp>
      </p:grpSp>
      <p:grpSp>
        <p:nvGrpSpPr>
          <p:cNvPr id="7" name="Group 7"/>
          <p:cNvGrpSpPr/>
          <p:nvPr/>
        </p:nvGrpSpPr>
        <p:grpSpPr>
          <a:xfrm rot="5400000">
            <a:off x="1208465" y="1557645"/>
            <a:ext cx="857184" cy="3274114"/>
            <a:chExt cx="3130550" cy="11957493"/>
          </a:xfrm>
        </p:grpSpPr>
        <p:sp>
          <p:nvSpPr>
            <p:cNvPr id="8" name="Freeform 8"/>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grpSp>
        <p:nvGrpSpPr>
          <p:cNvPr id="9" name="Group 9"/>
          <p:cNvGrpSpPr/>
          <p:nvPr/>
        </p:nvGrpSpPr>
        <p:grpSpPr>
          <a:xfrm>
            <a:off x="2242690" y="4670211"/>
            <a:ext cx="5650246" cy="2615852"/>
            <a:chExt cx="7449655" cy="3448910"/>
          </a:xfrm>
        </p:grpSpPr>
        <p:sp>
          <p:nvSpPr>
            <p:cNvPr id="10" name="Freeform 10"/>
            <p:cNvSpPr/>
            <p:nvPr/>
          </p:nvSpPr>
          <p:spPr>
            <a:xfrm>
              <a:off x="0" y="0"/>
              <a:ext cx="7449655" cy="3448910"/>
            </a:xfrm>
            <a:custGeom>
              <a:rect l="l" t="t" r="r" b="b"/>
              <a:pathLst>
                <a:path w="7449655" h="3448910">
                  <a:moveTo>
                    <a:pt x="7325195" y="3448910"/>
                  </a:moveTo>
                  <a:lnTo>
                    <a:pt x="124460" y="3448910"/>
                  </a:lnTo>
                  <a:cubicBezTo>
                    <a:pt x="55880" y="3448910"/>
                    <a:pt x="0" y="3393030"/>
                    <a:pt x="0" y="3324450"/>
                  </a:cubicBezTo>
                  <a:lnTo>
                    <a:pt x="0" y="124460"/>
                  </a:lnTo>
                  <a:cubicBezTo>
                    <a:pt x="0" y="55880"/>
                    <a:pt x="55880" y="0"/>
                    <a:pt x="124460" y="0"/>
                  </a:cubicBezTo>
                  <a:lnTo>
                    <a:pt x="7325195" y="0"/>
                  </a:lnTo>
                  <a:cubicBezTo>
                    <a:pt x="7393775" y="0"/>
                    <a:pt x="7449655" y="55880"/>
                    <a:pt x="7449655" y="124460"/>
                  </a:cubicBezTo>
                  <a:lnTo>
                    <a:pt x="7449655" y="3324450"/>
                  </a:lnTo>
                  <a:cubicBezTo>
                    <a:pt x="7449655" y="3393030"/>
                    <a:pt x="7393775" y="3448910"/>
                    <a:pt x="7325195" y="3448910"/>
                  </a:cubicBezTo>
                  <a:close/>
                </a:path>
              </a:pathLst>
            </a:custGeom>
            <a:solidFill>
              <a:srgbClr val="000000">
                <a:alpha val="72941"/>
              </a:srgbClr>
            </a:solidFill>
          </p:spPr>
          <p:txBody>
            <a:bodyPr/>
            <a:lstStyle/>
            <a:p/>
          </p:txBody>
        </p:sp>
      </p:grpSp>
      <p:grpSp>
        <p:nvGrpSpPr>
          <p:cNvPr id="11" name="Group 11"/>
          <p:cNvGrpSpPr/>
          <p:nvPr/>
        </p:nvGrpSpPr>
        <p:grpSpPr>
          <a:xfrm rot="5400000">
            <a:off x="1228812" y="4285319"/>
            <a:ext cx="857184" cy="3274114"/>
            <a:chExt cx="3130550" cy="11957493"/>
          </a:xfrm>
        </p:grpSpPr>
        <p:sp>
          <p:nvSpPr>
            <p:cNvPr id="12" name="Freeform 12"/>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grpSp>
        <p:nvGrpSpPr>
          <p:cNvPr id="13" name="Group 13"/>
          <p:cNvGrpSpPr/>
          <p:nvPr/>
        </p:nvGrpSpPr>
        <p:grpSpPr>
          <a:xfrm>
            <a:off x="2242690" y="7488777"/>
            <a:ext cx="5650246" cy="2615852"/>
            <a:chExt cx="7449655" cy="3448910"/>
          </a:xfrm>
        </p:grpSpPr>
        <p:sp>
          <p:nvSpPr>
            <p:cNvPr id="14" name="Freeform 14"/>
            <p:cNvSpPr/>
            <p:nvPr/>
          </p:nvSpPr>
          <p:spPr>
            <a:xfrm>
              <a:off x="0" y="0"/>
              <a:ext cx="7449655" cy="3448910"/>
            </a:xfrm>
            <a:custGeom>
              <a:rect l="l" t="t" r="r" b="b"/>
              <a:pathLst>
                <a:path w="7449655" h="3448910">
                  <a:moveTo>
                    <a:pt x="7325195" y="3448910"/>
                  </a:moveTo>
                  <a:lnTo>
                    <a:pt x="124460" y="3448910"/>
                  </a:lnTo>
                  <a:cubicBezTo>
                    <a:pt x="55880" y="3448910"/>
                    <a:pt x="0" y="3393030"/>
                    <a:pt x="0" y="3324450"/>
                  </a:cubicBezTo>
                  <a:lnTo>
                    <a:pt x="0" y="124460"/>
                  </a:lnTo>
                  <a:cubicBezTo>
                    <a:pt x="0" y="55880"/>
                    <a:pt x="55880" y="0"/>
                    <a:pt x="124460" y="0"/>
                  </a:cubicBezTo>
                  <a:lnTo>
                    <a:pt x="7325195" y="0"/>
                  </a:lnTo>
                  <a:cubicBezTo>
                    <a:pt x="7393775" y="0"/>
                    <a:pt x="7449655" y="55880"/>
                    <a:pt x="7449655" y="124460"/>
                  </a:cubicBezTo>
                  <a:lnTo>
                    <a:pt x="7449655" y="3324450"/>
                  </a:lnTo>
                  <a:cubicBezTo>
                    <a:pt x="7449655" y="3393030"/>
                    <a:pt x="7393775" y="3448910"/>
                    <a:pt x="7325195" y="3448910"/>
                  </a:cubicBezTo>
                  <a:close/>
                </a:path>
              </a:pathLst>
            </a:custGeom>
            <a:solidFill>
              <a:srgbClr val="000000">
                <a:alpha val="72941"/>
              </a:srgbClr>
            </a:solidFill>
          </p:spPr>
          <p:txBody>
            <a:bodyPr/>
            <a:lstStyle/>
            <a:p/>
          </p:txBody>
        </p:sp>
      </p:grpSp>
      <p:grpSp>
        <p:nvGrpSpPr>
          <p:cNvPr id="15" name="Group 15"/>
          <p:cNvGrpSpPr/>
          <p:nvPr/>
        </p:nvGrpSpPr>
        <p:grpSpPr>
          <a:xfrm rot="5400000">
            <a:off x="1228812" y="7103885"/>
            <a:ext cx="857184" cy="3274114"/>
            <a:chExt cx="3130550" cy="11957493"/>
          </a:xfrm>
        </p:grpSpPr>
        <p:sp>
          <p:nvSpPr>
            <p:cNvPr id="16" name="Freeform 16"/>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grpSp>
        <p:nvGrpSpPr>
          <p:cNvPr id="17" name="Group 17"/>
          <p:cNvGrpSpPr/>
          <p:nvPr/>
        </p:nvGrpSpPr>
        <p:grpSpPr>
          <a:xfrm>
            <a:off x="12673716" y="1888781"/>
            <a:ext cx="5614284" cy="2577457"/>
            <a:chExt cx="7402240" cy="3398287"/>
          </a:xfrm>
        </p:grpSpPr>
        <p:sp>
          <p:nvSpPr>
            <p:cNvPr id="18" name="Freeform 18"/>
            <p:cNvSpPr/>
            <p:nvPr/>
          </p:nvSpPr>
          <p:spPr>
            <a:xfrm>
              <a:off x="0" y="0"/>
              <a:ext cx="7402240" cy="3398288"/>
            </a:xfrm>
            <a:custGeom>
              <a:rect l="l" t="t" r="r" b="b"/>
              <a:pathLst>
                <a:path w="7402240" h="3398288">
                  <a:moveTo>
                    <a:pt x="7277780" y="3398288"/>
                  </a:moveTo>
                  <a:lnTo>
                    <a:pt x="124460" y="3398288"/>
                  </a:lnTo>
                  <a:cubicBezTo>
                    <a:pt x="55880" y="3398288"/>
                    <a:pt x="0" y="3342408"/>
                    <a:pt x="0" y="3273827"/>
                  </a:cubicBezTo>
                  <a:lnTo>
                    <a:pt x="0" y="124460"/>
                  </a:lnTo>
                  <a:cubicBezTo>
                    <a:pt x="0" y="55880"/>
                    <a:pt x="55880" y="0"/>
                    <a:pt x="124460" y="0"/>
                  </a:cubicBezTo>
                  <a:lnTo>
                    <a:pt x="7277781" y="0"/>
                  </a:lnTo>
                  <a:cubicBezTo>
                    <a:pt x="7346360" y="0"/>
                    <a:pt x="7402240" y="55880"/>
                    <a:pt x="7402240" y="124460"/>
                  </a:cubicBezTo>
                  <a:lnTo>
                    <a:pt x="7402240" y="3273828"/>
                  </a:lnTo>
                  <a:cubicBezTo>
                    <a:pt x="7402240" y="3342408"/>
                    <a:pt x="7346360" y="3398288"/>
                    <a:pt x="7277781" y="3398288"/>
                  </a:cubicBezTo>
                  <a:close/>
                </a:path>
              </a:pathLst>
            </a:custGeom>
            <a:solidFill>
              <a:srgbClr val="000000">
                <a:alpha val="72941"/>
              </a:srgbClr>
            </a:solidFill>
          </p:spPr>
          <p:txBody>
            <a:bodyPr/>
            <a:lstStyle/>
            <a:p/>
          </p:txBody>
        </p:sp>
      </p:grpSp>
      <p:grpSp>
        <p:nvGrpSpPr>
          <p:cNvPr id="19" name="Group 19"/>
          <p:cNvGrpSpPr/>
          <p:nvPr/>
        </p:nvGrpSpPr>
        <p:grpSpPr>
          <a:xfrm rot="5400000">
            <a:off x="11603528" y="1557645"/>
            <a:ext cx="857184" cy="3274114"/>
            <a:chExt cx="3130550" cy="11957493"/>
          </a:xfrm>
        </p:grpSpPr>
        <p:sp>
          <p:nvSpPr>
            <p:cNvPr id="20" name="Freeform 20"/>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grpSp>
        <p:nvGrpSpPr>
          <p:cNvPr id="21" name="Group 21"/>
          <p:cNvGrpSpPr/>
          <p:nvPr/>
        </p:nvGrpSpPr>
        <p:grpSpPr>
          <a:xfrm>
            <a:off x="12637754" y="4670211"/>
            <a:ext cx="5650246" cy="2615852"/>
            <a:chExt cx="7449655" cy="3448910"/>
          </a:xfrm>
        </p:grpSpPr>
        <p:sp>
          <p:nvSpPr>
            <p:cNvPr id="22" name="Freeform 22"/>
            <p:cNvSpPr/>
            <p:nvPr/>
          </p:nvSpPr>
          <p:spPr>
            <a:xfrm>
              <a:off x="0" y="0"/>
              <a:ext cx="7449655" cy="3448910"/>
            </a:xfrm>
            <a:custGeom>
              <a:rect l="l" t="t" r="r" b="b"/>
              <a:pathLst>
                <a:path w="7449655" h="3448910">
                  <a:moveTo>
                    <a:pt x="7325195" y="3448910"/>
                  </a:moveTo>
                  <a:lnTo>
                    <a:pt x="124460" y="3448910"/>
                  </a:lnTo>
                  <a:cubicBezTo>
                    <a:pt x="55880" y="3448910"/>
                    <a:pt x="0" y="3393030"/>
                    <a:pt x="0" y="3324450"/>
                  </a:cubicBezTo>
                  <a:lnTo>
                    <a:pt x="0" y="124460"/>
                  </a:lnTo>
                  <a:cubicBezTo>
                    <a:pt x="0" y="55880"/>
                    <a:pt x="55880" y="0"/>
                    <a:pt x="124460" y="0"/>
                  </a:cubicBezTo>
                  <a:lnTo>
                    <a:pt x="7325195" y="0"/>
                  </a:lnTo>
                  <a:cubicBezTo>
                    <a:pt x="7393775" y="0"/>
                    <a:pt x="7449655" y="55880"/>
                    <a:pt x="7449655" y="124460"/>
                  </a:cubicBezTo>
                  <a:lnTo>
                    <a:pt x="7449655" y="3324450"/>
                  </a:lnTo>
                  <a:cubicBezTo>
                    <a:pt x="7449655" y="3393030"/>
                    <a:pt x="7393775" y="3448910"/>
                    <a:pt x="7325195" y="3448910"/>
                  </a:cubicBezTo>
                  <a:close/>
                </a:path>
              </a:pathLst>
            </a:custGeom>
            <a:solidFill>
              <a:srgbClr val="000000">
                <a:alpha val="72941"/>
              </a:srgbClr>
            </a:solidFill>
          </p:spPr>
          <p:txBody>
            <a:bodyPr/>
            <a:lstStyle/>
            <a:p/>
          </p:txBody>
        </p:sp>
      </p:grpSp>
      <p:grpSp>
        <p:nvGrpSpPr>
          <p:cNvPr id="23" name="Group 23"/>
          <p:cNvGrpSpPr/>
          <p:nvPr/>
        </p:nvGrpSpPr>
        <p:grpSpPr>
          <a:xfrm rot="5400000">
            <a:off x="11623875" y="4285319"/>
            <a:ext cx="857184" cy="3274114"/>
            <a:chExt cx="3130550" cy="11957493"/>
          </a:xfrm>
        </p:grpSpPr>
        <p:sp>
          <p:nvSpPr>
            <p:cNvPr id="24" name="Freeform 24"/>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grpSp>
        <p:nvGrpSpPr>
          <p:cNvPr id="25" name="Group 25"/>
          <p:cNvGrpSpPr/>
          <p:nvPr/>
        </p:nvGrpSpPr>
        <p:grpSpPr>
          <a:xfrm>
            <a:off x="12637754" y="7488777"/>
            <a:ext cx="5650246" cy="2615852"/>
            <a:chExt cx="7449655" cy="3448910"/>
          </a:xfrm>
        </p:grpSpPr>
        <p:sp>
          <p:nvSpPr>
            <p:cNvPr id="26" name="Freeform 26"/>
            <p:cNvSpPr/>
            <p:nvPr/>
          </p:nvSpPr>
          <p:spPr>
            <a:xfrm>
              <a:off x="0" y="0"/>
              <a:ext cx="7449655" cy="3448910"/>
            </a:xfrm>
            <a:custGeom>
              <a:rect l="l" t="t" r="r" b="b"/>
              <a:pathLst>
                <a:path w="7449655" h="3448910">
                  <a:moveTo>
                    <a:pt x="7325195" y="3448910"/>
                  </a:moveTo>
                  <a:lnTo>
                    <a:pt x="124460" y="3448910"/>
                  </a:lnTo>
                  <a:cubicBezTo>
                    <a:pt x="55880" y="3448910"/>
                    <a:pt x="0" y="3393030"/>
                    <a:pt x="0" y="3324450"/>
                  </a:cubicBezTo>
                  <a:lnTo>
                    <a:pt x="0" y="124460"/>
                  </a:lnTo>
                  <a:cubicBezTo>
                    <a:pt x="0" y="55880"/>
                    <a:pt x="55880" y="0"/>
                    <a:pt x="124460" y="0"/>
                  </a:cubicBezTo>
                  <a:lnTo>
                    <a:pt x="7325195" y="0"/>
                  </a:lnTo>
                  <a:cubicBezTo>
                    <a:pt x="7393775" y="0"/>
                    <a:pt x="7449655" y="55880"/>
                    <a:pt x="7449655" y="124460"/>
                  </a:cubicBezTo>
                  <a:lnTo>
                    <a:pt x="7449655" y="3324450"/>
                  </a:lnTo>
                  <a:cubicBezTo>
                    <a:pt x="7449655" y="3393030"/>
                    <a:pt x="7393775" y="3448910"/>
                    <a:pt x="7325195" y="3448910"/>
                  </a:cubicBezTo>
                  <a:close/>
                </a:path>
              </a:pathLst>
            </a:custGeom>
            <a:solidFill>
              <a:srgbClr val="000000">
                <a:alpha val="72941"/>
              </a:srgbClr>
            </a:solidFill>
          </p:spPr>
          <p:txBody>
            <a:bodyPr/>
            <a:lstStyle/>
            <a:p/>
          </p:txBody>
        </p:sp>
      </p:grpSp>
      <p:grpSp>
        <p:nvGrpSpPr>
          <p:cNvPr id="27" name="Group 27"/>
          <p:cNvGrpSpPr/>
          <p:nvPr/>
        </p:nvGrpSpPr>
        <p:grpSpPr>
          <a:xfrm rot="5400000">
            <a:off x="11623875" y="7103885"/>
            <a:ext cx="857184" cy="3274114"/>
            <a:chExt cx="3130550" cy="11957493"/>
          </a:xfrm>
        </p:grpSpPr>
        <p:sp>
          <p:nvSpPr>
            <p:cNvPr id="28" name="Freeform 28"/>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sp>
        <p:nvSpPr>
          <p:cNvPr id="29" name="TextBox 29"/>
          <p:cNvSpPr txBox="1"/>
          <p:nvPr/>
        </p:nvSpPr>
        <p:spPr>
          <a:xfrm>
            <a:off x="84333" y="2843240"/>
            <a:ext cx="2950545" cy="693496"/>
          </a:xfrm>
          <a:prstGeom prst="rect">
            <a:avLst/>
          </a:prstGeom>
        </p:spPr>
        <p:txBody>
          <a:bodyPr lIns="0" tIns="0" rIns="0" bIns="0" rtlCol="0" anchor="t">
            <a:spAutoFit/>
          </a:bodyPr>
          <a:lstStyle/>
          <a:p>
            <a:pPr algn="ctr">
              <a:lnSpc>
                <a:spcPts val="2763"/>
              </a:lnSpc>
            </a:pPr>
            <a:r>
              <a:rPr lang="en-US" sz="2736">
                <a:solidFill>
                  <a:srgbClr val="43B4BE"/>
                </a:solidFill>
                <a:latin typeface="Canva Sans"/>
              </a:rPr>
              <a:t>Application Segment</a:t>
            </a:r>
          </a:p>
        </p:txBody>
      </p:sp>
      <p:sp>
        <p:nvSpPr>
          <p:cNvPr id="30" name="TextBox 30"/>
          <p:cNvSpPr txBox="1"/>
          <p:nvPr/>
        </p:nvSpPr>
        <p:spPr>
          <a:xfrm>
            <a:off x="84333" y="5775356"/>
            <a:ext cx="2950545" cy="351189"/>
          </a:xfrm>
          <a:prstGeom prst="rect">
            <a:avLst/>
          </a:prstGeom>
        </p:spPr>
        <p:txBody>
          <a:bodyPr lIns="0" tIns="0" rIns="0" bIns="0" rtlCol="0" anchor="t">
            <a:spAutoFit/>
          </a:bodyPr>
          <a:lstStyle/>
          <a:p>
            <a:pPr algn="ctr">
              <a:lnSpc>
                <a:spcPts val="2763"/>
              </a:lnSpc>
            </a:pPr>
            <a:r>
              <a:rPr lang="en-US" sz="2736">
                <a:solidFill>
                  <a:srgbClr val="43B4BE"/>
                </a:solidFill>
                <a:latin typeface="Canva Sans"/>
              </a:rPr>
              <a:t>Material Segment </a:t>
            </a:r>
          </a:p>
        </p:txBody>
      </p:sp>
      <p:sp>
        <p:nvSpPr>
          <p:cNvPr id="31" name="TextBox 31"/>
          <p:cNvSpPr txBox="1"/>
          <p:nvPr/>
        </p:nvSpPr>
        <p:spPr>
          <a:xfrm>
            <a:off x="3466381" y="1886136"/>
            <a:ext cx="4426556" cy="2074545"/>
          </a:xfrm>
          <a:prstGeom prst="rect">
            <a:avLst/>
          </a:prstGeom>
        </p:spPr>
        <p:txBody>
          <a:bodyPr lIns="0" tIns="0" rIns="0" bIns="0" rtlCol="0" anchor="t">
            <a:spAutoFit/>
          </a:bodyPr>
          <a:lstStyle/>
          <a:p>
            <a:pPr marL="647697" lvl="1" indent="-323848" algn="l">
              <a:lnSpc>
                <a:spcPts val="4139"/>
              </a:lnSpc>
              <a:buFont typeface="Arial"/>
              <a:buChar char="•"/>
            </a:pPr>
            <a:r>
              <a:rPr lang="en-US" sz="2999">
                <a:solidFill>
                  <a:srgbClr val="FFFFFF"/>
                </a:solidFill>
                <a:latin typeface="Canva Sans"/>
              </a:rPr>
              <a:t>13-15</a:t>
            </a:r>
          </a:p>
          <a:p>
            <a:pPr marL="647697" lvl="1" indent="-323848" algn="l">
              <a:lnSpc>
                <a:spcPts val="4139"/>
              </a:lnSpc>
              <a:buFont typeface="Arial"/>
              <a:buChar char="•"/>
            </a:pPr>
            <a:r>
              <a:rPr lang="en-US" sz="2999">
                <a:solidFill>
                  <a:srgbClr val="FFFFFF"/>
                </a:solidFill>
                <a:latin typeface="Canva Sans"/>
              </a:rPr>
              <a:t>16-18</a:t>
            </a:r>
          </a:p>
          <a:p>
            <a:pPr marL="647697" lvl="1" indent="-323848" algn="l">
              <a:lnSpc>
                <a:spcPts val="4139"/>
              </a:lnSpc>
              <a:buFont typeface="Arial"/>
              <a:buChar char="•"/>
            </a:pPr>
            <a:r>
              <a:rPr lang="en-US" sz="2999">
                <a:solidFill>
                  <a:srgbClr val="FFFFFF"/>
                </a:solidFill>
                <a:latin typeface="Canva Sans"/>
              </a:rPr>
              <a:t>19-21</a:t>
            </a:r>
          </a:p>
          <a:p>
            <a:pPr marL="647697" lvl="1" indent="-323848" algn="l">
              <a:lnSpc>
                <a:spcPts val="4139"/>
              </a:lnSpc>
              <a:buFont typeface="Arial"/>
              <a:buChar char="•"/>
            </a:pPr>
            <a:r>
              <a:rPr lang="en-US" sz="2999">
                <a:solidFill>
                  <a:srgbClr val="FFFFFF"/>
                </a:solidFill>
                <a:latin typeface="Canva Sans"/>
              </a:rPr>
              <a:t>&gt;21 inch </a:t>
            </a:r>
          </a:p>
        </p:txBody>
      </p:sp>
      <p:sp>
        <p:nvSpPr>
          <p:cNvPr id="32" name="TextBox 32"/>
          <p:cNvSpPr txBox="1"/>
          <p:nvPr/>
        </p:nvSpPr>
        <p:spPr>
          <a:xfrm>
            <a:off x="161784" y="8422769"/>
            <a:ext cx="2950545" cy="693496"/>
          </a:xfrm>
          <a:prstGeom prst="rect">
            <a:avLst/>
          </a:prstGeom>
        </p:spPr>
        <p:txBody>
          <a:bodyPr lIns="0" tIns="0" rIns="0" bIns="0" rtlCol="0" anchor="t">
            <a:spAutoFit/>
          </a:bodyPr>
          <a:lstStyle/>
          <a:p>
            <a:pPr algn="ctr">
              <a:lnSpc>
                <a:spcPts val="2763"/>
              </a:lnSpc>
            </a:pPr>
            <a:r>
              <a:rPr lang="en-US" sz="2736">
                <a:solidFill>
                  <a:srgbClr val="43B4BE"/>
                </a:solidFill>
                <a:latin typeface="Canva Sans"/>
              </a:rPr>
              <a:t>Off-highway Segment</a:t>
            </a:r>
          </a:p>
        </p:txBody>
      </p:sp>
      <p:sp>
        <p:nvSpPr>
          <p:cNvPr id="33" name="TextBox 33"/>
          <p:cNvSpPr txBox="1"/>
          <p:nvPr/>
        </p:nvSpPr>
        <p:spPr>
          <a:xfrm>
            <a:off x="10556847" y="2876529"/>
            <a:ext cx="2950545" cy="693496"/>
          </a:xfrm>
          <a:prstGeom prst="rect">
            <a:avLst/>
          </a:prstGeom>
        </p:spPr>
        <p:txBody>
          <a:bodyPr lIns="0" tIns="0" rIns="0" bIns="0" rtlCol="0" anchor="t">
            <a:spAutoFit/>
          </a:bodyPr>
          <a:lstStyle/>
          <a:p>
            <a:pPr algn="ctr">
              <a:lnSpc>
                <a:spcPts val="2763"/>
              </a:lnSpc>
            </a:pPr>
            <a:r>
              <a:rPr lang="en-US" sz="2736">
                <a:solidFill>
                  <a:srgbClr val="43B4BE"/>
                </a:solidFill>
                <a:latin typeface="Canva Sans"/>
              </a:rPr>
              <a:t>Vehicle Type Segment</a:t>
            </a:r>
          </a:p>
        </p:txBody>
      </p:sp>
      <p:sp>
        <p:nvSpPr>
          <p:cNvPr id="34" name="TextBox 34"/>
          <p:cNvSpPr txBox="1"/>
          <p:nvPr/>
        </p:nvSpPr>
        <p:spPr>
          <a:xfrm>
            <a:off x="10415411" y="5604202"/>
            <a:ext cx="2950545" cy="693496"/>
          </a:xfrm>
          <a:prstGeom prst="rect">
            <a:avLst/>
          </a:prstGeom>
        </p:spPr>
        <p:txBody>
          <a:bodyPr lIns="0" tIns="0" rIns="0" bIns="0" rtlCol="0" anchor="t">
            <a:spAutoFit/>
          </a:bodyPr>
          <a:lstStyle/>
          <a:p>
            <a:pPr algn="ctr">
              <a:lnSpc>
                <a:spcPts val="2763"/>
              </a:lnSpc>
            </a:pPr>
            <a:r>
              <a:rPr lang="en-US" sz="2736">
                <a:solidFill>
                  <a:srgbClr val="43B4BE"/>
                </a:solidFill>
                <a:latin typeface="Canva Sans"/>
              </a:rPr>
              <a:t>Vehicle Class Segment</a:t>
            </a:r>
          </a:p>
        </p:txBody>
      </p:sp>
      <p:sp>
        <p:nvSpPr>
          <p:cNvPr id="35" name="TextBox 35"/>
          <p:cNvSpPr txBox="1"/>
          <p:nvPr/>
        </p:nvSpPr>
        <p:spPr>
          <a:xfrm>
            <a:off x="10577195" y="8369500"/>
            <a:ext cx="2950545" cy="693496"/>
          </a:xfrm>
          <a:prstGeom prst="rect">
            <a:avLst/>
          </a:prstGeom>
        </p:spPr>
        <p:txBody>
          <a:bodyPr lIns="0" tIns="0" rIns="0" bIns="0" rtlCol="0" anchor="t">
            <a:spAutoFit/>
          </a:bodyPr>
          <a:lstStyle/>
          <a:p>
            <a:pPr algn="ctr">
              <a:lnSpc>
                <a:spcPts val="2763"/>
              </a:lnSpc>
            </a:pPr>
            <a:r>
              <a:rPr lang="en-US" sz="2736">
                <a:solidFill>
                  <a:srgbClr val="43B4BE"/>
                </a:solidFill>
                <a:latin typeface="Canva Sans"/>
              </a:rPr>
              <a:t>End-Use Segment</a:t>
            </a:r>
          </a:p>
        </p:txBody>
      </p:sp>
      <p:sp>
        <p:nvSpPr>
          <p:cNvPr id="36" name="TextBox 36"/>
          <p:cNvSpPr txBox="1"/>
          <p:nvPr/>
        </p:nvSpPr>
        <p:spPr>
          <a:xfrm>
            <a:off x="3466381" y="5095875"/>
            <a:ext cx="4426556" cy="1550670"/>
          </a:xfrm>
          <a:prstGeom prst="rect">
            <a:avLst/>
          </a:prstGeom>
        </p:spPr>
        <p:txBody>
          <a:bodyPr lIns="0" tIns="0" rIns="0" bIns="0" rtlCol="0" anchor="t">
            <a:spAutoFit/>
          </a:bodyPr>
          <a:lstStyle/>
          <a:p>
            <a:pPr marL="647697" lvl="1" indent="-323848" algn="l">
              <a:lnSpc>
                <a:spcPts val="4139"/>
              </a:lnSpc>
              <a:buFont typeface="Arial"/>
              <a:buChar char="•"/>
            </a:pPr>
            <a:r>
              <a:rPr lang="en-US" sz="2999">
                <a:solidFill>
                  <a:srgbClr val="FFFFFF"/>
                </a:solidFill>
                <a:latin typeface="Canva Sans"/>
              </a:rPr>
              <a:t>Steel</a:t>
            </a:r>
          </a:p>
          <a:p>
            <a:pPr marL="647697" lvl="1" indent="-323848" algn="l">
              <a:lnSpc>
                <a:spcPts val="4139"/>
              </a:lnSpc>
              <a:buFont typeface="Arial"/>
              <a:buChar char="•"/>
            </a:pPr>
            <a:r>
              <a:rPr lang="en-US" sz="2999">
                <a:solidFill>
                  <a:srgbClr val="FFFFFF"/>
                </a:solidFill>
                <a:latin typeface="Canva Sans"/>
              </a:rPr>
              <a:t>Alloy</a:t>
            </a:r>
          </a:p>
          <a:p>
            <a:pPr marL="647697" lvl="1" indent="-323848" algn="l">
              <a:lnSpc>
                <a:spcPts val="4139"/>
              </a:lnSpc>
              <a:buFont typeface="Arial"/>
              <a:buChar char="•"/>
            </a:pPr>
            <a:r>
              <a:rPr lang="en-US" sz="2999">
                <a:solidFill>
                  <a:srgbClr val="FFFFFF"/>
                </a:solidFill>
                <a:latin typeface="Canva Sans"/>
              </a:rPr>
              <a:t>Carbon Fiber </a:t>
            </a:r>
          </a:p>
        </p:txBody>
      </p:sp>
      <p:sp>
        <p:nvSpPr>
          <p:cNvPr id="37" name="TextBox 37"/>
          <p:cNvSpPr txBox="1"/>
          <p:nvPr/>
        </p:nvSpPr>
        <p:spPr>
          <a:xfrm>
            <a:off x="3274114" y="7914712"/>
            <a:ext cx="4426556" cy="1550670"/>
          </a:xfrm>
          <a:prstGeom prst="rect">
            <a:avLst/>
          </a:prstGeom>
        </p:spPr>
        <p:txBody>
          <a:bodyPr lIns="0" tIns="0" rIns="0" bIns="0" rtlCol="0" anchor="t">
            <a:spAutoFit/>
          </a:bodyPr>
          <a:lstStyle/>
          <a:p>
            <a:pPr marL="647697" lvl="1" indent="-323848" algn="l">
              <a:lnSpc>
                <a:spcPts val="4139"/>
              </a:lnSpc>
              <a:buFont typeface="Arial"/>
              <a:buChar char="•"/>
            </a:pPr>
            <a:r>
              <a:rPr lang="en-US" sz="2999">
                <a:solidFill>
                  <a:srgbClr val="FFFFFF"/>
                </a:solidFill>
                <a:latin typeface="Canva Sans"/>
              </a:rPr>
              <a:t>Construction &amp; Mining</a:t>
            </a:r>
          </a:p>
          <a:p>
            <a:pPr marL="647697" lvl="1" indent="-323848" algn="l">
              <a:lnSpc>
                <a:spcPts val="4139"/>
              </a:lnSpc>
              <a:buFont typeface="Arial"/>
              <a:buChar char="•"/>
            </a:pPr>
            <a:r>
              <a:rPr lang="en-US" sz="2999">
                <a:solidFill>
                  <a:srgbClr val="FFFFFF"/>
                </a:solidFill>
                <a:latin typeface="Canva Sans"/>
              </a:rPr>
              <a:t>Agriculture Tractors </a:t>
            </a:r>
          </a:p>
        </p:txBody>
      </p:sp>
      <p:sp>
        <p:nvSpPr>
          <p:cNvPr id="38" name="TextBox 38"/>
          <p:cNvSpPr txBox="1"/>
          <p:nvPr/>
        </p:nvSpPr>
        <p:spPr>
          <a:xfrm>
            <a:off x="13689524" y="7914712"/>
            <a:ext cx="4426556" cy="1026795"/>
          </a:xfrm>
          <a:prstGeom prst="rect">
            <a:avLst/>
          </a:prstGeom>
        </p:spPr>
        <p:txBody>
          <a:bodyPr lIns="0" tIns="0" rIns="0" bIns="0" rtlCol="0" anchor="t">
            <a:spAutoFit/>
          </a:bodyPr>
          <a:lstStyle/>
          <a:p>
            <a:pPr marL="647697" lvl="1" indent="-323848" algn="l">
              <a:lnSpc>
                <a:spcPts val="4139"/>
              </a:lnSpc>
              <a:buFont typeface="Arial"/>
              <a:buChar char="•"/>
            </a:pPr>
            <a:r>
              <a:rPr lang="en-US" sz="2999">
                <a:solidFill>
                  <a:srgbClr val="FFFFFF"/>
                </a:solidFill>
                <a:latin typeface="Canva Sans"/>
              </a:rPr>
              <a:t>OEM</a:t>
            </a:r>
          </a:p>
          <a:p>
            <a:pPr marL="647697" lvl="1" indent="-323848" algn="l">
              <a:lnSpc>
                <a:spcPts val="4139"/>
              </a:lnSpc>
              <a:buFont typeface="Arial"/>
              <a:buChar char="•"/>
            </a:pPr>
            <a:r>
              <a:rPr lang="en-US" sz="2999">
                <a:solidFill>
                  <a:srgbClr val="FFFFFF"/>
                </a:solidFill>
                <a:latin typeface="Canva Sans"/>
              </a:rPr>
              <a:t>Aftermarket   </a:t>
            </a:r>
          </a:p>
        </p:txBody>
      </p:sp>
      <p:sp>
        <p:nvSpPr>
          <p:cNvPr id="39" name="TextBox 39"/>
          <p:cNvSpPr txBox="1"/>
          <p:nvPr/>
        </p:nvSpPr>
        <p:spPr>
          <a:xfrm>
            <a:off x="13861444" y="5085363"/>
            <a:ext cx="4426556" cy="1550670"/>
          </a:xfrm>
          <a:prstGeom prst="rect">
            <a:avLst/>
          </a:prstGeom>
        </p:spPr>
        <p:txBody>
          <a:bodyPr lIns="0" tIns="0" rIns="0" bIns="0" rtlCol="0" anchor="t">
            <a:spAutoFit/>
          </a:bodyPr>
          <a:lstStyle/>
          <a:p>
            <a:pPr marL="647697" lvl="1" indent="-323848" algn="l">
              <a:lnSpc>
                <a:spcPts val="4139"/>
              </a:lnSpc>
              <a:buFont typeface="Arial"/>
              <a:buChar char="•"/>
            </a:pPr>
            <a:r>
              <a:rPr lang="en-US" sz="2999">
                <a:solidFill>
                  <a:srgbClr val="FFFFFF"/>
                </a:solidFill>
                <a:latin typeface="Canva Sans"/>
              </a:rPr>
              <a:t>Economy</a:t>
            </a:r>
          </a:p>
          <a:p>
            <a:pPr marL="647697" lvl="1" indent="-323848" algn="l">
              <a:lnSpc>
                <a:spcPts val="4139"/>
              </a:lnSpc>
              <a:buFont typeface="Arial"/>
              <a:buChar char="•"/>
            </a:pPr>
            <a:r>
              <a:rPr lang="en-US" sz="2999">
                <a:solidFill>
                  <a:srgbClr val="FFFFFF"/>
                </a:solidFill>
                <a:latin typeface="Canva Sans"/>
              </a:rPr>
              <a:t>Mid-Priced</a:t>
            </a:r>
          </a:p>
          <a:p>
            <a:pPr marL="647697" lvl="1" indent="-323848" algn="l">
              <a:lnSpc>
                <a:spcPts val="4139"/>
              </a:lnSpc>
              <a:buFont typeface="Arial"/>
              <a:buChar char="•"/>
            </a:pPr>
            <a:r>
              <a:rPr lang="en-US" sz="2999">
                <a:solidFill>
                  <a:srgbClr val="FFFFFF"/>
                </a:solidFill>
                <a:latin typeface="Canva Sans"/>
              </a:rPr>
              <a:t>Luxury-Priced</a:t>
            </a:r>
          </a:p>
        </p:txBody>
      </p:sp>
      <p:sp>
        <p:nvSpPr>
          <p:cNvPr id="40" name="TextBox 40"/>
          <p:cNvSpPr txBox="1"/>
          <p:nvPr/>
        </p:nvSpPr>
        <p:spPr>
          <a:xfrm>
            <a:off x="13689524" y="1642591"/>
            <a:ext cx="4426556" cy="2598420"/>
          </a:xfrm>
          <a:prstGeom prst="rect">
            <a:avLst/>
          </a:prstGeom>
        </p:spPr>
        <p:txBody>
          <a:bodyPr lIns="0" tIns="0" rIns="0" bIns="0" rtlCol="0" anchor="t">
            <a:spAutoFit/>
          </a:bodyPr>
          <a:lstStyle/>
          <a:p>
            <a:pPr marL="647697" lvl="1" indent="-323848" algn="l">
              <a:lnSpc>
                <a:spcPts val="4139"/>
              </a:lnSpc>
              <a:buFont typeface="Arial"/>
              <a:buChar char="•"/>
            </a:pPr>
            <a:r>
              <a:rPr lang="en-US" sz="2999">
                <a:solidFill>
                  <a:srgbClr val="FFFFFF"/>
                </a:solidFill>
                <a:latin typeface="Canva Sans"/>
              </a:rPr>
              <a:t>Passenger Vehicle</a:t>
            </a:r>
          </a:p>
          <a:p>
            <a:pPr marL="647697" lvl="1" indent="-323848" algn="l">
              <a:lnSpc>
                <a:spcPts val="4139"/>
              </a:lnSpc>
              <a:buFont typeface="Arial"/>
              <a:buChar char="•"/>
            </a:pPr>
            <a:r>
              <a:rPr lang="en-US" sz="2999">
                <a:solidFill>
                  <a:srgbClr val="FFFFFF"/>
                </a:solidFill>
                <a:latin typeface="Canva Sans"/>
              </a:rPr>
              <a:t>Light Commercial Vehicle</a:t>
            </a:r>
          </a:p>
          <a:p>
            <a:pPr marL="647697" lvl="1" indent="-323848" algn="l">
              <a:lnSpc>
                <a:spcPts val="4139"/>
              </a:lnSpc>
              <a:buFont typeface="Arial"/>
              <a:buChar char="•"/>
            </a:pPr>
            <a:r>
              <a:rPr lang="en-US" sz="2999">
                <a:solidFill>
                  <a:srgbClr val="FFFFFF"/>
                </a:solidFill>
                <a:latin typeface="Canva Sans"/>
              </a:rPr>
              <a:t>Heavy Commercial Vehicle</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solidFill>
          <a:srgbClr val="F8F8F8"/>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rcRect l="36500" t="25150" r="38480" b="21038"/>
          <a:stretch>
            <a:fillRect/>
          </a:stretch>
        </p:blipFill>
        <p:spPr>
          <a:xfrm>
            <a:off x="0" y="0"/>
            <a:ext cx="1542502" cy="1866155"/>
          </a:xfrm>
          <a:prstGeom prst="rect">
            <a:avLst/>
          </a:prstGeom>
        </p:spPr>
      </p:pic>
      <p:sp>
        <p:nvSpPr>
          <p:cNvPr id="3" name="Freeform 3"/>
          <p:cNvSpPr/>
          <p:nvPr/>
        </p:nvSpPr>
        <p:spPr>
          <a:xfrm>
            <a:off x="497069" y="2363759"/>
            <a:ext cx="9753165" cy="6382706"/>
          </a:xfrm>
          <a:custGeom>
            <a:rect l="l" t="t" r="r" b="b"/>
            <a:pathLst>
              <a:path w="9753165" h="6382706">
                <a:moveTo>
                  <a:pt x="0" y="0"/>
                </a:moveTo>
                <a:lnTo>
                  <a:pt x="9753165" y="0"/>
                </a:lnTo>
                <a:lnTo>
                  <a:pt x="9753165" y="6382706"/>
                </a:lnTo>
                <a:lnTo>
                  <a:pt x="0" y="6382706"/>
                </a:lnTo>
                <a:lnTo>
                  <a:pt x="0" y="0"/>
                </a:lnTo>
                <a:close/>
              </a:path>
            </a:pathLst>
          </a:custGeom>
          <a:blipFill>
            <a:blip r:embed="rId3"/>
            <a:stretch>
              <a:fillRect/>
            </a:stretch>
          </a:blipFill>
        </p:spPr>
        <p:txBody>
          <a:bodyPr/>
          <a:lstStyle/>
          <a:p/>
        </p:txBody>
      </p:sp>
      <p:sp>
        <p:nvSpPr>
          <p:cNvPr id="4" name="TextBox 4"/>
          <p:cNvSpPr txBox="1"/>
          <p:nvPr/>
        </p:nvSpPr>
        <p:spPr>
          <a:xfrm>
            <a:off x="4940705" y="574301"/>
            <a:ext cx="8711390" cy="927103"/>
          </a:xfrm>
          <a:prstGeom prst="rect">
            <a:avLst/>
          </a:prstGeom>
        </p:spPr>
        <p:txBody>
          <a:bodyPr lIns="0" tIns="0" rIns="0" bIns="0" rtlCol="0" anchor="t">
            <a:spAutoFit/>
          </a:bodyPr>
          <a:lstStyle/>
          <a:p>
            <a:pPr algn="ctr">
              <a:lnSpc>
                <a:spcPts val="7699"/>
              </a:lnSpc>
            </a:pPr>
            <a:r>
              <a:rPr lang="en-US" sz="5499">
                <a:solidFill>
                  <a:srgbClr val="000000"/>
                </a:solidFill>
                <a:latin typeface="Canva Sans"/>
              </a:rPr>
              <a:t>REGION ANALYSIS</a:t>
            </a:r>
          </a:p>
        </p:txBody>
      </p:sp>
      <p:graphicFrame>
        <p:nvGraphicFramePr>
          <p:cNvPr id="5" name="Table 5"/>
          <p:cNvGraphicFramePr>
            <a:graphicFrameLocks noGrp="1"/>
          </p:cNvGraphicFramePr>
          <p:nvPr/>
        </p:nvGraphicFramePr>
        <p:xfrm>
          <a:off x="10502248" y="2512603"/>
          <a:ext cx="7201094" cy="6085018"/>
        </p:xfrm>
        <a:graphic>
          <a:graphicData uri="http://schemas.openxmlformats.org/drawingml/2006/table">
            <a:tbl>
              <a:tblPr/>
              <a:tblGrid>
                <a:gridCol w="3749225">
                  <a:extLst>
                    <a:ext uri="{9D8B030D-6E8A-4147-A177-3AD203B41FA5}">
                      <a16:colId xmlns:a16="http://schemas.microsoft.com/office/drawing/2014/main" val="20000"/>
                    </a:ext>
                  </a:extLst>
                </a:gridCol>
                <a:gridCol w="3451869">
                  <a:extLst>
                    <a:ext uri="{9D8B030D-6E8A-4147-A177-3AD203B41FA5}">
                      <a16:colId xmlns:a16="http://schemas.microsoft.com/office/drawing/2014/main" val="20001"/>
                    </a:ext>
                  </a:extLst>
                </a:gridCol>
              </a:tblGrid>
              <a:tr h="1233058">
                <a:tc>
                  <a:txBody>
                    <a:bodyPr/>
                    <a:lstStyle/>
                    <a:p>
                      <a:pPr algn="just">
                        <a:lnSpc>
                          <a:spcPts val="4199"/>
                        </a:lnSpc>
                        <a:defRPr/>
                      </a:pPr>
                      <a:r>
                        <a:rPr lang="en-US" sz="2999">
                          <a:solidFill>
                            <a:srgbClr val="000000"/>
                          </a:solidFill>
                          <a:latin typeface="Canva Sans"/>
                        </a:rPr>
                        <a:t>NORTH AMERICA</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004844">
                <a:tc>
                  <a:txBody>
                    <a:bodyPr/>
                    <a:lstStyle/>
                    <a:p>
                      <a:pPr algn="l">
                        <a:lnSpc>
                          <a:spcPts val="4199"/>
                        </a:lnSpc>
                        <a:defRPr/>
                      </a:pPr>
                      <a:r>
                        <a:rPr lang="en-US" sz="2999">
                          <a:solidFill>
                            <a:srgbClr val="000000"/>
                          </a:solidFill>
                          <a:latin typeface="Canva Sans"/>
                        </a:rPr>
                        <a:t>Europe</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004844">
                <a:tc>
                  <a:txBody>
                    <a:bodyPr/>
                    <a:lstStyle/>
                    <a:p>
                      <a:pPr algn="l">
                        <a:lnSpc>
                          <a:spcPts val="4199"/>
                        </a:lnSpc>
                        <a:defRPr/>
                      </a:pPr>
                      <a:r>
                        <a:rPr lang="en-US" sz="2999">
                          <a:solidFill>
                            <a:srgbClr val="000000"/>
                          </a:solidFill>
                          <a:latin typeface="Canva Sans"/>
                        </a:rPr>
                        <a:t>Asia Pacific</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157963">
                <a:tc>
                  <a:txBody>
                    <a:bodyPr/>
                    <a:lstStyle/>
                    <a:p>
                      <a:pPr algn="l">
                        <a:lnSpc>
                          <a:spcPts val="4199"/>
                        </a:lnSpc>
                        <a:defRPr/>
                      </a:pPr>
                      <a:r>
                        <a:rPr lang="en-US" sz="2999">
                          <a:solidFill>
                            <a:srgbClr val="000000"/>
                          </a:solidFill>
                          <a:latin typeface="Poppins"/>
                        </a:rPr>
                        <a:t>Latin America</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684309">
                <a:tc>
                  <a:txBody>
                    <a:bodyPr/>
                    <a:lstStyle/>
                    <a:p>
                      <a:pPr algn="l">
                        <a:lnSpc>
                          <a:spcPts val="4199"/>
                        </a:lnSpc>
                        <a:defRPr/>
                      </a:pPr>
                      <a:r>
                        <a:rPr lang="en-US" sz="2999">
                          <a:solidFill>
                            <a:srgbClr val="000000"/>
                          </a:solidFill>
                          <a:latin typeface="Canva Sans"/>
                        </a:rPr>
                        <a:t>MIDDLE EAST AFRICA</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TextBox 6"/>
          <p:cNvSpPr txBox="1"/>
          <p:nvPr/>
        </p:nvSpPr>
        <p:spPr>
          <a:xfrm>
            <a:off x="14255707" y="2818891"/>
            <a:ext cx="3535225" cy="788035"/>
          </a:xfrm>
          <a:prstGeom prst="rect">
            <a:avLst/>
          </a:prstGeom>
        </p:spPr>
        <p:txBody>
          <a:bodyPr lIns="0" tIns="0" rIns="0" bIns="0" rtlCol="0" anchor="t">
            <a:spAutoFit/>
          </a:bodyPr>
          <a:lstStyle/>
          <a:p>
            <a:pPr algn="ctr">
              <a:lnSpc>
                <a:spcPts val="3080"/>
              </a:lnSpc>
            </a:pPr>
            <a:r>
              <a:rPr lang="en-US" sz="2800" spc="280">
                <a:solidFill>
                  <a:srgbClr val="000000"/>
                </a:solidFill>
                <a:latin typeface="Canva Sans Bold"/>
              </a:rPr>
              <a:t>USD 14456.88 million</a:t>
            </a:r>
          </a:p>
        </p:txBody>
      </p:sp>
      <p:sp>
        <p:nvSpPr>
          <p:cNvPr id="7" name="TextBox 7"/>
          <p:cNvSpPr txBox="1"/>
          <p:nvPr/>
        </p:nvSpPr>
        <p:spPr>
          <a:xfrm>
            <a:off x="14255707" y="3943317"/>
            <a:ext cx="3408225" cy="788035"/>
          </a:xfrm>
          <a:prstGeom prst="rect">
            <a:avLst/>
          </a:prstGeom>
        </p:spPr>
        <p:txBody>
          <a:bodyPr lIns="0" tIns="0" rIns="0" bIns="0" rtlCol="0" anchor="t">
            <a:spAutoFit/>
          </a:bodyPr>
          <a:lstStyle/>
          <a:p>
            <a:pPr algn="ctr">
              <a:lnSpc>
                <a:spcPts val="3080"/>
              </a:lnSpc>
            </a:pPr>
            <a:r>
              <a:rPr lang="en-US" sz="2800" spc="280">
                <a:solidFill>
                  <a:srgbClr val="000000"/>
                </a:solidFill>
                <a:latin typeface="Canva Sans Bold"/>
              </a:rPr>
              <a:t>USD 10842.66 million</a:t>
            </a:r>
          </a:p>
        </p:txBody>
      </p:sp>
      <p:sp>
        <p:nvSpPr>
          <p:cNvPr id="8" name="TextBox 8"/>
          <p:cNvSpPr txBox="1"/>
          <p:nvPr/>
        </p:nvSpPr>
        <p:spPr>
          <a:xfrm>
            <a:off x="14255707" y="4916170"/>
            <a:ext cx="3433625" cy="788035"/>
          </a:xfrm>
          <a:prstGeom prst="rect">
            <a:avLst/>
          </a:prstGeom>
        </p:spPr>
        <p:txBody>
          <a:bodyPr lIns="0" tIns="0" rIns="0" bIns="0" rtlCol="0" anchor="t">
            <a:spAutoFit/>
          </a:bodyPr>
          <a:lstStyle/>
          <a:p>
            <a:pPr algn="ctr">
              <a:lnSpc>
                <a:spcPts val="3080"/>
              </a:lnSpc>
            </a:pPr>
            <a:r>
              <a:rPr lang="en-US" sz="2800" spc="280">
                <a:solidFill>
                  <a:srgbClr val="000000"/>
                </a:solidFill>
                <a:latin typeface="Canva Sans Bold"/>
              </a:rPr>
              <a:t>USD 8312.71 million</a:t>
            </a:r>
          </a:p>
        </p:txBody>
      </p:sp>
      <p:sp>
        <p:nvSpPr>
          <p:cNvPr id="9" name="TextBox 9"/>
          <p:cNvSpPr txBox="1"/>
          <p:nvPr/>
        </p:nvSpPr>
        <p:spPr>
          <a:xfrm>
            <a:off x="14433507" y="6037580"/>
            <a:ext cx="3052625" cy="788035"/>
          </a:xfrm>
          <a:prstGeom prst="rect">
            <a:avLst/>
          </a:prstGeom>
        </p:spPr>
        <p:txBody>
          <a:bodyPr lIns="0" tIns="0" rIns="0" bIns="0" rtlCol="0" anchor="t">
            <a:spAutoFit/>
          </a:bodyPr>
          <a:lstStyle/>
          <a:p>
            <a:pPr algn="ctr">
              <a:lnSpc>
                <a:spcPts val="3080"/>
              </a:lnSpc>
            </a:pPr>
            <a:r>
              <a:rPr lang="en-US" sz="2800" spc="280">
                <a:solidFill>
                  <a:srgbClr val="000000"/>
                </a:solidFill>
                <a:latin typeface="Canva Sans Bold"/>
              </a:rPr>
              <a:t>USD 1807.11 million</a:t>
            </a:r>
          </a:p>
        </p:txBody>
      </p:sp>
      <p:sp>
        <p:nvSpPr>
          <p:cNvPr id="10" name="TextBox 10"/>
          <p:cNvSpPr txBox="1"/>
          <p:nvPr/>
        </p:nvSpPr>
        <p:spPr>
          <a:xfrm>
            <a:off x="14458907" y="7412798"/>
            <a:ext cx="3052625" cy="788035"/>
          </a:xfrm>
          <a:prstGeom prst="rect">
            <a:avLst/>
          </a:prstGeom>
        </p:spPr>
        <p:txBody>
          <a:bodyPr lIns="0" tIns="0" rIns="0" bIns="0" rtlCol="0" anchor="t">
            <a:spAutoFit/>
          </a:bodyPr>
          <a:lstStyle/>
          <a:p>
            <a:pPr algn="ctr">
              <a:lnSpc>
                <a:spcPts val="3080"/>
              </a:lnSpc>
            </a:pPr>
            <a:r>
              <a:rPr lang="en-US" sz="2800" spc="280">
                <a:solidFill>
                  <a:srgbClr val="000000"/>
                </a:solidFill>
                <a:latin typeface="Canva Sans Bold"/>
              </a:rPr>
              <a:t>USD 722.84 million</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4598226" y="5329913"/>
            <a:ext cx="10234965" cy="3548818"/>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602A0B">
                <a:alpha val="85882"/>
              </a:srgbClr>
            </a:solidFill>
          </p:spPr>
          <p:txBody>
            <a:bodyPr/>
            <a:lstStyle/>
            <a:p/>
          </p:txBody>
        </p:sp>
      </p:grpSp>
      <p:grpSp>
        <p:nvGrpSpPr>
          <p:cNvPr id="5" name="Group 5"/>
          <p:cNvGrpSpPr/>
          <p:nvPr/>
        </p:nvGrpSpPr>
        <p:grpSpPr>
          <a:xfrm>
            <a:off x="4598226" y="1408269"/>
            <a:ext cx="10234965" cy="3563033"/>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000000">
                <a:alpha val="62745"/>
              </a:srgbClr>
            </a:solidFill>
          </p:spPr>
          <p:txBody>
            <a:bodyPr/>
            <a:lstStyle/>
            <a:p/>
          </p:txBody>
        </p:sp>
      </p:grpSp>
      <p:grpSp>
        <p:nvGrpSpPr>
          <p:cNvPr id="7" name="Group 7"/>
          <p:cNvGrpSpPr/>
          <p:nvPr/>
        </p:nvGrpSpPr>
        <p:grpSpPr>
          <a:xfrm>
            <a:off x="2981455" y="2004764"/>
            <a:ext cx="2931436" cy="2382731"/>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602A0B">
                <a:alpha val="85882"/>
              </a:srgbClr>
            </a:solidFill>
          </p:spPr>
          <p:txBody>
            <a:bodyPr/>
            <a:lstStyle/>
            <a:p/>
          </p:txBody>
        </p:sp>
      </p:grpSp>
      <p:grpSp>
        <p:nvGrpSpPr>
          <p:cNvPr id="9" name="Group 9"/>
          <p:cNvGrpSpPr/>
          <p:nvPr/>
        </p:nvGrpSpPr>
        <p:grpSpPr>
          <a:xfrm>
            <a:off x="2981455" y="5942906"/>
            <a:ext cx="2931436" cy="2382731"/>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000000">
                <a:alpha val="62745"/>
              </a:srgbClr>
            </a:solidFill>
          </p:spPr>
          <p:txBody>
            <a:bodyPr/>
            <a:lstStyle/>
            <a:p/>
          </p:txBody>
        </p:sp>
      </p:grpSp>
      <p:grpSp>
        <p:nvGrpSpPr>
          <p:cNvPr id="11" name="Group 11"/>
          <p:cNvGrpSpPr>
            <a:grpSpLocks noChangeAspect="1"/>
          </p:cNvGrpSpPr>
          <p:nvPr/>
        </p:nvGrpSpPr>
        <p:grpSpPr>
          <a:xfrm rot="5400000">
            <a:off x="5774088" y="2851302"/>
            <a:ext cx="796371" cy="689657"/>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602A0B">
                <a:alpha val="85882"/>
              </a:srgbClr>
            </a:solidFill>
          </p:spPr>
          <p:txBody>
            <a:bodyPr/>
            <a:lstStyle/>
            <a:p/>
          </p:txBody>
        </p:sp>
      </p:grpSp>
      <p:grpSp>
        <p:nvGrpSpPr>
          <p:cNvPr id="13" name="Group 13"/>
          <p:cNvGrpSpPr>
            <a:grpSpLocks noChangeAspect="1"/>
          </p:cNvGrpSpPr>
          <p:nvPr/>
        </p:nvGrpSpPr>
        <p:grpSpPr>
          <a:xfrm rot="5400000">
            <a:off x="5774088" y="6789443"/>
            <a:ext cx="796371" cy="689657"/>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000000">
                <a:alpha val="62745"/>
              </a:srgbClr>
            </a:solidFill>
          </p:spPr>
          <p:txBody>
            <a:bodyPr/>
            <a:lstStyle/>
            <a:p/>
          </p:txBody>
        </p:sp>
      </p:grpSp>
      <p:pic>
        <p:nvPicPr>
          <p:cNvPr id="15" name="Picture 15"/>
          <p:cNvPicPr>
            <a:picLocks noChangeAspect="1"/>
          </p:cNvPicPr>
          <p:nvPr/>
        </p:nvPicPr>
        <p:blipFill>
          <a:blip r:embed="rId3"/>
          <a:srcRect l="36500" t="25150" r="38480" b="21038"/>
          <a:stretch>
            <a:fillRect/>
          </a:stretch>
        </p:blipFill>
        <p:spPr>
          <a:xfrm>
            <a:off x="0" y="-24686"/>
            <a:ext cx="1716481" cy="2076639"/>
          </a:xfrm>
          <a:prstGeom prst="rect">
            <a:avLst/>
          </a:prstGeom>
        </p:spPr>
      </p:pic>
      <p:sp>
        <p:nvSpPr>
          <p:cNvPr id="16" name="TextBox 16"/>
          <p:cNvSpPr txBox="1"/>
          <p:nvPr/>
        </p:nvSpPr>
        <p:spPr>
          <a:xfrm>
            <a:off x="3198114" y="2995546"/>
            <a:ext cx="2629331" cy="622992"/>
          </a:xfrm>
          <a:prstGeom prst="rect">
            <a:avLst/>
          </a:prstGeom>
        </p:spPr>
        <p:txBody>
          <a:bodyPr lIns="0" tIns="0" rIns="0" bIns="0" rtlCol="0" anchor="t">
            <a:spAutoFit/>
          </a:bodyPr>
          <a:lstStyle/>
          <a:p>
            <a:pPr algn="ctr">
              <a:lnSpc>
                <a:spcPts val="5107"/>
              </a:lnSpc>
              <a:spcBef>
                <a:spcPct val="0"/>
              </a:spcBef>
            </a:pPr>
            <a:r>
              <a:rPr lang="en-US" sz="3648" spc="116">
                <a:solidFill>
                  <a:srgbClr val="FFFFFF"/>
                </a:solidFill>
                <a:latin typeface="Canva Sans Bold"/>
              </a:rPr>
              <a:t>Drivers</a:t>
            </a:r>
          </a:p>
        </p:txBody>
      </p:sp>
      <p:sp>
        <p:nvSpPr>
          <p:cNvPr id="17" name="TextBox 17"/>
          <p:cNvSpPr txBox="1"/>
          <p:nvPr/>
        </p:nvSpPr>
        <p:spPr>
          <a:xfrm>
            <a:off x="2896009" y="6750574"/>
            <a:ext cx="3233542" cy="622992"/>
          </a:xfrm>
          <a:prstGeom prst="rect">
            <a:avLst/>
          </a:prstGeom>
        </p:spPr>
        <p:txBody>
          <a:bodyPr lIns="0" tIns="0" rIns="0" bIns="0" rtlCol="0" anchor="t">
            <a:spAutoFit/>
          </a:bodyPr>
          <a:lstStyle/>
          <a:p>
            <a:pPr algn="ctr">
              <a:lnSpc>
                <a:spcPts val="5107"/>
              </a:lnSpc>
              <a:spcBef>
                <a:spcPct val="0"/>
              </a:spcBef>
            </a:pPr>
            <a:r>
              <a:rPr lang="en-US" sz="3648" spc="116">
                <a:solidFill>
                  <a:srgbClr val="FFFFFF"/>
                </a:solidFill>
                <a:latin typeface="Canva Sans Bold"/>
              </a:rPr>
              <a:t>Restraints</a:t>
            </a:r>
          </a:p>
        </p:txBody>
      </p:sp>
      <p:sp>
        <p:nvSpPr>
          <p:cNvPr id="18" name="TextBox 18"/>
          <p:cNvSpPr txBox="1"/>
          <p:nvPr/>
        </p:nvSpPr>
        <p:spPr>
          <a:xfrm>
            <a:off x="6172274" y="1736341"/>
            <a:ext cx="8293603" cy="2680335"/>
          </a:xfrm>
          <a:prstGeom prst="rect">
            <a:avLst/>
          </a:prstGeom>
        </p:spPr>
        <p:txBody>
          <a:bodyPr lIns="0" tIns="0" rIns="0" bIns="0" rtlCol="0" anchor="t">
            <a:spAutoFit/>
          </a:bodyPr>
          <a:lstStyle/>
          <a:p>
            <a:pPr marL="647703" lvl="1" indent="-323852" algn="l">
              <a:lnSpc>
                <a:spcPts val="3570"/>
              </a:lnSpc>
              <a:buFont typeface="Arial"/>
              <a:buChar char="•"/>
            </a:pPr>
            <a:r>
              <a:rPr lang="en-US" sz="3000" spc="96">
                <a:solidFill>
                  <a:srgbClr val="FFFFFF"/>
                </a:solidFill>
                <a:latin typeface="Canva Sans"/>
              </a:rPr>
              <a:t>Increasing Demand for Lightweight and Fuel-Efficient Vehicles to Increase the Demand Globally</a:t>
            </a:r>
          </a:p>
          <a:p>
            <a:pPr marL="647703" lvl="1" indent="-323852" algn="l">
              <a:lnSpc>
                <a:spcPts val="3570"/>
              </a:lnSpc>
              <a:buFont typeface="Arial"/>
              <a:buChar char="•"/>
            </a:pPr>
            <a:r>
              <a:rPr lang="en-US" sz="3000" spc="96">
                <a:solidFill>
                  <a:srgbClr val="FFFFFF"/>
                </a:solidFill>
                <a:latin typeface="Canva Sans"/>
              </a:rPr>
              <a:t>Growing Automotive Industry and Vehicle Production to Propel Market Growth</a:t>
            </a:r>
          </a:p>
        </p:txBody>
      </p:sp>
      <p:sp>
        <p:nvSpPr>
          <p:cNvPr id="19" name="TextBox 19"/>
          <p:cNvSpPr txBox="1"/>
          <p:nvPr/>
        </p:nvSpPr>
        <p:spPr>
          <a:xfrm>
            <a:off x="6839265" y="6664267"/>
            <a:ext cx="7626611" cy="889635"/>
          </a:xfrm>
          <a:prstGeom prst="rect">
            <a:avLst/>
          </a:prstGeom>
        </p:spPr>
        <p:txBody>
          <a:bodyPr lIns="0" tIns="0" rIns="0" bIns="0" rtlCol="0" anchor="t">
            <a:spAutoFit/>
          </a:bodyPr>
          <a:lstStyle/>
          <a:p>
            <a:pPr algn="l">
              <a:lnSpc>
                <a:spcPts val="3570"/>
              </a:lnSpc>
            </a:pPr>
            <a:r>
              <a:rPr lang="en-US" sz="3000" spc="96">
                <a:solidFill>
                  <a:srgbClr val="FFFFFF"/>
                </a:solidFill>
                <a:latin typeface="Canva Sans"/>
              </a:rPr>
              <a:t>Fluctuating Raw Material Prices to Limit the Sales</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55" r="-55"/>
            </a:stretch>
          </a:blipFill>
        </p:spPr>
        <p:txBody>
          <a:bodyPr/>
          <a:lstStyle/>
          <a:p/>
        </p:txBody>
      </p:sp>
      <p:grpSp>
        <p:nvGrpSpPr>
          <p:cNvPr id="3" name="Group 3"/>
          <p:cNvGrpSpPr/>
          <p:nvPr/>
        </p:nvGrpSpPr>
        <p:grpSpPr>
          <a:xfrm>
            <a:off x="957219" y="1743718"/>
            <a:ext cx="16624300" cy="7514582"/>
            <a:chExt cx="4378416" cy="1979149"/>
          </a:xfrm>
        </p:grpSpPr>
        <p:sp>
          <p:nvSpPr>
            <p:cNvPr id="4" name="Freeform 4"/>
            <p:cNvSpPr/>
            <p:nvPr/>
          </p:nvSpPr>
          <p:spPr>
            <a:xfrm>
              <a:off x="0" y="0"/>
              <a:ext cx="4378416" cy="1979149"/>
            </a:xfrm>
            <a:custGeom>
              <a:rect l="l" t="t" r="r" b="b"/>
              <a:pathLst>
                <a:path w="4378416" h="1979149">
                  <a:moveTo>
                    <a:pt x="0" y="0"/>
                  </a:moveTo>
                  <a:lnTo>
                    <a:pt x="4378416" y="0"/>
                  </a:lnTo>
                  <a:lnTo>
                    <a:pt x="4378416" y="1979149"/>
                  </a:lnTo>
                  <a:lnTo>
                    <a:pt x="0" y="1979149"/>
                  </a:lnTo>
                  <a:close/>
                </a:path>
              </a:pathLst>
            </a:custGeom>
            <a:solidFill>
              <a:srgbClr val="000000">
                <a:alpha val="75686"/>
              </a:srgbClr>
            </a:solidFill>
          </p:spPr>
          <p:txBody>
            <a:bodyPr/>
            <a:lstStyle/>
            <a:p/>
          </p:txBody>
        </p:sp>
        <p:sp>
          <p:nvSpPr>
            <p:cNvPr id="5" name="TextBox 5"/>
            <p:cNvSpPr txBox="1"/>
            <p:nvPr/>
          </p:nvSpPr>
          <p:spPr>
            <a:xfrm>
              <a:off x="0" y="-38100"/>
              <a:ext cx="4378416" cy="2017249"/>
            </a:xfrm>
            <a:prstGeom prst="rect">
              <a:avLst/>
            </a:prstGeom>
          </p:spPr>
          <p:txBody>
            <a:bodyPr lIns="50800" tIns="50800" rIns="50800" bIns="50800" rtlCol="0" anchor="ctr"/>
            <a:lstStyle/>
            <a:p>
              <a:pPr algn="ctr">
                <a:lnSpc>
                  <a:spcPts val="2659"/>
                </a:lnSpc>
              </a:pPr>
              <a:endParaRPr/>
            </a:p>
          </p:txBody>
        </p:sp>
      </p:grpSp>
      <p:pic>
        <p:nvPicPr>
          <p:cNvPr id="6" name="Picture 6"/>
          <p:cNvPicPr>
            <a:picLocks noChangeAspect="1"/>
          </p:cNvPicPr>
          <p:nvPr/>
        </p:nvPicPr>
        <p:blipFill>
          <a:blip r:embed="rId3"/>
          <a:srcRect l="36500" t="25150" r="39942" b="24794"/>
          <a:stretch>
            <a:fillRect/>
          </a:stretch>
        </p:blipFill>
        <p:spPr>
          <a:xfrm>
            <a:off x="630281" y="768350"/>
            <a:ext cx="1632124" cy="1950735"/>
          </a:xfrm>
          <a:prstGeom prst="rect">
            <a:avLst/>
          </a:prstGeom>
        </p:spPr>
      </p:pic>
      <p:sp>
        <p:nvSpPr>
          <p:cNvPr id="7" name="TextBox 7"/>
          <p:cNvSpPr txBox="1"/>
          <p:nvPr/>
        </p:nvSpPr>
        <p:spPr>
          <a:xfrm>
            <a:off x="4210957" y="2028404"/>
            <a:ext cx="10129252" cy="800337"/>
          </a:xfrm>
          <a:prstGeom prst="rect">
            <a:avLst/>
          </a:prstGeom>
        </p:spPr>
        <p:txBody>
          <a:bodyPr lIns="0" tIns="0" rIns="0" bIns="0" rtlCol="0" anchor="t">
            <a:spAutoFit/>
          </a:bodyPr>
          <a:lstStyle/>
          <a:p>
            <a:pPr algn="ctr">
              <a:lnSpc>
                <a:spcPts val="6119"/>
              </a:lnSpc>
            </a:pPr>
            <a:r>
              <a:rPr lang="en-US" sz="5719">
                <a:solidFill>
                  <a:srgbClr val="FFFFFF"/>
                </a:solidFill>
                <a:latin typeface="Canva Sans"/>
              </a:rPr>
              <a:t>AUTHOR'S PERSPECTIVE</a:t>
            </a:r>
          </a:p>
        </p:txBody>
      </p:sp>
      <p:sp>
        <p:nvSpPr>
          <p:cNvPr id="8" name="TextBox 8"/>
          <p:cNvSpPr txBox="1"/>
          <p:nvPr/>
        </p:nvSpPr>
        <p:spPr>
          <a:xfrm>
            <a:off x="1255972" y="3149179"/>
            <a:ext cx="16039221" cy="5407660"/>
          </a:xfrm>
          <a:prstGeom prst="rect">
            <a:avLst/>
          </a:prstGeom>
        </p:spPr>
        <p:txBody>
          <a:bodyPr lIns="0" tIns="0" rIns="0" bIns="0" rtlCol="0" anchor="t">
            <a:spAutoFit/>
          </a:bodyPr>
          <a:lstStyle/>
          <a:p>
            <a:pPr marL="669293" lvl="1" indent="-334646" algn="l">
              <a:lnSpc>
                <a:spcPts val="4340"/>
              </a:lnSpc>
              <a:buFont typeface="Arial"/>
              <a:buChar char="•"/>
            </a:pPr>
            <a:r>
              <a:rPr lang="en-US" sz="3100">
                <a:solidFill>
                  <a:srgbClr val="FFFFFF"/>
                </a:solidFill>
                <a:latin typeface="Canva Sans"/>
              </a:rPr>
              <a:t>The global Wheel market will expand significantly by 5.50% CAGR between 2024 to 2031.</a:t>
            </a:r>
          </a:p>
          <a:p>
            <a:pPr marL="669293" lvl="1" indent="-334646" algn="l">
              <a:lnSpc>
                <a:spcPts val="4340"/>
              </a:lnSpc>
              <a:buFont typeface="Arial"/>
              <a:buChar char="•"/>
            </a:pPr>
            <a:r>
              <a:rPr lang="en-US" sz="3100">
                <a:solidFill>
                  <a:srgbClr val="FFFFFF"/>
                </a:solidFill>
                <a:latin typeface="Canva Sans"/>
              </a:rPr>
              <a:t>The dominant rim size category is the 16-18 inch segment. These sizes are popular among a wide range of vehicles, including sedans, SUVs, and trucks. Vehicles in this category often prioritize a balance between performance, comfort, and style, making the 16-18 inch rims a popular choice.</a:t>
            </a:r>
          </a:p>
          <a:p>
            <a:pPr marL="669293" lvl="1" indent="-334646" algn="l">
              <a:lnSpc>
                <a:spcPts val="4340"/>
              </a:lnSpc>
              <a:buFont typeface="Arial"/>
              <a:buChar char="•"/>
            </a:pPr>
            <a:r>
              <a:rPr lang="en-US" sz="3100">
                <a:solidFill>
                  <a:srgbClr val="FFFFFF"/>
                </a:solidFill>
                <a:latin typeface="Canva Sans"/>
              </a:rPr>
              <a:t>The dominant material category is alloy wheels. Alloy wheels offer several advantages over steel wheels, including lighter weight, better heat conduction, and improved aesthetics. Vehicles equipped with alloy wheels often have a more premium look and feel, making them a popular choice among consumers.</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2" name="Picture 2"/>
          <p:cNvPicPr>
            <a:picLocks noChangeAspect="1"/>
          </p:cNvPicPr>
          <p:nvPr/>
        </p:nvPicPr>
        <p:blipFill>
          <a:blip r:embed="rId2"/>
          <a:srcRect l="36500" t="25150" r="38480" b="26795"/>
          <a:stretch>
            <a:fillRect/>
          </a:stretch>
        </p:blipFill>
        <p:spPr>
          <a:xfrm>
            <a:off x="0" y="0"/>
            <a:ext cx="1837067" cy="1984756"/>
          </a:xfrm>
          <a:prstGeom prst="rect">
            <a:avLst/>
          </a:prstGeom>
        </p:spPr>
      </p:pic>
      <p:sp>
        <p:nvSpPr>
          <p:cNvPr id="3" name="Freeform 3"/>
          <p:cNvSpPr/>
          <p:nvPr/>
        </p:nvSpPr>
        <p:spPr>
          <a:xfrm>
            <a:off x="-1266564" y="1890380"/>
            <a:ext cx="9404745" cy="8396620"/>
          </a:xfrm>
          <a:custGeom>
            <a:rect l="l" t="t" r="r" b="b"/>
            <a:pathLst>
              <a:path w="9404745" h="8396620">
                <a:moveTo>
                  <a:pt x="0" y="0"/>
                </a:moveTo>
                <a:lnTo>
                  <a:pt x="9404745" y="0"/>
                </a:lnTo>
                <a:lnTo>
                  <a:pt x="9404745" y="8396620"/>
                </a:lnTo>
                <a:lnTo>
                  <a:pt x="0" y="8396620"/>
                </a:lnTo>
                <a:lnTo>
                  <a:pt x="0" y="0"/>
                </a:lnTo>
                <a:close/>
              </a:path>
            </a:pathLst>
          </a:custGeom>
          <a:blipFill>
            <a:blip r:embed="rId3"/>
            <a:stretch>
              <a:fillRect b="-12006"/>
            </a:stretch>
          </a:blipFill>
        </p:spPr>
        <p:txBody>
          <a:bodyPr/>
          <a:lstStyle/>
          <a:p/>
        </p:txBody>
      </p:sp>
      <p:sp>
        <p:nvSpPr>
          <p:cNvPr id="4" name="Freeform 4"/>
          <p:cNvSpPr/>
          <p:nvPr/>
        </p:nvSpPr>
        <p:spPr>
          <a:xfrm>
            <a:off x="3435809" y="3838045"/>
            <a:ext cx="7223237" cy="6448955"/>
          </a:xfrm>
          <a:custGeom>
            <a:rect l="l" t="t" r="r" b="b"/>
            <a:pathLst>
              <a:path w="7223236" h="6448955">
                <a:moveTo>
                  <a:pt x="0" y="0"/>
                </a:moveTo>
                <a:lnTo>
                  <a:pt x="7223237" y="0"/>
                </a:lnTo>
                <a:lnTo>
                  <a:pt x="7223237" y="6448955"/>
                </a:lnTo>
                <a:lnTo>
                  <a:pt x="0" y="6448955"/>
                </a:lnTo>
                <a:lnTo>
                  <a:pt x="0" y="0"/>
                </a:lnTo>
                <a:close/>
              </a:path>
            </a:pathLst>
          </a:custGeom>
          <a:blipFill>
            <a:blip r:embed="rId3"/>
            <a:stretch>
              <a:fillRect b="-12006"/>
            </a:stretch>
          </a:blipFill>
        </p:spPr>
        <p:txBody>
          <a:bodyPr/>
          <a:lstStyle/>
          <a:p/>
        </p:txBody>
      </p:sp>
      <p:sp>
        <p:nvSpPr>
          <p:cNvPr id="5" name="Freeform 5"/>
          <p:cNvSpPr/>
          <p:nvPr/>
        </p:nvSpPr>
        <p:spPr>
          <a:xfrm>
            <a:off x="6460266" y="2510970"/>
            <a:ext cx="5367468" cy="1450894"/>
          </a:xfrm>
          <a:custGeom>
            <a:rect l="l" t="t" r="r" b="b"/>
            <a:pathLst>
              <a:path w="5367468" h="1450894">
                <a:moveTo>
                  <a:pt x="0" y="0"/>
                </a:moveTo>
                <a:lnTo>
                  <a:pt x="5367468" y="0"/>
                </a:lnTo>
                <a:lnTo>
                  <a:pt x="5367468" y="1450894"/>
                </a:lnTo>
                <a:lnTo>
                  <a:pt x="0" y="1450894"/>
                </a:lnTo>
                <a:lnTo>
                  <a:pt x="0" y="0"/>
                </a:lnTo>
                <a:close/>
              </a:path>
            </a:pathLst>
          </a:custGeom>
          <a:blipFill>
            <a:blip r:embed="rId4"/>
            <a:stretch>
              <a:fillRect/>
            </a:stretch>
          </a:blipFill>
        </p:spPr>
        <p:txBody>
          <a:bodyPr/>
          <a:lstStyle/>
          <a:p/>
        </p:txBody>
      </p:sp>
      <p:sp>
        <p:nvSpPr>
          <p:cNvPr id="6" name="Freeform 6"/>
          <p:cNvSpPr/>
          <p:nvPr/>
        </p:nvSpPr>
        <p:spPr>
          <a:xfrm>
            <a:off x="10032425" y="4530695"/>
            <a:ext cx="3753459" cy="2806191"/>
          </a:xfrm>
          <a:custGeom>
            <a:rect l="l" t="t" r="r" b="b"/>
            <a:pathLst>
              <a:path w="3753459" h="2806191">
                <a:moveTo>
                  <a:pt x="0" y="0"/>
                </a:moveTo>
                <a:lnTo>
                  <a:pt x="3753459" y="0"/>
                </a:lnTo>
                <a:lnTo>
                  <a:pt x="3753459" y="2806191"/>
                </a:lnTo>
                <a:lnTo>
                  <a:pt x="0" y="2806191"/>
                </a:lnTo>
                <a:lnTo>
                  <a:pt x="0" y="0"/>
                </a:lnTo>
                <a:close/>
              </a:path>
            </a:pathLst>
          </a:custGeom>
          <a:blipFill>
            <a:blip r:embed="rId5"/>
            <a:stretch>
              <a:fillRect/>
            </a:stretch>
          </a:blipFill>
        </p:spPr>
        <p:txBody>
          <a:bodyPr/>
          <a:lstStyle/>
          <a:p/>
        </p:txBody>
      </p:sp>
      <p:sp>
        <p:nvSpPr>
          <p:cNvPr id="7" name="Freeform 7"/>
          <p:cNvSpPr/>
          <p:nvPr/>
        </p:nvSpPr>
        <p:spPr>
          <a:xfrm>
            <a:off x="12572167" y="2510970"/>
            <a:ext cx="5302563" cy="1201914"/>
          </a:xfrm>
          <a:custGeom>
            <a:rect l="l" t="t" r="r" b="b"/>
            <a:pathLst>
              <a:path w="5302563" h="1201914">
                <a:moveTo>
                  <a:pt x="0" y="0"/>
                </a:moveTo>
                <a:lnTo>
                  <a:pt x="5302563" y="0"/>
                </a:lnTo>
                <a:lnTo>
                  <a:pt x="5302563" y="1201915"/>
                </a:lnTo>
                <a:lnTo>
                  <a:pt x="0" y="1201915"/>
                </a:lnTo>
                <a:lnTo>
                  <a:pt x="0" y="0"/>
                </a:lnTo>
                <a:close/>
              </a:path>
            </a:pathLst>
          </a:custGeom>
          <a:blipFill>
            <a:blip r:embed="rId6"/>
            <a:stretch>
              <a:fillRect/>
            </a:stretch>
          </a:blipFill>
        </p:spPr>
        <p:txBody>
          <a:bodyPr/>
          <a:lstStyle/>
          <a:p/>
        </p:txBody>
      </p:sp>
      <p:sp>
        <p:nvSpPr>
          <p:cNvPr id="8" name="Freeform 8"/>
          <p:cNvSpPr/>
          <p:nvPr/>
        </p:nvSpPr>
        <p:spPr>
          <a:xfrm>
            <a:off x="14453108" y="4335016"/>
            <a:ext cx="3199891" cy="3199891"/>
          </a:xfrm>
          <a:custGeom>
            <a:rect l="l" t="t" r="r" b="b"/>
            <a:pathLst>
              <a:path w="3199891" h="3199891">
                <a:moveTo>
                  <a:pt x="0" y="0"/>
                </a:moveTo>
                <a:lnTo>
                  <a:pt x="3199891" y="0"/>
                </a:lnTo>
                <a:lnTo>
                  <a:pt x="3199891" y="3199891"/>
                </a:lnTo>
                <a:lnTo>
                  <a:pt x="0" y="3199891"/>
                </a:lnTo>
                <a:lnTo>
                  <a:pt x="0" y="0"/>
                </a:lnTo>
                <a:close/>
              </a:path>
            </a:pathLst>
          </a:custGeom>
          <a:blipFill>
            <a:blip r:embed="rId7"/>
            <a:stretch>
              <a:fillRect/>
            </a:stretch>
          </a:blipFill>
        </p:spPr>
        <p:txBody>
          <a:bodyPr/>
          <a:lstStyle/>
          <a:p/>
        </p:txBody>
      </p:sp>
      <p:sp>
        <p:nvSpPr>
          <p:cNvPr id="9" name="Freeform 9"/>
          <p:cNvSpPr/>
          <p:nvPr/>
        </p:nvSpPr>
        <p:spPr>
          <a:xfrm>
            <a:off x="10411062" y="8030207"/>
            <a:ext cx="6848238" cy="1607648"/>
          </a:xfrm>
          <a:custGeom>
            <a:rect l="l" t="t" r="r" b="b"/>
            <a:pathLst>
              <a:path w="6848238" h="1607648">
                <a:moveTo>
                  <a:pt x="0" y="0"/>
                </a:moveTo>
                <a:lnTo>
                  <a:pt x="6848238" y="0"/>
                </a:lnTo>
                <a:lnTo>
                  <a:pt x="6848238" y="1607648"/>
                </a:lnTo>
                <a:lnTo>
                  <a:pt x="0" y="1607648"/>
                </a:lnTo>
                <a:lnTo>
                  <a:pt x="0" y="0"/>
                </a:lnTo>
                <a:close/>
              </a:path>
            </a:pathLst>
          </a:custGeom>
          <a:blipFill>
            <a:blip r:embed="rId8"/>
            <a:stretch>
              <a:fillRect/>
            </a:stretch>
          </a:blipFill>
        </p:spPr>
        <p:txBody>
          <a:bodyPr/>
          <a:lstStyle/>
          <a:p/>
        </p:txBody>
      </p:sp>
      <p:sp>
        <p:nvSpPr>
          <p:cNvPr id="10" name="TextBox 10"/>
          <p:cNvSpPr txBox="1"/>
          <p:nvPr/>
        </p:nvSpPr>
        <p:spPr>
          <a:xfrm>
            <a:off x="5715833" y="660908"/>
            <a:ext cx="6856334" cy="853440"/>
          </a:xfrm>
          <a:prstGeom prst="rect">
            <a:avLst/>
          </a:prstGeom>
        </p:spPr>
        <p:txBody>
          <a:bodyPr lIns="0" tIns="0" rIns="0" bIns="0" rtlCol="0" anchor="t">
            <a:spAutoFit/>
          </a:bodyPr>
          <a:lstStyle/>
          <a:p>
            <a:pPr algn="ctr">
              <a:lnSpc>
                <a:spcPts val="6210"/>
              </a:lnSpc>
            </a:pPr>
            <a:r>
              <a:rPr lang="en-US" sz="6900">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61621"/>
            <a:ext cx="7777133" cy="432791"/>
          </a:xfrm>
          <a:prstGeom prst="rect">
            <a:avLst/>
          </a:prstGeom>
        </p:spPr>
        <p:txBody>
          <a:bodyPr lIns="0" tIns="0" rIns="0" bIns="0" rtlCol="0" anchor="t">
            <a:spAutoFit/>
          </a:bodyPr>
          <a:lstStyle/>
          <a:p>
            <a:pPr algn="ctr">
              <a:lnSpc>
                <a:spcPts val="3259"/>
              </a:lnSpc>
            </a:pPr>
            <a:r>
              <a:rPr lang="en-US" sz="3431">
                <a:solidFill>
                  <a:srgbClr val="000000"/>
                </a:solidFill>
                <a:latin typeface="Canva Sans Bold"/>
              </a:rPr>
              <a:t>For Full Report</a:t>
            </a:r>
          </a:p>
        </p:txBody>
      </p:sp>
      <p:sp>
        <p:nvSpPr>
          <p:cNvPr id="4" name="TextBox 4"/>
          <p:cNvSpPr txBox="1"/>
          <p:nvPr/>
        </p:nvSpPr>
        <p:spPr>
          <a:xfrm>
            <a:off x="3871407" y="804909"/>
            <a:ext cx="10545186" cy="1542478"/>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31637"/>
            <a:ext cx="18630712" cy="1119857"/>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Canva Sans Bold"/>
              </a:rPr>
              <a:t>COGNITIVE MARKET RESEARCH</a:t>
            </a:r>
          </a:p>
        </p:txBody>
      </p:sp>
      <p:sp>
        <p:nvSpPr>
          <p:cNvPr id="7" name="TextBox 7"/>
          <p:cNvSpPr txBox="1"/>
          <p:nvPr/>
        </p:nvSpPr>
        <p:spPr>
          <a:xfrm>
            <a:off x="3508930" y="5750991"/>
            <a:ext cx="10989009" cy="1215513"/>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Canva Sans"/>
              </a:rPr>
              <a:t>Tel: +1 312-376-8303 | +44 020-8123-0732</a:t>
            </a:r>
          </a:p>
          <a:p>
            <a:pPr algn="ctr">
              <a:lnSpc>
                <a:spcPts val="4928"/>
              </a:lnSpc>
              <a:spcBef>
                <a:spcPct val="0"/>
              </a:spcBef>
            </a:pPr>
            <a:r>
              <a:rPr lang="en-US" sz="3520" spc="352">
                <a:solidFill>
                  <a:srgbClr val="000000"/>
                </a:solidFill>
                <a:latin typeface="Canva Sans"/>
              </a:rPr>
              <a:t>India: (+91) 983-496-8611</a:t>
            </a:r>
          </a:p>
        </p:txBody>
      </p:sp>
      <p:sp>
        <p:nvSpPr>
          <p:cNvPr id="8" name="TextBox 8"/>
          <p:cNvSpPr txBox="1"/>
          <p:nvPr/>
        </p:nvSpPr>
        <p:spPr>
          <a:xfrm>
            <a:off x="2441627" y="7167046"/>
            <a:ext cx="13404748" cy="596489"/>
          </a:xfrm>
          <a:prstGeom prst="rect">
            <a:avLst/>
          </a:prstGeom>
        </p:spPr>
        <p:txBody>
          <a:bodyPr lIns="0" tIns="0" rIns="0" bIns="0" rtlCol="0" anchor="t">
            <a:spAutoFit/>
          </a:bodyPr>
          <a:lstStyle/>
          <a:p>
            <a:pPr algn="ctr">
              <a:lnSpc>
                <a:spcPts val="4922"/>
              </a:lnSpc>
            </a:pPr>
            <a:r>
              <a:rPr lang="en-US" sz="3516" spc="358">
                <a:solidFill>
                  <a:srgbClr val="000000"/>
                </a:solidFill>
                <a:latin typeface="Canva Sans"/>
              </a:rPr>
              <a:t>sales@cognitivemarketresearch.com</a:t>
            </a:r>
          </a:p>
        </p:txBody>
      </p:sp>
      <p:sp>
        <p:nvSpPr>
          <p:cNvPr id="9" name="TextBox 9"/>
          <p:cNvSpPr txBox="1"/>
          <p:nvPr/>
        </p:nvSpPr>
        <p:spPr>
          <a:xfrm>
            <a:off x="1192290" y="7963560"/>
            <a:ext cx="16671502" cy="69518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Canva Sans"/>
              </a:rPr>
              <a:t>Access the Full Report : </a:t>
            </a:r>
            <a:r>
              <a:rPr lang="en-US" sz="4130" u="sng" spc="413">
                <a:solidFill>
                  <a:srgbClr val="000000"/>
                </a:solidFill>
                <a:latin typeface="Canva Sans"/>
                <a:hlinkClick r:id="rId4" tooltip="https://tinyurl.com/yczryzwu"/>
              </a:rPr>
              <a:t>https://tinyurl.com/yczryzwu</a:t>
            </a:r>
          </a:p>
        </p:txBody>
      </p:sp>
      <p:sp>
        <p:nvSpPr>
          <p:cNvPr id="10" name="TextBox 10"/>
          <p:cNvSpPr txBox="1"/>
          <p:nvPr/>
        </p:nvSpPr>
        <p:spPr>
          <a:xfrm>
            <a:off x="3390439" y="9305925"/>
            <a:ext cx="11507121" cy="871214"/>
          </a:xfrm>
          <a:prstGeom prst="rect">
            <a:avLst/>
          </a:prstGeom>
        </p:spPr>
        <p:txBody>
          <a:bodyPr lIns="0" tIns="0" rIns="0" bIns="0" rtlCol="0" anchor="t">
            <a:spAutoFit/>
          </a:bodyPr>
          <a:lstStyle/>
          <a:p>
            <a:pPr algn="ctr">
              <a:lnSpc>
                <a:spcPts val="3394"/>
              </a:lnSpc>
            </a:pPr>
            <a:r>
              <a:rPr lang="en-US" sz="3233" spc="323">
                <a:solidFill>
                  <a:srgbClr val="000000"/>
                </a:solidFill>
                <a:latin typeface="Canva Sans"/>
              </a:rPr>
              <a:t>Please visit our website:</a:t>
            </a:r>
          </a:p>
          <a:p>
            <a:pPr algn="ctr">
              <a:lnSpc>
                <a:spcPts val="3394"/>
              </a:lnSpc>
            </a:pPr>
            <a:r>
              <a:rPr lang="en-US" sz="3233" u="sng" spc="323">
                <a:solidFill>
                  <a:srgbClr val="000000"/>
                </a:solidFill>
                <a:latin typeface="Canva Sans"/>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62</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Wheel Market Report 2024</dc:title>
  <cp:lastModifiedBy>decipher market</cp:lastModifiedBy>
  <cp:revision>2</cp:revision>
  <dcterms:created xsi:type="dcterms:W3CDTF">2006-08-16T00:00:00Z</dcterms:created>
  <dcterms:modified xsi:type="dcterms:W3CDTF">2024-06-04T08:22:51Z</dcterms:modified>
</cp:coreProperties>
</file>