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cazd2m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339934" y="4002149"/>
            <a:ext cx="14595266" cy="2774221"/>
          </a:xfrm>
          <a:prstGeom prst="rect">
            <a:avLst/>
          </a:prstGeom>
        </p:spPr>
        <p:txBody>
          <a:bodyPr wrap="square" lIns="0" tIns="0" rIns="0" bIns="0" rtlCol="0" anchor="t">
            <a:spAutoFit/>
          </a:bodyPr>
          <a:lstStyle/>
          <a:p>
            <a:pPr algn="l">
              <a:lnSpc>
                <a:spcPts val="7171"/>
              </a:lnSpc>
            </a:pPr>
            <a:r>
              <a:rPr lang="en-US" sz="7100">
                <a:solidFill>
                  <a:srgbClr val="FFFFFF"/>
                </a:solidFill>
                <a:latin typeface="Canva Sans"/>
              </a:rPr>
              <a:t>WASABI POWDER</a:t>
            </a:r>
          </a:p>
          <a:p>
            <a:pPr algn="l">
              <a:lnSpc>
                <a:spcPts val="7171"/>
              </a:lnSpc>
            </a:pPr>
            <a:r>
              <a:rPr lang="en-US" sz="7100">
                <a:solidFill>
                  <a:srgbClr val="FFFFFF"/>
                </a:solidFill>
                <a:latin typeface="Canva Sans"/>
              </a:rPr>
              <a:t>MARKET REPORT </a:t>
            </a:r>
          </a:p>
          <a:p>
            <a:pPr algn="l">
              <a:lnSpc>
                <a:spcPts val="7171"/>
              </a:lnSpc>
            </a:pPr>
            <a:r>
              <a:rPr lang="en-US" sz="7100">
                <a:solidFill>
                  <a:srgbClr val="FFFFFF"/>
                </a:solidFill>
                <a:latin typeface="Canva Sans"/>
              </a:rPr>
              <a:t>2024</a:t>
            </a:r>
          </a:p>
        </p:txBody>
      </p:sp>
      <p:sp>
        <p:nvSpPr>
          <p:cNvPr id="5" name="TextBox 5"/>
          <p:cNvSpPr txBox="1"/>
          <p:nvPr/>
        </p:nvSpPr>
        <p:spPr>
          <a:xfrm>
            <a:off x="0" y="9483415"/>
            <a:ext cx="10027118" cy="629919"/>
          </a:xfrm>
          <a:prstGeom prst="rect">
            <a:avLst/>
          </a:prstGeom>
        </p:spPr>
        <p:txBody>
          <a:bodyPr lIns="0" tIns="0" rIns="0" bIns="0" rtlCol="0" anchor="t">
            <a:spAutoFit/>
          </a:bodyPr>
          <a:lstStyle/>
          <a:p>
            <a:pPr algn="ctr">
              <a:lnSpc>
                <a:spcPts val="5180"/>
              </a:lnSpc>
            </a:pPr>
            <a:r>
              <a:rPr lang="en-US" sz="37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222" b="-6296"/>
            </a:stretch>
          </a:blipFill>
        </p:spPr>
        <p:txBody>
          <a:bodyPr/>
          <a:lstStyle/>
          <a:p/>
        </p:txBody>
      </p:sp>
      <p:grpSp>
        <p:nvGrpSpPr>
          <p:cNvPr id="3" name="Group 3"/>
          <p:cNvGrpSpPr/>
          <p:nvPr/>
        </p:nvGrpSpPr>
        <p:grpSpPr>
          <a:xfrm>
            <a:off x="1150587" y="1299169"/>
            <a:ext cx="16236544" cy="8197748"/>
            <a:chExt cx="4276291" cy="2159078"/>
          </a:xfrm>
        </p:grpSpPr>
        <p:sp>
          <p:nvSpPr>
            <p:cNvPr id="4" name="Freeform 4"/>
            <p:cNvSpPr/>
            <p:nvPr/>
          </p:nvSpPr>
          <p:spPr>
            <a:xfrm>
              <a:off x="0" y="0"/>
              <a:ext cx="4276291" cy="2159078"/>
            </a:xfrm>
            <a:custGeom>
              <a:rect l="l" t="t" r="r" b="b"/>
              <a:pathLst>
                <a:path w="4276291" h="2159078">
                  <a:moveTo>
                    <a:pt x="0" y="0"/>
                  </a:moveTo>
                  <a:lnTo>
                    <a:pt x="4276291" y="0"/>
                  </a:lnTo>
                  <a:lnTo>
                    <a:pt x="4276291" y="2159078"/>
                  </a:lnTo>
                  <a:lnTo>
                    <a:pt x="0" y="2159078"/>
                  </a:lnTo>
                  <a:close/>
                </a:path>
              </a:pathLst>
            </a:custGeom>
            <a:solidFill>
              <a:srgbClr val="000000">
                <a:alpha val="67843"/>
              </a:srgbClr>
            </a:solidFill>
          </p:spPr>
          <p:txBody>
            <a:bodyPr/>
            <a:lstStyle/>
            <a:p/>
          </p:txBody>
        </p:sp>
        <p:sp>
          <p:nvSpPr>
            <p:cNvPr id="5" name="TextBox 5"/>
            <p:cNvSpPr txBox="1"/>
            <p:nvPr/>
          </p:nvSpPr>
          <p:spPr>
            <a:xfrm>
              <a:off x="0" y="-47625"/>
              <a:ext cx="4276291" cy="2206703"/>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16596" y="615539"/>
            <a:ext cx="2188594" cy="1972639"/>
          </a:xfrm>
          <a:prstGeom prst="rect">
            <a:avLst/>
          </a:prstGeom>
        </p:spPr>
      </p:pic>
      <p:sp>
        <p:nvSpPr>
          <p:cNvPr id="7" name="TextBox 7"/>
          <p:cNvSpPr txBox="1"/>
          <p:nvPr/>
        </p:nvSpPr>
        <p:spPr>
          <a:xfrm>
            <a:off x="1494377" y="3055620"/>
            <a:ext cx="15548966" cy="5941060"/>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Canva Sans"/>
              </a:rPr>
              <a:t>The wasabi powder market refers to the industry segment involved in the production, distribution, and sales of powdered forms of the Japanese condiment known as wasabi. The Wasabi Powder Market caters to the demand for this pungent and flavorful condiment derived from the rhizome of the Wasabia japonica plant. Wasabi powder is a popular ingredient in Japanese cuisine, known for its distinctive taste and aroma, often used in sushi, sashimi, and other traditional dishes. Driven by the growing popularity of Asian cuisine worldwide, the market for wasabi powder has witnessed steady growth in recent years. Additionally, the increasing awareness of the health benefits associated with wasabi, such as its antimicrobial and anti-inflammatory properties, has further fueled market demand.</a:t>
            </a:r>
          </a:p>
        </p:txBody>
      </p:sp>
      <p:sp>
        <p:nvSpPr>
          <p:cNvPr id="8" name="TextBox 8"/>
          <p:cNvSpPr txBox="1"/>
          <p:nvPr/>
        </p:nvSpPr>
        <p:spPr>
          <a:xfrm>
            <a:off x="5204955" y="167805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02518">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02518">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41853"/>
            <a:ext cx="508658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CAGR</a:t>
            </a:r>
          </a:p>
          <a:p>
            <a:pPr algn="ctr">
              <a:lnSpc>
                <a:spcPts val="6169"/>
              </a:lnSpc>
            </a:pPr>
            <a:r>
              <a:rPr lang="en-US" sz="5015">
                <a:solidFill>
                  <a:srgbClr val="FFFFFF"/>
                </a:solidFill>
                <a:latin typeface="Canva Sans"/>
              </a:rPr>
              <a:t>6.00%</a:t>
            </a:r>
          </a:p>
        </p:txBody>
      </p:sp>
      <p:sp>
        <p:nvSpPr>
          <p:cNvPr id="20" name="TextBox 20"/>
          <p:cNvSpPr txBox="1"/>
          <p:nvPr/>
        </p:nvSpPr>
        <p:spPr>
          <a:xfrm>
            <a:off x="5162248" y="412897"/>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3018312" y="3740663"/>
            <a:ext cx="5844734"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MARKET SIZE</a:t>
            </a:r>
          </a:p>
          <a:p>
            <a:pPr algn="ctr">
              <a:lnSpc>
                <a:spcPts val="6169"/>
              </a:lnSpc>
            </a:pPr>
            <a:r>
              <a:rPr lang="en-US" sz="5015">
                <a:solidFill>
                  <a:srgbClr val="FFFFFF"/>
                </a:solidFill>
                <a:latin typeface="Canva Sans"/>
              </a:rPr>
              <a:t>USD 518.2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2308801" y="2117381"/>
            <a:ext cx="12364218" cy="3562292"/>
            <a:chExt cx="15668202" cy="4514213"/>
          </a:xfrm>
        </p:grpSpPr>
        <p:sp>
          <p:nvSpPr>
            <p:cNvPr id="4" name="Freeform 4"/>
            <p:cNvSpPr/>
            <p:nvPr/>
          </p:nvSpPr>
          <p:spPr>
            <a:xfrm>
              <a:off x="0" y="0"/>
              <a:ext cx="15668202" cy="4514213"/>
            </a:xfrm>
            <a:custGeom>
              <a:rect l="l" t="t" r="r" b="b"/>
              <a:pathLst>
                <a:path w="15668201" h="4514213">
                  <a:moveTo>
                    <a:pt x="15543741" y="4514213"/>
                  </a:moveTo>
                  <a:lnTo>
                    <a:pt x="124460" y="4514213"/>
                  </a:lnTo>
                  <a:cubicBezTo>
                    <a:pt x="55880" y="4514213"/>
                    <a:pt x="0" y="4458333"/>
                    <a:pt x="0" y="4389753"/>
                  </a:cubicBezTo>
                  <a:lnTo>
                    <a:pt x="0" y="124460"/>
                  </a:lnTo>
                  <a:cubicBezTo>
                    <a:pt x="0" y="55880"/>
                    <a:pt x="55880" y="0"/>
                    <a:pt x="124460" y="0"/>
                  </a:cubicBezTo>
                  <a:lnTo>
                    <a:pt x="15543741" y="0"/>
                  </a:lnTo>
                  <a:cubicBezTo>
                    <a:pt x="15612321" y="0"/>
                    <a:pt x="15668202" y="55880"/>
                    <a:pt x="15668202" y="124460"/>
                  </a:cubicBezTo>
                  <a:lnTo>
                    <a:pt x="15668202" y="4389753"/>
                  </a:lnTo>
                  <a:cubicBezTo>
                    <a:pt x="15668202" y="4458333"/>
                    <a:pt x="15612321" y="4514213"/>
                    <a:pt x="15543741" y="4514213"/>
                  </a:cubicBezTo>
                  <a:close/>
                </a:path>
              </a:pathLst>
            </a:custGeom>
            <a:solidFill>
              <a:srgbClr val="372722">
                <a:alpha val="72941"/>
              </a:srgbClr>
            </a:solidFill>
          </p:spPr>
          <p:txBody>
            <a:bodyPr/>
            <a:lstStyle/>
            <a:p/>
          </p:txBody>
        </p:sp>
      </p:grpSp>
      <p:grpSp>
        <p:nvGrpSpPr>
          <p:cNvPr id="5" name="Group 5"/>
          <p:cNvGrpSpPr/>
          <p:nvPr/>
        </p:nvGrpSpPr>
        <p:grpSpPr>
          <a:xfrm rot="5400000">
            <a:off x="1216507" y="2090684"/>
            <a:ext cx="891847" cy="3406513"/>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308801" y="5955898"/>
            <a:ext cx="12364218" cy="3562292"/>
            <a:chExt cx="15668202" cy="4514213"/>
          </a:xfrm>
        </p:grpSpPr>
        <p:sp>
          <p:nvSpPr>
            <p:cNvPr id="10" name="Freeform 10"/>
            <p:cNvSpPr/>
            <p:nvPr/>
          </p:nvSpPr>
          <p:spPr>
            <a:xfrm>
              <a:off x="0" y="0"/>
              <a:ext cx="15668202" cy="4514213"/>
            </a:xfrm>
            <a:custGeom>
              <a:rect l="l" t="t" r="r" b="b"/>
              <a:pathLst>
                <a:path w="15668201" h="4514213">
                  <a:moveTo>
                    <a:pt x="15543741" y="4514213"/>
                  </a:moveTo>
                  <a:lnTo>
                    <a:pt x="124460" y="4514213"/>
                  </a:lnTo>
                  <a:cubicBezTo>
                    <a:pt x="55880" y="4514213"/>
                    <a:pt x="0" y="4458333"/>
                    <a:pt x="0" y="4389753"/>
                  </a:cubicBezTo>
                  <a:lnTo>
                    <a:pt x="0" y="124460"/>
                  </a:lnTo>
                  <a:cubicBezTo>
                    <a:pt x="0" y="55880"/>
                    <a:pt x="55880" y="0"/>
                    <a:pt x="124460" y="0"/>
                  </a:cubicBezTo>
                  <a:lnTo>
                    <a:pt x="15543741" y="0"/>
                  </a:lnTo>
                  <a:cubicBezTo>
                    <a:pt x="15612321" y="0"/>
                    <a:pt x="15668202" y="55880"/>
                    <a:pt x="15668202" y="124460"/>
                  </a:cubicBezTo>
                  <a:lnTo>
                    <a:pt x="15668202" y="4389753"/>
                  </a:lnTo>
                  <a:cubicBezTo>
                    <a:pt x="15668202" y="4458333"/>
                    <a:pt x="15612321" y="4514213"/>
                    <a:pt x="15543741" y="4514213"/>
                  </a:cubicBezTo>
                  <a:close/>
                </a:path>
              </a:pathLst>
            </a:custGeom>
            <a:solidFill>
              <a:srgbClr val="372722">
                <a:alpha val="72941"/>
              </a:srgbClr>
            </a:solidFill>
          </p:spPr>
          <p:txBody>
            <a:bodyPr/>
            <a:lstStyle/>
            <a:p/>
          </p:txBody>
        </p:sp>
      </p:grpSp>
      <p:grpSp>
        <p:nvGrpSpPr>
          <p:cNvPr id="11" name="Group 11"/>
          <p:cNvGrpSpPr/>
          <p:nvPr/>
        </p:nvGrpSpPr>
        <p:grpSpPr>
          <a:xfrm rot="5400000">
            <a:off x="1216507" y="5929201"/>
            <a:ext cx="891847" cy="3406513"/>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3179652" y="2654562"/>
            <a:ext cx="11412413" cy="2459355"/>
          </a:xfrm>
          <a:prstGeom prst="rect">
            <a:avLst/>
          </a:prstGeom>
        </p:spPr>
        <p:txBody>
          <a:bodyPr lIns="0" tIns="0" rIns="0" bIns="0" rtlCol="0" anchor="t">
            <a:spAutoFit/>
          </a:bodyPr>
          <a:lstStyle/>
          <a:p>
            <a:pPr marL="647702" lvl="1" indent="-323851" algn="l">
              <a:lnSpc>
                <a:spcPts val="3960"/>
              </a:lnSpc>
              <a:buFont typeface="Arial"/>
              <a:buChar char="•"/>
            </a:pPr>
            <a:r>
              <a:rPr lang="en-US" sz="3000">
                <a:solidFill>
                  <a:srgbClr val="FFFFFF"/>
                </a:solidFill>
                <a:latin typeface="Canva Sans"/>
              </a:rPr>
              <a:t>Green Wasabi Powder dominates the market due to its traditional use in Japanese cuisine and its distinctive flavor and aroma. </a:t>
            </a:r>
          </a:p>
          <a:p>
            <a:pPr marL="647702" lvl="1" indent="-323851" algn="l">
              <a:lnSpc>
                <a:spcPts val="3960"/>
              </a:lnSpc>
              <a:buFont typeface="Arial"/>
              <a:buChar char="•"/>
            </a:pPr>
            <a:r>
              <a:rPr lang="en-US" sz="3000">
                <a:solidFill>
                  <a:srgbClr val="FFFFFF"/>
                </a:solidFill>
                <a:latin typeface="Canva Sans"/>
              </a:rPr>
              <a:t>Yellow Wasabi Powder emerges as the fastest-growing segment in the Wasabi Powder Market. </a:t>
            </a:r>
          </a:p>
        </p:txBody>
      </p:sp>
      <p:sp>
        <p:nvSpPr>
          <p:cNvPr id="14" name="TextBox 14"/>
          <p:cNvSpPr txBox="1"/>
          <p:nvPr/>
        </p:nvSpPr>
        <p:spPr>
          <a:xfrm>
            <a:off x="4711" y="3638664"/>
            <a:ext cx="3069860" cy="367702"/>
          </a:xfrm>
          <a:prstGeom prst="rect">
            <a:avLst/>
          </a:prstGeom>
        </p:spPr>
        <p:txBody>
          <a:bodyPr lIns="0" tIns="0" rIns="0" bIns="0" rtlCol="0" anchor="t">
            <a:spAutoFit/>
          </a:bodyPr>
          <a:lstStyle/>
          <a:p>
            <a:pPr algn="ctr">
              <a:lnSpc>
                <a:spcPts val="2875"/>
              </a:lnSpc>
            </a:pPr>
            <a:r>
              <a:rPr lang="en-US" sz="2847">
                <a:solidFill>
                  <a:srgbClr val="43B4BE"/>
                </a:solidFill>
                <a:latin typeface="Canva Sans"/>
              </a:rPr>
              <a:t>Type Segment</a:t>
            </a:r>
          </a:p>
        </p:txBody>
      </p:sp>
      <p:sp>
        <p:nvSpPr>
          <p:cNvPr id="15" name="TextBox 15"/>
          <p:cNvSpPr txBox="1"/>
          <p:nvPr/>
        </p:nvSpPr>
        <p:spPr>
          <a:xfrm>
            <a:off x="3365687" y="6316115"/>
            <a:ext cx="11226377" cy="2954655"/>
          </a:xfrm>
          <a:prstGeom prst="rect">
            <a:avLst/>
          </a:prstGeom>
        </p:spPr>
        <p:txBody>
          <a:bodyPr lIns="0" tIns="0" rIns="0" bIns="0" rtlCol="0" anchor="t">
            <a:spAutoFit/>
          </a:bodyPr>
          <a:lstStyle/>
          <a:p>
            <a:pPr marL="647702" lvl="1" indent="-323851" algn="l">
              <a:lnSpc>
                <a:spcPts val="3960"/>
              </a:lnSpc>
              <a:buFont typeface="Arial"/>
              <a:buChar char="•"/>
            </a:pPr>
            <a:r>
              <a:rPr lang="en-US" sz="3000">
                <a:solidFill>
                  <a:srgbClr val="FFFFFF"/>
                </a:solidFill>
                <a:latin typeface="Canva Sans"/>
              </a:rPr>
              <a:t>Food Service represents the largest segment in the Wasabi Powder Market, driven by the widespread use of wasabi powder in restaurants, sushi bars, and catering services. </a:t>
            </a:r>
          </a:p>
          <a:p>
            <a:pPr marL="647702" lvl="1" indent="-323851" algn="l">
              <a:lnSpc>
                <a:spcPts val="3960"/>
              </a:lnSpc>
              <a:buFont typeface="Arial"/>
              <a:buChar char="•"/>
            </a:pPr>
            <a:r>
              <a:rPr lang="en-US" sz="3000">
                <a:solidFill>
                  <a:srgbClr val="FFFFFF"/>
                </a:solidFill>
                <a:latin typeface="Canva Sans"/>
              </a:rPr>
              <a:t>Retail emerges as the fastest-growing segment in the Wasabi Powder Market. </a:t>
            </a:r>
          </a:p>
        </p:txBody>
      </p:sp>
      <p:sp>
        <p:nvSpPr>
          <p:cNvPr id="16" name="TextBox 16"/>
          <p:cNvSpPr txBox="1"/>
          <p:nvPr/>
        </p:nvSpPr>
        <p:spPr>
          <a:xfrm>
            <a:off x="4711" y="7299107"/>
            <a:ext cx="3069860" cy="723851"/>
          </a:xfrm>
          <a:prstGeom prst="rect">
            <a:avLst/>
          </a:prstGeom>
        </p:spPr>
        <p:txBody>
          <a:bodyPr lIns="0" tIns="0" rIns="0" bIns="0" rtlCol="0" anchor="t">
            <a:spAutoFit/>
          </a:bodyPr>
          <a:lstStyle/>
          <a:p>
            <a:pPr algn="ctr">
              <a:lnSpc>
                <a:spcPts val="2875"/>
              </a:lnSpc>
            </a:pPr>
            <a:r>
              <a:rPr lang="en-US" sz="2847">
                <a:solidFill>
                  <a:srgbClr val="43B4BE"/>
                </a:solidFill>
                <a:latin typeface="Canva Sans"/>
              </a:rPr>
              <a:t>Application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278000" y="8955026"/>
            <a:ext cx="17732001" cy="563368"/>
          </a:xfrm>
          <a:prstGeom prst="rect">
            <a:avLst/>
          </a:prstGeom>
        </p:spPr>
        <p:txBody>
          <a:bodyPr lIns="0" tIns="0" rIns="0" bIns="0" rtlCol="0" anchor="t">
            <a:spAutoFit/>
          </a:bodyPr>
          <a:lstStyle/>
          <a:p>
            <a:pPr algn="ctr">
              <a:lnSpc>
                <a:spcPts val="4648"/>
              </a:lnSpc>
              <a:spcBef>
                <a:spcPct val="0"/>
              </a:spcBef>
            </a:pPr>
            <a:r>
              <a:rPr lang="en-US" sz="3320" spc="332">
                <a:solidFill>
                  <a:srgbClr val="000000"/>
                </a:solidFill>
                <a:latin typeface="Canva Sans"/>
              </a:rPr>
              <a:t>North America Wasabi Powder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524571"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AFB76C">
                <a:alpha val="85882"/>
              </a:srgbClr>
            </a:solidFill>
          </p:spPr>
          <p:txBody>
            <a:bodyPr/>
            <a:lstStyle/>
            <a:p/>
          </p:txBody>
        </p:sp>
      </p:grpSp>
      <p:grpSp>
        <p:nvGrpSpPr>
          <p:cNvPr id="5" name="Group 5"/>
          <p:cNvGrpSpPr/>
          <p:nvPr/>
        </p:nvGrpSpPr>
        <p:grpSpPr>
          <a:xfrm>
            <a:off x="4524571"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07800"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FB76C">
                <a:alpha val="85882"/>
              </a:srgbClr>
            </a:solidFill>
          </p:spPr>
          <p:txBody>
            <a:bodyPr/>
            <a:lstStyle/>
            <a:p/>
          </p:txBody>
        </p:sp>
      </p:grpSp>
      <p:grpSp>
        <p:nvGrpSpPr>
          <p:cNvPr id="9" name="Group 9"/>
          <p:cNvGrpSpPr/>
          <p:nvPr/>
        </p:nvGrpSpPr>
        <p:grpSpPr>
          <a:xfrm>
            <a:off x="2907800"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00433"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FB76C">
                <a:alpha val="85882"/>
              </a:srgbClr>
            </a:solidFill>
          </p:spPr>
          <p:txBody>
            <a:bodyPr/>
            <a:lstStyle/>
            <a:p/>
          </p:txBody>
        </p:sp>
      </p:grpSp>
      <p:grpSp>
        <p:nvGrpSpPr>
          <p:cNvPr id="13" name="Group 13"/>
          <p:cNvGrpSpPr>
            <a:grpSpLocks noChangeAspect="1"/>
          </p:cNvGrpSpPr>
          <p:nvPr/>
        </p:nvGrpSpPr>
        <p:grpSpPr>
          <a:xfrm rot="5400000">
            <a:off x="5700433"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24459"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22354"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84065" y="1548372"/>
            <a:ext cx="8490211" cy="3292353"/>
          </a:xfrm>
          <a:prstGeom prst="rect">
            <a:avLst/>
          </a:prstGeom>
        </p:spPr>
        <p:txBody>
          <a:bodyPr lIns="0" tIns="0" rIns="0" bIns="0" rtlCol="0" anchor="t">
            <a:spAutoFit/>
          </a:bodyPr>
          <a:lstStyle/>
          <a:p>
            <a:pPr marL="792666" lvl="1" indent="-396333" algn="l">
              <a:lnSpc>
                <a:spcPts val="4369"/>
              </a:lnSpc>
              <a:buFont typeface="Arial"/>
              <a:buChar char="•"/>
            </a:pPr>
            <a:r>
              <a:rPr lang="en-US" sz="3671" spc="117">
                <a:solidFill>
                  <a:srgbClr val="FFFFFF"/>
                </a:solidFill>
                <a:latin typeface="Canva Sans"/>
              </a:rPr>
              <a:t>Increasing Demand for Asian Cuisine Globally to Increase the Demand Globally</a:t>
            </a:r>
          </a:p>
          <a:p>
            <a:pPr marL="792666" lvl="1" indent="-396333" algn="l">
              <a:lnSpc>
                <a:spcPts val="4369"/>
              </a:lnSpc>
              <a:buFont typeface="Arial"/>
              <a:buChar char="•"/>
            </a:pPr>
            <a:r>
              <a:rPr lang="en-US" sz="3671" spc="117">
                <a:solidFill>
                  <a:srgbClr val="FFFFFF"/>
                </a:solidFill>
                <a:latin typeface="Canva Sans"/>
              </a:rPr>
              <a:t>Growing Awareness of Health Benefits to Propel Market Growth</a:t>
            </a:r>
          </a:p>
        </p:txBody>
      </p:sp>
      <p:sp>
        <p:nvSpPr>
          <p:cNvPr id="19" name="TextBox 19"/>
          <p:cNvSpPr txBox="1"/>
          <p:nvPr/>
        </p:nvSpPr>
        <p:spPr>
          <a:xfrm>
            <a:off x="6889769" y="6557828"/>
            <a:ext cx="7784321" cy="1094209"/>
          </a:xfrm>
          <a:prstGeom prst="rect">
            <a:avLst/>
          </a:prstGeom>
        </p:spPr>
        <p:txBody>
          <a:bodyPr lIns="0" tIns="0" rIns="0" bIns="0" rtlCol="0" anchor="t">
            <a:spAutoFit/>
          </a:bodyPr>
          <a:lstStyle/>
          <a:p>
            <a:pPr algn="l">
              <a:lnSpc>
                <a:spcPts val="4368"/>
              </a:lnSpc>
            </a:pPr>
            <a:r>
              <a:rPr lang="en-US" sz="3671" spc="117">
                <a:solidFill>
                  <a:srgbClr val="000000"/>
                </a:solidFill>
                <a:latin typeface="Canva Sans"/>
              </a:rPr>
              <a:t>Limited Cultivation Areas and Production Challenges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928666" y="1569735"/>
            <a:ext cx="16510840" cy="7688565"/>
            <a:chExt cx="4519799" cy="2104724"/>
          </a:xfrm>
        </p:grpSpPr>
        <p:sp>
          <p:nvSpPr>
            <p:cNvPr id="4" name="Freeform 4"/>
            <p:cNvSpPr/>
            <p:nvPr/>
          </p:nvSpPr>
          <p:spPr>
            <a:xfrm>
              <a:off x="0" y="0"/>
              <a:ext cx="4519799" cy="2104724"/>
            </a:xfrm>
            <a:custGeom>
              <a:rect l="l" t="t" r="r" b="b"/>
              <a:pathLst>
                <a:path w="4519799" h="2104724">
                  <a:moveTo>
                    <a:pt x="0" y="0"/>
                  </a:moveTo>
                  <a:lnTo>
                    <a:pt x="4519799" y="0"/>
                  </a:lnTo>
                  <a:lnTo>
                    <a:pt x="4519799" y="2104724"/>
                  </a:lnTo>
                  <a:lnTo>
                    <a:pt x="0" y="2104724"/>
                  </a:lnTo>
                  <a:close/>
                </a:path>
              </a:pathLst>
            </a:custGeom>
            <a:solidFill>
              <a:srgbClr val="000000">
                <a:alpha val="73725"/>
              </a:srgbClr>
            </a:solidFill>
          </p:spPr>
          <p:txBody>
            <a:bodyPr/>
            <a:lstStyle/>
            <a:p/>
          </p:txBody>
        </p:sp>
        <p:sp>
          <p:nvSpPr>
            <p:cNvPr id="5" name="TextBox 5"/>
            <p:cNvSpPr txBox="1"/>
            <p:nvPr/>
          </p:nvSpPr>
          <p:spPr>
            <a:xfrm>
              <a:off x="0" y="-38100"/>
              <a:ext cx="4519799" cy="214282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58054" y="547978"/>
            <a:ext cx="1887808" cy="2256332"/>
          </a:xfrm>
          <a:prstGeom prst="rect">
            <a:avLst/>
          </a:prstGeom>
        </p:spPr>
      </p:pic>
      <p:sp>
        <p:nvSpPr>
          <p:cNvPr id="7" name="TextBox 7"/>
          <p:cNvSpPr txBox="1"/>
          <p:nvPr/>
        </p:nvSpPr>
        <p:spPr>
          <a:xfrm>
            <a:off x="1301958" y="2899560"/>
            <a:ext cx="15868166" cy="6157595"/>
          </a:xfrm>
          <a:prstGeom prst="rect">
            <a:avLst/>
          </a:prstGeom>
        </p:spPr>
        <p:txBody>
          <a:bodyPr lIns="0" tIns="0" rIns="0" bIns="0" rtlCol="0" anchor="t">
            <a:spAutoFit/>
          </a:bodyPr>
          <a:lstStyle/>
          <a:p>
            <a:pPr marL="690882" lvl="1" indent="-345441" algn="l">
              <a:lnSpc>
                <a:spcPts val="4480"/>
              </a:lnSpc>
              <a:buFont typeface="Arial"/>
              <a:buChar char="•"/>
            </a:pPr>
            <a:r>
              <a:rPr lang="en-US" sz="3200">
                <a:solidFill>
                  <a:srgbClr val="FFFFFF"/>
                </a:solidFill>
                <a:latin typeface="Canva Sans"/>
              </a:rPr>
              <a:t>The global Wasabi Powder Market will expand significantly by 6.00% CAGR between 2024 to 2031. Offline sales channels, including supermarkets, specialty food stores, and Asian grocery stores, dominate the Wasabi Powder Market.</a:t>
            </a:r>
          </a:p>
          <a:p>
            <a:pPr marL="690882" lvl="1" indent="-345441" algn="l">
              <a:lnSpc>
                <a:spcPts val="4480"/>
              </a:lnSpc>
              <a:buFont typeface="Arial"/>
              <a:buChar char="•"/>
            </a:pPr>
            <a:r>
              <a:rPr lang="en-US" sz="3200">
                <a:solidFill>
                  <a:srgbClr val="FFFFFF"/>
                </a:solidFill>
                <a:latin typeface="Canva Sans"/>
              </a:rPr>
              <a:t>These channels offer consumers convenient access to a wide range of food products, including wasabi powder, and provide opportunities for product sampling and in-store promotions to drive sales. Green Wasabi Powder dominates the market due to its traditional use in Japanese cuisine and its distinctive flavor and aroma.</a:t>
            </a:r>
          </a:p>
          <a:p>
            <a:pPr marL="690882" lvl="1" indent="-345441" algn="l">
              <a:lnSpc>
                <a:spcPts val="4480"/>
              </a:lnSpc>
              <a:buFont typeface="Arial"/>
              <a:buChar char="•"/>
            </a:pPr>
            <a:r>
              <a:rPr lang="en-US" sz="3200">
                <a:solidFill>
                  <a:srgbClr val="FFFFFF"/>
                </a:solidFill>
                <a:latin typeface="Canva Sans"/>
              </a:rPr>
              <a:t>It is widely preferred for its authenticity and is commonly used in sushi, sashimi, and other Asian dishes.</a:t>
            </a:r>
          </a:p>
        </p:txBody>
      </p:sp>
      <p:sp>
        <p:nvSpPr>
          <p:cNvPr id="8" name="TextBox 8"/>
          <p:cNvSpPr txBox="1"/>
          <p:nvPr/>
        </p:nvSpPr>
        <p:spPr>
          <a:xfrm>
            <a:off x="4199916" y="1843099"/>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296" b="-12222"/>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266596" y="2208347"/>
            <a:ext cx="2942548" cy="2000933"/>
          </a:xfrm>
          <a:custGeom>
            <a:rect l="l" t="t" r="r" b="b"/>
            <a:pathLst>
              <a:path w="2942548" h="2000932">
                <a:moveTo>
                  <a:pt x="0" y="0"/>
                </a:moveTo>
                <a:lnTo>
                  <a:pt x="2942548" y="0"/>
                </a:lnTo>
                <a:lnTo>
                  <a:pt x="2942548" y="2000932"/>
                </a:lnTo>
                <a:lnTo>
                  <a:pt x="0" y="2000932"/>
                </a:lnTo>
                <a:lnTo>
                  <a:pt x="0" y="0"/>
                </a:lnTo>
                <a:close/>
              </a:path>
            </a:pathLst>
          </a:custGeom>
          <a:blipFill>
            <a:blip r:embed="rId4"/>
            <a:stretch>
              <a:fillRect/>
            </a:stretch>
          </a:blipFill>
        </p:spPr>
        <p:txBody>
          <a:bodyPr/>
          <a:lstStyle/>
          <a:p/>
        </p:txBody>
      </p:sp>
      <p:sp>
        <p:nvSpPr>
          <p:cNvPr id="5" name="Freeform 5"/>
          <p:cNvSpPr/>
          <p:nvPr/>
        </p:nvSpPr>
        <p:spPr>
          <a:xfrm>
            <a:off x="3886695" y="2785352"/>
            <a:ext cx="5257305" cy="846921"/>
          </a:xfrm>
          <a:custGeom>
            <a:rect l="l" t="t" r="r" b="b"/>
            <a:pathLst>
              <a:path w="5257305" h="846921">
                <a:moveTo>
                  <a:pt x="0" y="0"/>
                </a:moveTo>
                <a:lnTo>
                  <a:pt x="5257305" y="0"/>
                </a:lnTo>
                <a:lnTo>
                  <a:pt x="5257305" y="846922"/>
                </a:lnTo>
                <a:lnTo>
                  <a:pt x="0" y="846922"/>
                </a:lnTo>
                <a:lnTo>
                  <a:pt x="0" y="0"/>
                </a:lnTo>
                <a:close/>
              </a:path>
            </a:pathLst>
          </a:custGeom>
          <a:blipFill>
            <a:blip r:embed="rId5"/>
            <a:stretch>
              <a:fillRect l="-4711" t="-106603" r="-4407" b="-93396"/>
            </a:stretch>
          </a:blipFill>
        </p:spPr>
        <p:txBody>
          <a:bodyPr/>
          <a:lstStyle/>
          <a:p/>
        </p:txBody>
      </p:sp>
      <p:sp>
        <p:nvSpPr>
          <p:cNvPr id="6" name="Freeform 6"/>
          <p:cNvSpPr/>
          <p:nvPr/>
        </p:nvSpPr>
        <p:spPr>
          <a:xfrm>
            <a:off x="266596" y="4914468"/>
            <a:ext cx="3993892" cy="1357923"/>
          </a:xfrm>
          <a:custGeom>
            <a:rect l="l" t="t" r="r" b="b"/>
            <a:pathLst>
              <a:path w="3993891" h="1357923">
                <a:moveTo>
                  <a:pt x="0" y="0"/>
                </a:moveTo>
                <a:lnTo>
                  <a:pt x="3993893" y="0"/>
                </a:lnTo>
                <a:lnTo>
                  <a:pt x="3993893" y="1357923"/>
                </a:lnTo>
                <a:lnTo>
                  <a:pt x="0" y="1357923"/>
                </a:lnTo>
                <a:lnTo>
                  <a:pt x="0" y="0"/>
                </a:lnTo>
                <a:close/>
              </a:path>
            </a:pathLst>
          </a:custGeom>
          <a:blipFill>
            <a:blip r:embed="rId6"/>
            <a:stretch>
              <a:fillRect/>
            </a:stretch>
          </a:blipFill>
        </p:spPr>
        <p:txBody>
          <a:bodyPr/>
          <a:lstStyle/>
          <a:p/>
        </p:txBody>
      </p:sp>
      <p:sp>
        <p:nvSpPr>
          <p:cNvPr id="7" name="Freeform 7"/>
          <p:cNvSpPr/>
          <p:nvPr/>
        </p:nvSpPr>
        <p:spPr>
          <a:xfrm>
            <a:off x="5199636" y="4068635"/>
            <a:ext cx="3231123" cy="2659693"/>
          </a:xfrm>
          <a:custGeom>
            <a:rect l="l" t="t" r="r" b="b"/>
            <a:pathLst>
              <a:path w="3231123" h="2659693">
                <a:moveTo>
                  <a:pt x="0" y="0"/>
                </a:moveTo>
                <a:lnTo>
                  <a:pt x="3231123" y="0"/>
                </a:lnTo>
                <a:lnTo>
                  <a:pt x="3231123" y="2659694"/>
                </a:lnTo>
                <a:lnTo>
                  <a:pt x="0" y="2659694"/>
                </a:lnTo>
                <a:lnTo>
                  <a:pt x="0" y="0"/>
                </a:lnTo>
                <a:close/>
              </a:path>
            </a:pathLst>
          </a:custGeom>
          <a:blipFill>
            <a:blip r:embed="rId7"/>
            <a:stretch>
              <a:fillRect/>
            </a:stretch>
          </a:blipFill>
        </p:spPr>
        <p:txBody>
          <a:bodyPr/>
          <a:lstStyle/>
          <a:p/>
        </p:txBody>
      </p:sp>
      <p:sp>
        <p:nvSpPr>
          <p:cNvPr id="8" name="Freeform 8"/>
          <p:cNvSpPr/>
          <p:nvPr/>
        </p:nvSpPr>
        <p:spPr>
          <a:xfrm>
            <a:off x="8823131" y="4809698"/>
            <a:ext cx="3497911" cy="1918630"/>
          </a:xfrm>
          <a:custGeom>
            <a:rect l="l" t="t" r="r" b="b"/>
            <a:pathLst>
              <a:path w="3497911" h="1918630">
                <a:moveTo>
                  <a:pt x="0" y="0"/>
                </a:moveTo>
                <a:lnTo>
                  <a:pt x="3497912" y="0"/>
                </a:lnTo>
                <a:lnTo>
                  <a:pt x="3497912" y="1918631"/>
                </a:lnTo>
                <a:lnTo>
                  <a:pt x="0" y="1918631"/>
                </a:lnTo>
                <a:lnTo>
                  <a:pt x="0" y="0"/>
                </a:lnTo>
                <a:close/>
              </a:path>
            </a:pathLst>
          </a:custGeom>
          <a:blipFill>
            <a:blip r:embed="rId8"/>
            <a:stretch>
              <a:fillRect/>
            </a:stretch>
          </a:blipFill>
        </p:spPr>
        <p:txBody>
          <a:bodyPr/>
          <a:lstStyle/>
          <a:p/>
        </p:txBody>
      </p:sp>
      <p:sp>
        <p:nvSpPr>
          <p:cNvPr id="9" name="Freeform 9"/>
          <p:cNvSpPr/>
          <p:nvPr/>
        </p:nvSpPr>
        <p:spPr>
          <a:xfrm>
            <a:off x="462556" y="7129641"/>
            <a:ext cx="3424139" cy="2411165"/>
          </a:xfrm>
          <a:custGeom>
            <a:rect l="l" t="t" r="r" b="b"/>
            <a:pathLst>
              <a:path w="3424139" h="2411165">
                <a:moveTo>
                  <a:pt x="0" y="0"/>
                </a:moveTo>
                <a:lnTo>
                  <a:pt x="3424139" y="0"/>
                </a:lnTo>
                <a:lnTo>
                  <a:pt x="3424139" y="2411165"/>
                </a:lnTo>
                <a:lnTo>
                  <a:pt x="0" y="2411165"/>
                </a:lnTo>
                <a:lnTo>
                  <a:pt x="0" y="0"/>
                </a:lnTo>
                <a:close/>
              </a:path>
            </a:pathLst>
          </a:custGeom>
          <a:blipFill>
            <a:blip r:embed="rId9"/>
            <a:stretch>
              <a:fillRect/>
            </a:stretch>
          </a:blipFill>
        </p:spPr>
        <p:txBody>
          <a:bodyPr/>
          <a:lstStyle/>
          <a:p/>
        </p:txBody>
      </p:sp>
      <p:sp>
        <p:nvSpPr>
          <p:cNvPr id="10" name="Freeform 10"/>
          <p:cNvSpPr/>
          <p:nvPr/>
        </p:nvSpPr>
        <p:spPr>
          <a:xfrm>
            <a:off x="9713029" y="2012159"/>
            <a:ext cx="2404814" cy="2393307"/>
          </a:xfrm>
          <a:custGeom>
            <a:rect l="l" t="t" r="r" b="b"/>
            <a:pathLst>
              <a:path w="2404814" h="2393307">
                <a:moveTo>
                  <a:pt x="0" y="0"/>
                </a:moveTo>
                <a:lnTo>
                  <a:pt x="2404814" y="0"/>
                </a:lnTo>
                <a:lnTo>
                  <a:pt x="2404814" y="2393307"/>
                </a:lnTo>
                <a:lnTo>
                  <a:pt x="0" y="2393307"/>
                </a:lnTo>
                <a:lnTo>
                  <a:pt x="0" y="0"/>
                </a:lnTo>
                <a:close/>
              </a:path>
            </a:pathLst>
          </a:custGeom>
          <a:blipFill>
            <a:blip r:embed="rId10"/>
            <a:stretch>
              <a:fillRect l="-3349" t="-3846" r="-4306" b="-4326"/>
            </a:stretch>
          </a:blipFill>
        </p:spPr>
        <p:txBody>
          <a:bodyPr/>
          <a:lstStyle/>
          <a:p/>
        </p:txBody>
      </p:sp>
      <p:sp>
        <p:nvSpPr>
          <p:cNvPr id="11" name="Freeform 11"/>
          <p:cNvSpPr/>
          <p:nvPr/>
        </p:nvSpPr>
        <p:spPr>
          <a:xfrm>
            <a:off x="5402836" y="7280779"/>
            <a:ext cx="5169251" cy="2363355"/>
          </a:xfrm>
          <a:custGeom>
            <a:rect l="l" t="t" r="r" b="b"/>
            <a:pathLst>
              <a:path w="5169251" h="2363355">
                <a:moveTo>
                  <a:pt x="0" y="0"/>
                </a:moveTo>
                <a:lnTo>
                  <a:pt x="5169251" y="0"/>
                </a:lnTo>
                <a:lnTo>
                  <a:pt x="5169251" y="2363355"/>
                </a:lnTo>
                <a:lnTo>
                  <a:pt x="0" y="2363355"/>
                </a:lnTo>
                <a:lnTo>
                  <a:pt x="0" y="0"/>
                </a:lnTo>
                <a:close/>
              </a:path>
            </a:pathLst>
          </a:custGeom>
          <a:blipFill>
            <a:blip r:embed="rId11"/>
            <a:stretch>
              <a:fillRect/>
            </a:stretch>
          </a:blipFill>
        </p:spPr>
        <p:txBody>
          <a:bodyPr/>
          <a:lstStyle/>
          <a:p/>
        </p:txBody>
      </p:sp>
      <p:sp>
        <p:nvSpPr>
          <p:cNvPr id="12" name="TextBox 12"/>
          <p:cNvSpPr txBox="1"/>
          <p:nvPr/>
        </p:nvSpPr>
        <p:spPr>
          <a:xfrm>
            <a:off x="5715833"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4cazd2m9"/>
              </a:rPr>
              <a:t>https://tinyurl.com/4cazd2m9</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Wasabi Powder Market Report 2024</dc:title>
  <cp:lastModifiedBy>decipher market</cp:lastModifiedBy>
  <cp:revision>2</cp:revision>
  <dcterms:created xsi:type="dcterms:W3CDTF">2006-08-16T00:00:00Z</dcterms:created>
  <dcterms:modified xsi:type="dcterms:W3CDTF">2024-05-18T06:43:57Z</dcterms:modified>
</cp:coreProperties>
</file>