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3/20/2024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13" Type="http://schemas.openxmlformats.org/officeDocument/2006/relationships/image" Target="../media/image20.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hyperlink" Target="https://tinyurl.com/3j2uyhec"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762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TextBox 3"/>
          <p:cNvSpPr txBox="1"/>
          <p:nvPr/>
        </p:nvSpPr>
        <p:spPr>
          <a:xfrm>
            <a:off x="9653229" y="9172575"/>
            <a:ext cx="8076298" cy="688974"/>
          </a:xfrm>
          <a:prstGeom prst="rect">
            <a:avLst/>
          </a:prstGeom>
        </p:spPr>
        <p:txBody>
          <a:bodyPr lIns="0" tIns="0" rIns="0" bIns="0" rtlCol="0" anchor="t">
            <a:spAutoFit/>
          </a:bodyPr>
          <a:lstStyle/>
          <a:p>
            <a:pPr algn="ctr">
              <a:lnSpc>
                <a:spcPts val="5600"/>
              </a:lnSpc>
            </a:pPr>
            <a:r>
              <a:rPr lang="en-US" sz="4000">
                <a:solidFill>
                  <a:srgbClr val="000000"/>
                </a:solidFill>
                <a:latin typeface="DM Sans"/>
              </a:rPr>
              <a:t>Global,Regional,CountryAnalysis</a:t>
            </a:r>
          </a:p>
        </p:txBody>
      </p:sp>
      <p:sp>
        <p:nvSpPr>
          <p:cNvPr id="4" name="TextBox 4"/>
          <p:cNvSpPr txBox="1"/>
          <p:nvPr/>
        </p:nvSpPr>
        <p:spPr>
          <a:xfrm>
            <a:off x="8610601" y="3314700"/>
            <a:ext cx="9677400" cy="3849965"/>
          </a:xfrm>
          <a:prstGeom prst="rect">
            <a:avLst/>
          </a:prstGeom>
        </p:spPr>
        <p:txBody>
          <a:bodyPr wrap="square" lIns="0" tIns="0" rIns="0" bIns="0" rtlCol="0" anchor="t">
            <a:spAutoFit/>
          </a:bodyPr>
          <a:lstStyle/>
          <a:p>
            <a:pPr>
              <a:lnSpc>
                <a:spcPts val="7350"/>
              </a:lnSpc>
            </a:pPr>
            <a:r>
              <a:rPr lang="en-US" sz="8800">
                <a:solidFill>
                  <a:srgbClr val="000000"/>
                </a:solidFill>
                <a:latin typeface="Canva Sans"/>
              </a:rPr>
              <a:t>GLOBAL </a:t>
            </a:r>
          </a:p>
          <a:p>
            <a:pPr>
              <a:lnSpc>
                <a:spcPts val="7350"/>
              </a:lnSpc>
            </a:pPr>
            <a:r>
              <a:rPr lang="en-US" sz="8800">
                <a:solidFill>
                  <a:srgbClr val="000000"/>
                </a:solidFill>
                <a:latin typeface="Canva Sans"/>
              </a:rPr>
              <a:t>WALL CLOCK</a:t>
            </a:r>
          </a:p>
          <a:p>
            <a:pPr>
              <a:lnSpc>
                <a:spcPts val="7350"/>
              </a:lnSpc>
            </a:pPr>
            <a:r>
              <a:rPr lang="en-US" sz="8800">
                <a:solidFill>
                  <a:srgbClr val="000000"/>
                </a:solidFill>
                <a:latin typeface="Canva Sans"/>
              </a:rPr>
              <a:t>MARKET REPORT </a:t>
            </a:r>
          </a:p>
          <a:p>
            <a:pPr>
              <a:lnSpc>
                <a:spcPts val="7350"/>
              </a:lnSpc>
            </a:pPr>
            <a:r>
              <a:rPr lang="en-US" sz="8800">
                <a:solidFill>
                  <a:srgbClr val="000000"/>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666"/>
            </a:stretch>
          </a:blipFill>
        </p:spPr>
        <p:txBody>
          <a:bodyPr/>
          <a:lstStyle/>
          <a:p/>
        </p:txBody>
      </p:sp>
      <p:grpSp>
        <p:nvGrpSpPr>
          <p:cNvPr id="3" name="Group 3"/>
          <p:cNvGrpSpPr/>
          <p:nvPr/>
        </p:nvGrpSpPr>
        <p:grpSpPr>
          <a:xfrm>
            <a:off x="1476449" y="1846092"/>
            <a:ext cx="15335103" cy="6594815"/>
            <a:chExt cx="4038875" cy="1736906"/>
          </a:xfrm>
        </p:grpSpPr>
        <p:sp>
          <p:nvSpPr>
            <p:cNvPr id="4" name="Freeform 4"/>
            <p:cNvSpPr/>
            <p:nvPr/>
          </p:nvSpPr>
          <p:spPr>
            <a:xfrm>
              <a:off x="0" y="0"/>
              <a:ext cx="4038875" cy="1736906"/>
            </a:xfrm>
            <a:custGeom>
              <a:rect l="l" t="t" r="r" b="b"/>
              <a:pathLst>
                <a:path w="4038875" h="1736906">
                  <a:moveTo>
                    <a:pt x="0" y="0"/>
                  </a:moveTo>
                  <a:lnTo>
                    <a:pt x="4038875" y="0"/>
                  </a:lnTo>
                  <a:lnTo>
                    <a:pt x="4038875" y="1736906"/>
                  </a:lnTo>
                  <a:lnTo>
                    <a:pt x="0" y="1736906"/>
                  </a:lnTo>
                  <a:close/>
                </a:path>
              </a:pathLst>
            </a:custGeom>
            <a:solidFill>
              <a:srgbClr val="211F1E">
                <a:alpha val="69804"/>
              </a:srgbClr>
            </a:solidFill>
          </p:spPr>
          <p:txBody>
            <a:bodyPr/>
            <a:lstStyle/>
            <a:p/>
          </p:txBody>
        </p:sp>
        <p:sp>
          <p:nvSpPr>
            <p:cNvPr id="5" name="TextBox 5"/>
            <p:cNvSpPr txBox="1"/>
            <p:nvPr/>
          </p:nvSpPr>
          <p:spPr>
            <a:xfrm>
              <a:off x="0" y="-38100"/>
              <a:ext cx="4038875" cy="1775006"/>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771064" y="3257245"/>
            <a:ext cx="15040487" cy="4686301"/>
          </a:xfrm>
          <a:prstGeom prst="rect">
            <a:avLst/>
          </a:prstGeom>
        </p:spPr>
        <p:txBody>
          <a:bodyPr lIns="0" tIns="0" rIns="0" bIns="0" rtlCol="0" anchor="t">
            <a:spAutoFit/>
          </a:bodyPr>
          <a:lstStyle/>
          <a:p>
            <a:pPr>
              <a:lnSpc>
                <a:spcPts val="4199"/>
              </a:lnSpc>
              <a:spcBef>
                <a:spcPct val="0"/>
              </a:spcBef>
            </a:pPr>
            <a:r>
              <a:rPr lang="en-US" sz="2999">
                <a:solidFill>
                  <a:srgbClr val="FFFFFF"/>
                </a:solidFill>
                <a:latin typeface="Canva Sans"/>
              </a:rPr>
              <a:t>Wall-hanging clocks are commonly used by people in their living rooms and halls. Growing renovation and remodeling activities have provided ease in the demand for such products. Growth factors of the Wall Clock Market are an increasing number of people in developing countries are entering into an organized sector, which has led to growing awareness about time; with advancements in technology, there is an increase in demand for digital wall clocks that have alarm features and other functionalities like wireless connectivity with smartphones. These strategies help key players capture a significant market share and remain competitive in the dynamic Wall Clock market.</a:t>
            </a:r>
          </a:p>
        </p:txBody>
      </p:sp>
      <p:sp>
        <p:nvSpPr>
          <p:cNvPr id="7" name="TextBox 7"/>
          <p:cNvSpPr txBox="1"/>
          <p:nvPr/>
        </p:nvSpPr>
        <p:spPr>
          <a:xfrm>
            <a:off x="5080096" y="2144036"/>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4620" b="-13898"/>
            </a:stretch>
          </a:blipFill>
        </p:spPr>
        <p:txBody>
          <a:bodyPr/>
          <a:lstStyle/>
          <a:p/>
        </p:txBody>
      </p:sp>
      <p:grpSp>
        <p:nvGrpSpPr>
          <p:cNvPr id="3" name="Group 3"/>
          <p:cNvGrpSpPr/>
          <p:nvPr/>
        </p:nvGrpSpPr>
        <p:grpSpPr>
          <a:xfrm>
            <a:off x="9640178" y="4361017"/>
            <a:ext cx="8647822" cy="2618121"/>
            <a:chExt cx="860407" cy="260488"/>
          </a:xfrm>
        </p:grpSpPr>
        <p:sp>
          <p:nvSpPr>
            <p:cNvPr id="4" name="Freeform 4"/>
            <p:cNvSpPr/>
            <p:nvPr/>
          </p:nvSpPr>
          <p:spPr>
            <a:xfrm>
              <a:off x="0" y="0"/>
              <a:ext cx="860407" cy="260488"/>
            </a:xfrm>
            <a:custGeom>
              <a:rect l="l" t="t" r="r" b="b"/>
              <a:pathLst>
                <a:path w="860407" h="260488">
                  <a:moveTo>
                    <a:pt x="89525" y="0"/>
                  </a:moveTo>
                  <a:lnTo>
                    <a:pt x="770883" y="0"/>
                  </a:lnTo>
                  <a:cubicBezTo>
                    <a:pt x="794626" y="0"/>
                    <a:pt x="817397" y="9432"/>
                    <a:pt x="834186" y="26221"/>
                  </a:cubicBezTo>
                  <a:cubicBezTo>
                    <a:pt x="850975" y="43010"/>
                    <a:pt x="860407" y="65781"/>
                    <a:pt x="860407" y="89525"/>
                  </a:cubicBezTo>
                  <a:lnTo>
                    <a:pt x="860407" y="170963"/>
                  </a:lnTo>
                  <a:cubicBezTo>
                    <a:pt x="860407" y="194706"/>
                    <a:pt x="850975" y="217477"/>
                    <a:pt x="834186" y="234266"/>
                  </a:cubicBezTo>
                  <a:cubicBezTo>
                    <a:pt x="817397" y="251056"/>
                    <a:pt x="794626" y="260488"/>
                    <a:pt x="770883" y="260488"/>
                  </a:cubicBezTo>
                  <a:lnTo>
                    <a:pt x="89525" y="260488"/>
                  </a:lnTo>
                  <a:cubicBezTo>
                    <a:pt x="65781" y="260488"/>
                    <a:pt x="43010" y="251056"/>
                    <a:pt x="26221" y="234266"/>
                  </a:cubicBezTo>
                  <a:cubicBezTo>
                    <a:pt x="9432" y="217477"/>
                    <a:pt x="0" y="194706"/>
                    <a:pt x="0" y="170963"/>
                  </a:cubicBezTo>
                  <a:lnTo>
                    <a:pt x="0" y="89525"/>
                  </a:lnTo>
                  <a:cubicBezTo>
                    <a:pt x="0" y="65781"/>
                    <a:pt x="9432" y="43010"/>
                    <a:pt x="26221" y="26221"/>
                  </a:cubicBezTo>
                  <a:cubicBezTo>
                    <a:pt x="43010" y="9432"/>
                    <a:pt x="65781" y="0"/>
                    <a:pt x="89525" y="0"/>
                  </a:cubicBezTo>
                  <a:close/>
                </a:path>
              </a:pathLst>
            </a:custGeom>
            <a:solidFill>
              <a:srgbClr val="78685F"/>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9996170" y="4682698"/>
            <a:ext cx="2112249" cy="2109609"/>
          </a:xfrm>
          <a:custGeom>
            <a:rect l="l" t="t" r="r" b="b"/>
            <a:pathLst>
              <a:path w="2112249" h="2109609">
                <a:moveTo>
                  <a:pt x="0" y="0"/>
                </a:moveTo>
                <a:lnTo>
                  <a:pt x="2112249" y="0"/>
                </a:lnTo>
                <a:lnTo>
                  <a:pt x="2112249" y="2109609"/>
                </a:lnTo>
                <a:lnTo>
                  <a:pt x="0" y="2109609"/>
                </a:lnTo>
                <a:lnTo>
                  <a:pt x="0" y="0"/>
                </a:lnTo>
                <a:close/>
              </a:path>
            </a:pathLst>
          </a:custGeom>
          <a:blipFill>
            <a:blip r:embed="rId3"/>
            <a:stretch>
              <a:fillRect/>
            </a:stretch>
          </a:blipFill>
        </p:spPr>
        <p:txBody>
          <a:bodyPr/>
          <a:lstStyle/>
          <a:p/>
        </p:txBody>
      </p:sp>
      <p:grpSp>
        <p:nvGrpSpPr>
          <p:cNvPr id="7" name="Group 7"/>
          <p:cNvGrpSpPr/>
          <p:nvPr/>
        </p:nvGrpSpPr>
        <p:grpSpPr>
          <a:xfrm>
            <a:off x="9946924" y="4598276"/>
            <a:ext cx="2081141" cy="2081141"/>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10225231" y="5135980"/>
            <a:ext cx="1524526" cy="1275688"/>
          </a:xfrm>
          <a:prstGeom prst="rect">
            <a:avLst/>
          </a:prstGeom>
        </p:spPr>
        <p:txBody>
          <a:bodyPr lIns="0" tIns="0" rIns="0" bIns="0" rtlCol="0" anchor="t">
            <a:spAutoFit/>
          </a:bodyPr>
          <a:lstStyle/>
          <a:p>
            <a:pPr algn="ctr">
              <a:lnSpc>
                <a:spcPts val="3052"/>
              </a:lnSpc>
            </a:pPr>
            <a:r>
              <a:rPr lang="en-US" sz="4489">
                <a:solidFill>
                  <a:srgbClr val="1E3048"/>
                </a:solidFill>
                <a:latin typeface="Poppins Bold"/>
              </a:rPr>
              <a:t>2023- 2030</a:t>
            </a:r>
          </a:p>
        </p:txBody>
      </p:sp>
      <p:sp>
        <p:nvSpPr>
          <p:cNvPr id="14" name="TextBox 14"/>
          <p:cNvSpPr txBox="1"/>
          <p:nvPr/>
        </p:nvSpPr>
        <p:spPr>
          <a:xfrm>
            <a:off x="12108419" y="4704523"/>
            <a:ext cx="5810412" cy="1725772"/>
          </a:xfrm>
          <a:prstGeom prst="rect">
            <a:avLst/>
          </a:prstGeom>
        </p:spPr>
        <p:txBody>
          <a:bodyPr lIns="0" tIns="0" rIns="0" bIns="0" rtlCol="0" anchor="t">
            <a:spAutoFit/>
          </a:bodyPr>
          <a:lstStyle/>
          <a:p>
            <a:pPr algn="ctr">
              <a:lnSpc>
                <a:spcPts val="6737"/>
              </a:lnSpc>
            </a:pPr>
            <a:r>
              <a:rPr lang="en-US" sz="4812">
                <a:solidFill>
                  <a:srgbClr val="FFFFFF"/>
                </a:solidFill>
                <a:latin typeface="Poppins"/>
              </a:rPr>
              <a:t>CAGR</a:t>
            </a:r>
          </a:p>
          <a:p>
            <a:pPr algn="ctr">
              <a:lnSpc>
                <a:spcPts val="6737"/>
              </a:lnSpc>
              <a:spcBef>
                <a:spcPct val="0"/>
              </a:spcBef>
            </a:pPr>
            <a:r>
              <a:rPr lang="en-US" sz="4812">
                <a:solidFill>
                  <a:srgbClr val="FFFFFF"/>
                </a:solidFill>
                <a:latin typeface="Poppins"/>
              </a:rPr>
              <a:t>2.00%</a:t>
            </a:r>
          </a:p>
        </p:txBody>
      </p:sp>
      <p:sp>
        <p:nvSpPr>
          <p:cNvPr id="15" name="TextBox 15"/>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6357" b="-26975"/>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844275" y="1309425"/>
            <a:ext cx="6100193" cy="2706210"/>
            <a:chExt cx="9230786" cy="4095026"/>
          </a:xfrm>
        </p:grpSpPr>
        <p:sp>
          <p:nvSpPr>
            <p:cNvPr id="7" name="Freeform 7"/>
            <p:cNvSpPr/>
            <p:nvPr/>
          </p:nvSpPr>
          <p:spPr>
            <a:xfrm>
              <a:off x="0" y="0"/>
              <a:ext cx="9230786" cy="4095026"/>
            </a:xfrm>
            <a:custGeom>
              <a:rect l="l" t="t" r="r" b="b"/>
              <a:pathLst>
                <a:path w="9230786" h="4095025">
                  <a:moveTo>
                    <a:pt x="9106326" y="4095026"/>
                  </a:moveTo>
                  <a:lnTo>
                    <a:pt x="124460" y="4095026"/>
                  </a:lnTo>
                  <a:cubicBezTo>
                    <a:pt x="55880" y="4095026"/>
                    <a:pt x="0" y="4039146"/>
                    <a:pt x="0" y="3970565"/>
                  </a:cubicBezTo>
                  <a:lnTo>
                    <a:pt x="0" y="124460"/>
                  </a:lnTo>
                  <a:cubicBezTo>
                    <a:pt x="0" y="55880"/>
                    <a:pt x="55880" y="0"/>
                    <a:pt x="124460" y="0"/>
                  </a:cubicBezTo>
                  <a:lnTo>
                    <a:pt x="9106326" y="0"/>
                  </a:lnTo>
                  <a:cubicBezTo>
                    <a:pt x="9174906" y="0"/>
                    <a:pt x="9230786" y="55880"/>
                    <a:pt x="9230786" y="124460"/>
                  </a:cubicBezTo>
                  <a:lnTo>
                    <a:pt x="9230786" y="3970566"/>
                  </a:lnTo>
                  <a:cubicBezTo>
                    <a:pt x="9230786" y="4039146"/>
                    <a:pt x="9174906" y="4095026"/>
                    <a:pt x="9106326" y="4095026"/>
                  </a:cubicBezTo>
                  <a:close/>
                </a:path>
              </a:pathLst>
            </a:custGeom>
            <a:solidFill>
              <a:srgbClr val="2F7190"/>
            </a:solidFill>
          </p:spPr>
          <p:txBody>
            <a:bodyPr/>
            <a:lstStyle/>
            <a:p/>
          </p:txBody>
        </p:sp>
      </p:grpSp>
      <p:grpSp>
        <p:nvGrpSpPr>
          <p:cNvPr id="8" name="Group 8"/>
          <p:cNvGrpSpPr/>
          <p:nvPr/>
        </p:nvGrpSpPr>
        <p:grpSpPr>
          <a:xfrm rot="5400000">
            <a:off x="1109641" y="1192005"/>
            <a:ext cx="679754" cy="2899036"/>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1844275" y="4301146"/>
            <a:ext cx="6100193" cy="2706210"/>
            <a:chExt cx="9230786" cy="4095026"/>
          </a:xfrm>
        </p:grpSpPr>
        <p:sp>
          <p:nvSpPr>
            <p:cNvPr id="11" name="Freeform 11"/>
            <p:cNvSpPr/>
            <p:nvPr/>
          </p:nvSpPr>
          <p:spPr>
            <a:xfrm>
              <a:off x="0" y="0"/>
              <a:ext cx="9230786" cy="4095026"/>
            </a:xfrm>
            <a:custGeom>
              <a:rect l="l" t="t" r="r" b="b"/>
              <a:pathLst>
                <a:path w="9230786" h="4095025">
                  <a:moveTo>
                    <a:pt x="9106326" y="4095026"/>
                  </a:moveTo>
                  <a:lnTo>
                    <a:pt x="124460" y="4095026"/>
                  </a:lnTo>
                  <a:cubicBezTo>
                    <a:pt x="55880" y="4095026"/>
                    <a:pt x="0" y="4039146"/>
                    <a:pt x="0" y="3970565"/>
                  </a:cubicBezTo>
                  <a:lnTo>
                    <a:pt x="0" y="124460"/>
                  </a:lnTo>
                  <a:cubicBezTo>
                    <a:pt x="0" y="55880"/>
                    <a:pt x="55880" y="0"/>
                    <a:pt x="124460" y="0"/>
                  </a:cubicBezTo>
                  <a:lnTo>
                    <a:pt x="9106326" y="0"/>
                  </a:lnTo>
                  <a:cubicBezTo>
                    <a:pt x="9174906" y="0"/>
                    <a:pt x="9230786" y="55880"/>
                    <a:pt x="9230786" y="124460"/>
                  </a:cubicBezTo>
                  <a:lnTo>
                    <a:pt x="9230786" y="3970566"/>
                  </a:lnTo>
                  <a:cubicBezTo>
                    <a:pt x="9230786" y="4039146"/>
                    <a:pt x="9174906" y="4095026"/>
                    <a:pt x="9106326" y="4095026"/>
                  </a:cubicBezTo>
                  <a:close/>
                </a:path>
              </a:pathLst>
            </a:custGeom>
            <a:solidFill>
              <a:srgbClr val="153A61"/>
            </a:solidFill>
          </p:spPr>
          <p:txBody>
            <a:bodyPr/>
            <a:lstStyle/>
            <a:p/>
          </p:txBody>
        </p:sp>
      </p:grpSp>
      <p:grpSp>
        <p:nvGrpSpPr>
          <p:cNvPr id="12" name="Group 12"/>
          <p:cNvGrpSpPr/>
          <p:nvPr/>
        </p:nvGrpSpPr>
        <p:grpSpPr>
          <a:xfrm rot="5400000">
            <a:off x="1109641" y="4183726"/>
            <a:ext cx="679754" cy="2899036"/>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205868" y="2506768"/>
            <a:ext cx="2487300" cy="307610"/>
          </a:xfrm>
          <a:prstGeom prst="rect">
            <a:avLst/>
          </a:prstGeom>
        </p:spPr>
        <p:txBody>
          <a:bodyPr lIns="0" tIns="0" rIns="0" bIns="0" rtlCol="0" anchor="t">
            <a:spAutoFit/>
          </a:bodyPr>
          <a:lstStyle/>
          <a:p>
            <a:pPr algn="ctr">
              <a:lnSpc>
                <a:spcPts val="2329"/>
              </a:lnSpc>
            </a:pPr>
            <a:r>
              <a:rPr lang="en-US" sz="2306">
                <a:solidFill>
                  <a:srgbClr val="43B4BE"/>
                </a:solidFill>
                <a:latin typeface="Montserrat Classic"/>
              </a:rPr>
              <a:t>Type Segment</a:t>
            </a:r>
          </a:p>
        </p:txBody>
      </p:sp>
      <p:sp>
        <p:nvSpPr>
          <p:cNvPr id="16" name="TextBox 16"/>
          <p:cNvSpPr txBox="1"/>
          <p:nvPr/>
        </p:nvSpPr>
        <p:spPr>
          <a:xfrm>
            <a:off x="3257592" y="1778896"/>
            <a:ext cx="4538298" cy="1552691"/>
          </a:xfrm>
          <a:prstGeom prst="rect">
            <a:avLst/>
          </a:prstGeom>
        </p:spPr>
        <p:txBody>
          <a:bodyPr lIns="0" tIns="0" rIns="0" bIns="0" rtlCol="0" anchor="t">
            <a:spAutoFit/>
          </a:bodyPr>
          <a:lstStyle/>
          <a:p>
            <a:pPr marL="646717" lvl="1" indent="-323359">
              <a:lnSpc>
                <a:spcPts val="4193"/>
              </a:lnSpc>
              <a:buFont typeface="Arial"/>
              <a:buChar char="•"/>
            </a:pPr>
            <a:r>
              <a:rPr lang="en-US" sz="2995">
                <a:solidFill>
                  <a:srgbClr val="FFFFFF"/>
                </a:solidFill>
                <a:latin typeface="Montserrat"/>
              </a:rPr>
              <a:t>Pointer Type</a:t>
            </a:r>
          </a:p>
          <a:p>
            <a:pPr marL="646717" lvl="1" indent="-323359">
              <a:lnSpc>
                <a:spcPts val="4193"/>
              </a:lnSpc>
              <a:buFont typeface="Arial"/>
              <a:buChar char="•"/>
            </a:pPr>
            <a:r>
              <a:rPr lang="en-US" sz="2995">
                <a:solidFill>
                  <a:srgbClr val="FFFFFF"/>
                </a:solidFill>
                <a:latin typeface="Montserrat"/>
              </a:rPr>
              <a:t>Mechanical Type</a:t>
            </a:r>
          </a:p>
          <a:p>
            <a:pPr marL="646717" lvl="1" indent="-323359">
              <a:lnSpc>
                <a:spcPts val="4193"/>
              </a:lnSpc>
              <a:buFont typeface="Arial"/>
              <a:buChar char="•"/>
            </a:pPr>
            <a:r>
              <a:rPr lang="en-US" sz="2995">
                <a:solidFill>
                  <a:srgbClr val="FFFFFF"/>
                </a:solidFill>
                <a:latin typeface="Montserrat"/>
              </a:rPr>
              <a:t>Digital Type</a:t>
            </a:r>
          </a:p>
        </p:txBody>
      </p:sp>
      <p:sp>
        <p:nvSpPr>
          <p:cNvPr id="17" name="TextBox 17"/>
          <p:cNvSpPr txBox="1"/>
          <p:nvPr/>
        </p:nvSpPr>
        <p:spPr>
          <a:xfrm>
            <a:off x="203954" y="5375467"/>
            <a:ext cx="2487300" cy="597654"/>
          </a:xfrm>
          <a:prstGeom prst="rect">
            <a:avLst/>
          </a:prstGeom>
        </p:spPr>
        <p:txBody>
          <a:bodyPr lIns="0" tIns="0" rIns="0" bIns="0" rtlCol="0" anchor="t">
            <a:spAutoFit/>
          </a:bodyPr>
          <a:lstStyle/>
          <a:p>
            <a:pPr algn="ctr">
              <a:lnSpc>
                <a:spcPts val="2329"/>
              </a:lnSpc>
            </a:pPr>
            <a:r>
              <a:rPr lang="en-US" sz="2306">
                <a:solidFill>
                  <a:srgbClr val="43B4BE"/>
                </a:solidFill>
                <a:latin typeface="Montserrat Classic"/>
              </a:rPr>
              <a:t>Application Segment</a:t>
            </a:r>
          </a:p>
        </p:txBody>
      </p:sp>
      <p:sp>
        <p:nvSpPr>
          <p:cNvPr id="18" name="TextBox 18"/>
          <p:cNvSpPr txBox="1"/>
          <p:nvPr/>
        </p:nvSpPr>
        <p:spPr>
          <a:xfrm>
            <a:off x="3020755" y="4828324"/>
            <a:ext cx="4775135" cy="1552691"/>
          </a:xfrm>
          <a:prstGeom prst="rect">
            <a:avLst/>
          </a:prstGeom>
        </p:spPr>
        <p:txBody>
          <a:bodyPr lIns="0" tIns="0" rIns="0" bIns="0" rtlCol="0" anchor="t">
            <a:spAutoFit/>
          </a:bodyPr>
          <a:lstStyle/>
          <a:p>
            <a:pPr marL="646717" lvl="1" indent="-323359">
              <a:lnSpc>
                <a:spcPts val="4193"/>
              </a:lnSpc>
              <a:buFont typeface="Arial"/>
              <a:buChar char="•"/>
            </a:pPr>
            <a:r>
              <a:rPr lang="en-US" sz="2995">
                <a:solidFill>
                  <a:srgbClr val="FFFFFF"/>
                </a:solidFill>
                <a:latin typeface="Montserrat"/>
              </a:rPr>
              <a:t>Store</a:t>
            </a:r>
          </a:p>
          <a:p>
            <a:pPr marL="646717" lvl="1" indent="-323359">
              <a:lnSpc>
                <a:spcPts val="4193"/>
              </a:lnSpc>
              <a:buFont typeface="Arial"/>
              <a:buChar char="•"/>
            </a:pPr>
            <a:r>
              <a:rPr lang="en-US" sz="2995">
                <a:solidFill>
                  <a:srgbClr val="FFFFFF"/>
                </a:solidFill>
                <a:latin typeface="Montserrat"/>
              </a:rPr>
              <a:t>Restaurant</a:t>
            </a:r>
          </a:p>
          <a:p>
            <a:pPr marL="646717" lvl="1" indent="-323359">
              <a:lnSpc>
                <a:spcPts val="4193"/>
              </a:lnSpc>
              <a:buFont typeface="Arial"/>
              <a:buChar char="•"/>
            </a:pPr>
            <a:r>
              <a:rPr lang="en-US" sz="2995">
                <a:solidFill>
                  <a:srgbClr val="FFFFFF"/>
                </a:solidFill>
                <a:latin typeface="Montserrat"/>
              </a:rPr>
              <a:t>Family</a:t>
            </a:r>
          </a:p>
        </p:txBody>
      </p:sp>
      <p:grpSp>
        <p:nvGrpSpPr>
          <p:cNvPr id="19" name="Group 19"/>
          <p:cNvGrpSpPr/>
          <p:nvPr/>
        </p:nvGrpSpPr>
        <p:grpSpPr>
          <a:xfrm>
            <a:off x="1844275" y="7292868"/>
            <a:ext cx="6100193" cy="2706210"/>
            <a:chExt cx="9230786" cy="4095026"/>
          </a:xfrm>
        </p:grpSpPr>
        <p:sp>
          <p:nvSpPr>
            <p:cNvPr id="20" name="Freeform 20"/>
            <p:cNvSpPr/>
            <p:nvPr/>
          </p:nvSpPr>
          <p:spPr>
            <a:xfrm>
              <a:off x="0" y="0"/>
              <a:ext cx="9230786" cy="4095026"/>
            </a:xfrm>
            <a:custGeom>
              <a:rect l="l" t="t" r="r" b="b"/>
              <a:pathLst>
                <a:path w="9230786" h="4095025">
                  <a:moveTo>
                    <a:pt x="9106326" y="4095026"/>
                  </a:moveTo>
                  <a:lnTo>
                    <a:pt x="124460" y="4095026"/>
                  </a:lnTo>
                  <a:cubicBezTo>
                    <a:pt x="55880" y="4095026"/>
                    <a:pt x="0" y="4039146"/>
                    <a:pt x="0" y="3970565"/>
                  </a:cubicBezTo>
                  <a:lnTo>
                    <a:pt x="0" y="124460"/>
                  </a:lnTo>
                  <a:cubicBezTo>
                    <a:pt x="0" y="55880"/>
                    <a:pt x="55880" y="0"/>
                    <a:pt x="124460" y="0"/>
                  </a:cubicBezTo>
                  <a:lnTo>
                    <a:pt x="9106326" y="0"/>
                  </a:lnTo>
                  <a:cubicBezTo>
                    <a:pt x="9174906" y="0"/>
                    <a:pt x="9230786" y="55880"/>
                    <a:pt x="9230786" y="124460"/>
                  </a:cubicBezTo>
                  <a:lnTo>
                    <a:pt x="9230786" y="3970566"/>
                  </a:lnTo>
                  <a:cubicBezTo>
                    <a:pt x="9230786" y="4039146"/>
                    <a:pt x="9174906" y="4095026"/>
                    <a:pt x="9106326" y="4095026"/>
                  </a:cubicBezTo>
                  <a:close/>
                </a:path>
              </a:pathLst>
            </a:custGeom>
            <a:solidFill>
              <a:srgbClr val="7E6B50"/>
            </a:solidFill>
          </p:spPr>
          <p:txBody>
            <a:bodyPr/>
            <a:lstStyle/>
            <a:p/>
          </p:txBody>
        </p:sp>
      </p:grpSp>
      <p:grpSp>
        <p:nvGrpSpPr>
          <p:cNvPr id="21" name="Group 21"/>
          <p:cNvGrpSpPr/>
          <p:nvPr/>
        </p:nvGrpSpPr>
        <p:grpSpPr>
          <a:xfrm rot="5400000">
            <a:off x="1109641" y="7175447"/>
            <a:ext cx="679754" cy="2899036"/>
            <a:chExt cx="3130550" cy="13351270"/>
          </a:xfrm>
        </p:grpSpPr>
        <p:sp>
          <p:nvSpPr>
            <p:cNvPr id="22" name="Freeform 2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3" name="TextBox 23"/>
          <p:cNvSpPr txBox="1"/>
          <p:nvPr/>
        </p:nvSpPr>
        <p:spPr>
          <a:xfrm>
            <a:off x="203954" y="8367188"/>
            <a:ext cx="2487300" cy="597654"/>
          </a:xfrm>
          <a:prstGeom prst="rect">
            <a:avLst/>
          </a:prstGeom>
        </p:spPr>
        <p:txBody>
          <a:bodyPr lIns="0" tIns="0" rIns="0" bIns="0" rtlCol="0" anchor="t">
            <a:spAutoFit/>
          </a:bodyPr>
          <a:lstStyle/>
          <a:p>
            <a:pPr algn="ctr">
              <a:lnSpc>
                <a:spcPts val="2329"/>
              </a:lnSpc>
            </a:pPr>
            <a:r>
              <a:rPr lang="en-US" sz="2306">
                <a:solidFill>
                  <a:srgbClr val="43B4BE"/>
                </a:solidFill>
                <a:latin typeface="Montserrat Classic"/>
              </a:rPr>
              <a:t>Distribution Channel</a:t>
            </a:r>
          </a:p>
        </p:txBody>
      </p:sp>
      <p:sp>
        <p:nvSpPr>
          <p:cNvPr id="24" name="TextBox 24"/>
          <p:cNvSpPr txBox="1"/>
          <p:nvPr/>
        </p:nvSpPr>
        <p:spPr>
          <a:xfrm>
            <a:off x="3139173" y="7936027"/>
            <a:ext cx="4775135" cy="1028816"/>
          </a:xfrm>
          <a:prstGeom prst="rect">
            <a:avLst/>
          </a:prstGeom>
        </p:spPr>
        <p:txBody>
          <a:bodyPr lIns="0" tIns="0" rIns="0" bIns="0" rtlCol="0" anchor="t">
            <a:spAutoFit/>
          </a:bodyPr>
          <a:lstStyle/>
          <a:p>
            <a:pPr marL="646717" lvl="1" indent="-323359">
              <a:lnSpc>
                <a:spcPts val="4193"/>
              </a:lnSpc>
              <a:buFont typeface="Arial"/>
              <a:buChar char="•"/>
            </a:pPr>
            <a:r>
              <a:rPr lang="en-US" sz="2995">
                <a:solidFill>
                  <a:srgbClr val="FFFFFF"/>
                </a:solidFill>
                <a:latin typeface="Montserrat"/>
              </a:rPr>
              <a:t>Offline</a:t>
            </a:r>
          </a:p>
          <a:p>
            <a:pPr marL="646717" lvl="1" indent="-323359">
              <a:lnSpc>
                <a:spcPts val="4193"/>
              </a:lnSpc>
              <a:buFont typeface="Arial"/>
              <a:buChar char="•"/>
            </a:pPr>
            <a:r>
              <a:rPr lang="en-US" sz="2995">
                <a:solidFill>
                  <a:srgbClr val="FFFFFF"/>
                </a:solidFill>
                <a:latin typeface="Montserrat"/>
              </a:rPr>
              <a:t>Online</a:t>
            </a:r>
          </a:p>
        </p:txBody>
      </p:sp>
      <p:grpSp>
        <p:nvGrpSpPr>
          <p:cNvPr id="25" name="Group 25"/>
          <p:cNvGrpSpPr/>
          <p:nvPr/>
        </p:nvGrpSpPr>
        <p:grpSpPr>
          <a:xfrm>
            <a:off x="12187807" y="2927034"/>
            <a:ext cx="6100193" cy="2706210"/>
            <a:chExt cx="9230786" cy="4095026"/>
          </a:xfrm>
        </p:grpSpPr>
        <p:sp>
          <p:nvSpPr>
            <p:cNvPr id="26" name="Freeform 26"/>
            <p:cNvSpPr/>
            <p:nvPr/>
          </p:nvSpPr>
          <p:spPr>
            <a:xfrm>
              <a:off x="0" y="0"/>
              <a:ext cx="9230786" cy="4095026"/>
            </a:xfrm>
            <a:custGeom>
              <a:rect l="l" t="t" r="r" b="b"/>
              <a:pathLst>
                <a:path w="9230786" h="4095025">
                  <a:moveTo>
                    <a:pt x="9106326" y="4095026"/>
                  </a:moveTo>
                  <a:lnTo>
                    <a:pt x="124460" y="4095026"/>
                  </a:lnTo>
                  <a:cubicBezTo>
                    <a:pt x="55880" y="4095026"/>
                    <a:pt x="0" y="4039146"/>
                    <a:pt x="0" y="3970565"/>
                  </a:cubicBezTo>
                  <a:lnTo>
                    <a:pt x="0" y="124460"/>
                  </a:lnTo>
                  <a:cubicBezTo>
                    <a:pt x="0" y="55880"/>
                    <a:pt x="55880" y="0"/>
                    <a:pt x="124460" y="0"/>
                  </a:cubicBezTo>
                  <a:lnTo>
                    <a:pt x="9106326" y="0"/>
                  </a:lnTo>
                  <a:cubicBezTo>
                    <a:pt x="9174906" y="0"/>
                    <a:pt x="9230786" y="55880"/>
                    <a:pt x="9230786" y="124460"/>
                  </a:cubicBezTo>
                  <a:lnTo>
                    <a:pt x="9230786" y="3970566"/>
                  </a:lnTo>
                  <a:cubicBezTo>
                    <a:pt x="9230786" y="4039146"/>
                    <a:pt x="9174906" y="4095026"/>
                    <a:pt x="9106326" y="4095026"/>
                  </a:cubicBezTo>
                  <a:close/>
                </a:path>
              </a:pathLst>
            </a:custGeom>
            <a:solidFill>
              <a:srgbClr val="22211C"/>
            </a:solidFill>
          </p:spPr>
          <p:txBody>
            <a:bodyPr/>
            <a:lstStyle/>
            <a:p/>
          </p:txBody>
        </p:sp>
      </p:grpSp>
      <p:grpSp>
        <p:nvGrpSpPr>
          <p:cNvPr id="27" name="Group 27"/>
          <p:cNvGrpSpPr/>
          <p:nvPr/>
        </p:nvGrpSpPr>
        <p:grpSpPr>
          <a:xfrm rot="5400000">
            <a:off x="11453173" y="2809614"/>
            <a:ext cx="679754" cy="2899036"/>
            <a:chExt cx="3130550" cy="13351270"/>
          </a:xfrm>
        </p:grpSpPr>
        <p:sp>
          <p:nvSpPr>
            <p:cNvPr id="28" name="Freeform 28"/>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29" name="Group 29"/>
          <p:cNvGrpSpPr/>
          <p:nvPr/>
        </p:nvGrpSpPr>
        <p:grpSpPr>
          <a:xfrm>
            <a:off x="12187807" y="5918755"/>
            <a:ext cx="6100193" cy="2706210"/>
            <a:chExt cx="9230786" cy="4095026"/>
          </a:xfrm>
        </p:grpSpPr>
        <p:sp>
          <p:nvSpPr>
            <p:cNvPr id="30" name="Freeform 30"/>
            <p:cNvSpPr/>
            <p:nvPr/>
          </p:nvSpPr>
          <p:spPr>
            <a:xfrm>
              <a:off x="0" y="0"/>
              <a:ext cx="9230786" cy="4095026"/>
            </a:xfrm>
            <a:custGeom>
              <a:rect l="l" t="t" r="r" b="b"/>
              <a:pathLst>
                <a:path w="9230786" h="4095025">
                  <a:moveTo>
                    <a:pt x="9106326" y="4095026"/>
                  </a:moveTo>
                  <a:lnTo>
                    <a:pt x="124460" y="4095026"/>
                  </a:lnTo>
                  <a:cubicBezTo>
                    <a:pt x="55880" y="4095026"/>
                    <a:pt x="0" y="4039146"/>
                    <a:pt x="0" y="3970565"/>
                  </a:cubicBezTo>
                  <a:lnTo>
                    <a:pt x="0" y="124460"/>
                  </a:lnTo>
                  <a:cubicBezTo>
                    <a:pt x="0" y="55880"/>
                    <a:pt x="55880" y="0"/>
                    <a:pt x="124460" y="0"/>
                  </a:cubicBezTo>
                  <a:lnTo>
                    <a:pt x="9106326" y="0"/>
                  </a:lnTo>
                  <a:cubicBezTo>
                    <a:pt x="9174906" y="0"/>
                    <a:pt x="9230786" y="55880"/>
                    <a:pt x="9230786" y="124460"/>
                  </a:cubicBezTo>
                  <a:lnTo>
                    <a:pt x="9230786" y="3970566"/>
                  </a:lnTo>
                  <a:cubicBezTo>
                    <a:pt x="9230786" y="4039146"/>
                    <a:pt x="9174906" y="4095026"/>
                    <a:pt x="9106326" y="4095026"/>
                  </a:cubicBezTo>
                  <a:close/>
                </a:path>
              </a:pathLst>
            </a:custGeom>
            <a:solidFill>
              <a:srgbClr val="114571"/>
            </a:solidFill>
          </p:spPr>
          <p:txBody>
            <a:bodyPr/>
            <a:lstStyle/>
            <a:p/>
          </p:txBody>
        </p:sp>
      </p:grpSp>
      <p:grpSp>
        <p:nvGrpSpPr>
          <p:cNvPr id="31" name="Group 31"/>
          <p:cNvGrpSpPr/>
          <p:nvPr/>
        </p:nvGrpSpPr>
        <p:grpSpPr>
          <a:xfrm rot="5400000">
            <a:off x="11453173" y="5801335"/>
            <a:ext cx="679754" cy="2899036"/>
            <a:chExt cx="3130550" cy="13351270"/>
          </a:xfrm>
        </p:grpSpPr>
        <p:sp>
          <p:nvSpPr>
            <p:cNvPr id="32" name="Freeform 3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33" name="TextBox 33"/>
          <p:cNvSpPr txBox="1"/>
          <p:nvPr/>
        </p:nvSpPr>
        <p:spPr>
          <a:xfrm>
            <a:off x="10547486" y="3960991"/>
            <a:ext cx="2487300" cy="597654"/>
          </a:xfrm>
          <a:prstGeom prst="rect">
            <a:avLst/>
          </a:prstGeom>
        </p:spPr>
        <p:txBody>
          <a:bodyPr lIns="0" tIns="0" rIns="0" bIns="0" rtlCol="0" anchor="t">
            <a:spAutoFit/>
          </a:bodyPr>
          <a:lstStyle/>
          <a:p>
            <a:pPr algn="ctr">
              <a:lnSpc>
                <a:spcPts val="2329"/>
              </a:lnSpc>
            </a:pPr>
            <a:r>
              <a:rPr lang="en-US" sz="2306">
                <a:solidFill>
                  <a:srgbClr val="43B4BE"/>
                </a:solidFill>
                <a:latin typeface="Montserrat Classic"/>
              </a:rPr>
              <a:t>Material Segment </a:t>
            </a:r>
          </a:p>
        </p:txBody>
      </p:sp>
      <p:sp>
        <p:nvSpPr>
          <p:cNvPr id="34" name="TextBox 34"/>
          <p:cNvSpPr txBox="1"/>
          <p:nvPr/>
        </p:nvSpPr>
        <p:spPr>
          <a:xfrm>
            <a:off x="13601123" y="3396505"/>
            <a:ext cx="4538298" cy="1552691"/>
          </a:xfrm>
          <a:prstGeom prst="rect">
            <a:avLst/>
          </a:prstGeom>
        </p:spPr>
        <p:txBody>
          <a:bodyPr lIns="0" tIns="0" rIns="0" bIns="0" rtlCol="0" anchor="t">
            <a:spAutoFit/>
          </a:bodyPr>
          <a:lstStyle/>
          <a:p>
            <a:pPr marL="646717" lvl="1" indent="-323359">
              <a:lnSpc>
                <a:spcPts val="4193"/>
              </a:lnSpc>
              <a:buFont typeface="Arial"/>
              <a:buChar char="•"/>
            </a:pPr>
            <a:r>
              <a:rPr lang="en-US" sz="2995">
                <a:solidFill>
                  <a:srgbClr val="FFFFFF"/>
                </a:solidFill>
                <a:latin typeface="Montserrat"/>
              </a:rPr>
              <a:t>Wood</a:t>
            </a:r>
          </a:p>
          <a:p>
            <a:pPr marL="646717" lvl="1" indent="-323359">
              <a:lnSpc>
                <a:spcPts val="4193"/>
              </a:lnSpc>
              <a:buFont typeface="Arial"/>
              <a:buChar char="•"/>
            </a:pPr>
            <a:r>
              <a:rPr lang="en-US" sz="2995">
                <a:solidFill>
                  <a:srgbClr val="FFFFFF"/>
                </a:solidFill>
                <a:latin typeface="Montserrat"/>
              </a:rPr>
              <a:t>Metal</a:t>
            </a:r>
          </a:p>
          <a:p>
            <a:pPr marL="646717" lvl="1" indent="-323359">
              <a:lnSpc>
                <a:spcPts val="4193"/>
              </a:lnSpc>
              <a:buFont typeface="Arial"/>
              <a:buChar char="•"/>
            </a:pPr>
            <a:r>
              <a:rPr lang="en-US" sz="2995">
                <a:solidFill>
                  <a:srgbClr val="FFFFFF"/>
                </a:solidFill>
                <a:latin typeface="Montserrat"/>
              </a:rPr>
              <a:t>Plastic</a:t>
            </a:r>
          </a:p>
        </p:txBody>
      </p:sp>
      <p:sp>
        <p:nvSpPr>
          <p:cNvPr id="35" name="TextBox 35"/>
          <p:cNvSpPr txBox="1"/>
          <p:nvPr/>
        </p:nvSpPr>
        <p:spPr>
          <a:xfrm>
            <a:off x="10547486" y="7045456"/>
            <a:ext cx="2487300" cy="307610"/>
          </a:xfrm>
          <a:prstGeom prst="rect">
            <a:avLst/>
          </a:prstGeom>
        </p:spPr>
        <p:txBody>
          <a:bodyPr lIns="0" tIns="0" rIns="0" bIns="0" rtlCol="0" anchor="t">
            <a:spAutoFit/>
          </a:bodyPr>
          <a:lstStyle/>
          <a:p>
            <a:pPr algn="ctr">
              <a:lnSpc>
                <a:spcPts val="2329"/>
              </a:lnSpc>
            </a:pPr>
            <a:r>
              <a:rPr lang="en-US" sz="2306">
                <a:solidFill>
                  <a:srgbClr val="43B4BE"/>
                </a:solidFill>
                <a:latin typeface="Montserrat Classic"/>
              </a:rPr>
              <a:t>Style Segment </a:t>
            </a:r>
          </a:p>
        </p:txBody>
      </p:sp>
      <p:sp>
        <p:nvSpPr>
          <p:cNvPr id="36" name="TextBox 36"/>
          <p:cNvSpPr txBox="1"/>
          <p:nvPr/>
        </p:nvSpPr>
        <p:spPr>
          <a:xfrm>
            <a:off x="13364287" y="6375291"/>
            <a:ext cx="4775135" cy="1552691"/>
          </a:xfrm>
          <a:prstGeom prst="rect">
            <a:avLst/>
          </a:prstGeom>
        </p:spPr>
        <p:txBody>
          <a:bodyPr lIns="0" tIns="0" rIns="0" bIns="0" rtlCol="0" anchor="t">
            <a:spAutoFit/>
          </a:bodyPr>
          <a:lstStyle/>
          <a:p>
            <a:pPr marL="646717" lvl="1" indent="-323359">
              <a:lnSpc>
                <a:spcPts val="4193"/>
              </a:lnSpc>
              <a:buFont typeface="Arial"/>
              <a:buChar char="•"/>
            </a:pPr>
            <a:r>
              <a:rPr lang="en-US" sz="2995">
                <a:solidFill>
                  <a:srgbClr val="FFFFFF"/>
                </a:solidFill>
                <a:latin typeface="Montserrat"/>
              </a:rPr>
              <a:t>Antique</a:t>
            </a:r>
          </a:p>
          <a:p>
            <a:pPr marL="646717" lvl="1" indent="-323359">
              <a:lnSpc>
                <a:spcPts val="4193"/>
              </a:lnSpc>
              <a:buFont typeface="Arial"/>
              <a:buChar char="•"/>
            </a:pPr>
            <a:r>
              <a:rPr lang="en-US" sz="2995">
                <a:solidFill>
                  <a:srgbClr val="FFFFFF"/>
                </a:solidFill>
                <a:latin typeface="Montserrat"/>
              </a:rPr>
              <a:t>Modern</a:t>
            </a:r>
          </a:p>
          <a:p>
            <a:pPr marL="646717" lvl="1" indent="-323359">
              <a:lnSpc>
                <a:spcPts val="4193"/>
              </a:lnSpc>
              <a:buFont typeface="Arial"/>
              <a:buChar char="•"/>
            </a:pPr>
            <a:r>
              <a:rPr lang="en-US" sz="2995">
                <a:solidFill>
                  <a:srgbClr val="FFFFFF"/>
                </a:solidFill>
                <a:latin typeface="Montserrat"/>
              </a:rPr>
              <a:t>Stylish</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061720"/>
            <a:ext cx="11165240" cy="9225280"/>
          </a:xfrm>
          <a:custGeom>
            <a:rect l="l" t="t" r="r" b="b"/>
            <a:pathLst>
              <a:path w="11165240" h="9225280">
                <a:moveTo>
                  <a:pt x="0" y="0"/>
                </a:moveTo>
                <a:lnTo>
                  <a:pt x="11165240" y="0"/>
                </a:lnTo>
                <a:lnTo>
                  <a:pt x="11165240" y="9225280"/>
                </a:lnTo>
                <a:lnTo>
                  <a:pt x="0" y="92252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825504" y="4933548"/>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28%</a:t>
            </a:r>
          </a:p>
        </p:txBody>
      </p:sp>
      <p:sp>
        <p:nvSpPr>
          <p:cNvPr id="4" name="TextBox 4"/>
          <p:cNvSpPr txBox="1"/>
          <p:nvPr/>
        </p:nvSpPr>
        <p:spPr>
          <a:xfrm>
            <a:off x="135983" y="226694"/>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Wall Clock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655C5A"/>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55C5A"/>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55C5A"/>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883590" y="2564800"/>
            <a:ext cx="7389418" cy="12192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Technological Investment to Propel Market Growth</a:t>
            </a:r>
          </a:p>
        </p:txBody>
      </p:sp>
      <p:sp>
        <p:nvSpPr>
          <p:cNvPr id="18" name="TextBox 18"/>
          <p:cNvSpPr txBox="1"/>
          <p:nvPr/>
        </p:nvSpPr>
        <p:spPr>
          <a:xfrm>
            <a:off x="6883590" y="5833731"/>
            <a:ext cx="7108062" cy="24003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Longer Product Life Cycle of the Wall Clocks is Anticipated to Restrain the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370" b="-8370"/>
            </a:stretch>
          </a:blipFill>
        </p:spPr>
        <p:txBody>
          <a:bodyPr/>
          <a:lstStyle/>
          <a:p/>
        </p:txBody>
      </p:sp>
      <p:grpSp>
        <p:nvGrpSpPr>
          <p:cNvPr id="3" name="Group 3"/>
          <p:cNvGrpSpPr/>
          <p:nvPr/>
        </p:nvGrpSpPr>
        <p:grpSpPr>
          <a:xfrm>
            <a:off x="1794605" y="1558950"/>
            <a:ext cx="14698791" cy="7699350"/>
            <a:chExt cx="3871286" cy="2027812"/>
          </a:xfrm>
        </p:grpSpPr>
        <p:sp>
          <p:nvSpPr>
            <p:cNvPr id="4" name="Freeform 4"/>
            <p:cNvSpPr/>
            <p:nvPr/>
          </p:nvSpPr>
          <p:spPr>
            <a:xfrm>
              <a:off x="0" y="0"/>
              <a:ext cx="3871287" cy="2027812"/>
            </a:xfrm>
            <a:custGeom>
              <a:rect l="l" t="t" r="r" b="b"/>
              <a:pathLst>
                <a:path w="3871287" h="2027812">
                  <a:moveTo>
                    <a:pt x="0" y="0"/>
                  </a:moveTo>
                  <a:lnTo>
                    <a:pt x="3871287" y="0"/>
                  </a:lnTo>
                  <a:lnTo>
                    <a:pt x="3871287" y="2027812"/>
                  </a:lnTo>
                  <a:lnTo>
                    <a:pt x="0" y="2027812"/>
                  </a:lnTo>
                  <a:close/>
                </a:path>
              </a:pathLst>
            </a:custGeom>
            <a:solidFill>
              <a:srgbClr val="17211D">
                <a:alpha val="80784"/>
              </a:srgbClr>
            </a:solidFill>
          </p:spPr>
          <p:txBody>
            <a:bodyPr/>
            <a:lstStyle/>
            <a:p/>
          </p:txBody>
        </p:sp>
        <p:sp>
          <p:nvSpPr>
            <p:cNvPr id="5" name="TextBox 5"/>
            <p:cNvSpPr txBox="1"/>
            <p:nvPr/>
          </p:nvSpPr>
          <p:spPr>
            <a:xfrm>
              <a:off x="0" y="-38100"/>
              <a:ext cx="3871286" cy="2065912"/>
            </a:xfrm>
            <a:prstGeom prst="rect">
              <a:avLst/>
            </a:prstGeom>
          </p:spPr>
          <p:txBody>
            <a:bodyPr lIns="50800" tIns="50800" rIns="50800" bIns="50800" rtlCol="0" anchor="ctr"/>
            <a:lstStyle/>
            <a:p>
              <a:pPr algn="ctr">
                <a:lnSpc>
                  <a:spcPts val="2800"/>
                </a:lnSpc>
              </a:pPr>
              <a:endParaRPr/>
            </a:p>
          </p:txBody>
        </p:sp>
      </p:grpSp>
      <p:sp>
        <p:nvSpPr>
          <p:cNvPr id="6" name="TextBox 6"/>
          <p:cNvSpPr txBox="1"/>
          <p:nvPr/>
        </p:nvSpPr>
        <p:spPr>
          <a:xfrm>
            <a:off x="4522848" y="1900280"/>
            <a:ext cx="9242305" cy="806936"/>
          </a:xfrm>
          <a:prstGeom prst="rect">
            <a:avLst/>
          </a:prstGeom>
        </p:spPr>
        <p:txBody>
          <a:bodyPr lIns="0" tIns="0" rIns="0" bIns="0" rtlCol="0" anchor="t">
            <a:spAutoFit/>
          </a:bodyPr>
          <a:lstStyle/>
          <a:p>
            <a:pPr algn="ctr">
              <a:lnSpc>
                <a:spcPts val="6233"/>
              </a:lnSpc>
            </a:pPr>
            <a:r>
              <a:rPr lang="en-US" sz="5825">
                <a:solidFill>
                  <a:srgbClr val="FFFFFF"/>
                </a:solidFill>
                <a:latin typeface="Canva Sans"/>
              </a:rPr>
              <a:t>AUTHOR'S PERSPECTIVE</a:t>
            </a:r>
          </a:p>
        </p:txBody>
      </p:sp>
      <p:sp>
        <p:nvSpPr>
          <p:cNvPr id="7" name="TextBox 7"/>
          <p:cNvSpPr txBox="1"/>
          <p:nvPr/>
        </p:nvSpPr>
        <p:spPr>
          <a:xfrm>
            <a:off x="1927170" y="3091685"/>
            <a:ext cx="14433662" cy="5610225"/>
          </a:xfrm>
          <a:prstGeom prst="rect">
            <a:avLst/>
          </a:prstGeom>
        </p:spPr>
        <p:txBody>
          <a:bodyPr lIns="0" tIns="0" rIns="0" bIns="0" rtlCol="0" anchor="t">
            <a:spAutoFit/>
          </a:bodyPr>
          <a:lstStyle/>
          <a:p>
            <a:pPr marL="755652" lvl="1" indent="-377826">
              <a:lnSpc>
                <a:spcPts val="3675"/>
              </a:lnSpc>
              <a:buFont typeface="Arial"/>
              <a:buChar char="•"/>
            </a:pPr>
            <a:r>
              <a:rPr lang="en-US" sz="3500" spc="112">
                <a:solidFill>
                  <a:srgbClr val="FFFFFF"/>
                </a:solidFill>
                <a:latin typeface="Barlow"/>
              </a:rPr>
              <a:t>The Global Wall Clock Market is witnessing significant growth in the near future.</a:t>
            </a:r>
          </a:p>
          <a:p>
            <a:pPr marL="755652" lvl="1" indent="-377826">
              <a:lnSpc>
                <a:spcPts val="3675"/>
              </a:lnSpc>
              <a:buFont typeface="Arial"/>
              <a:buChar char="•"/>
            </a:pPr>
            <a:r>
              <a:rPr lang="en-US" sz="3500" spc="112">
                <a:solidFill>
                  <a:srgbClr val="FFFFFF"/>
                </a:solidFill>
                <a:latin typeface="Barlow"/>
              </a:rPr>
              <a:t>On the other hand, pointer-type wall clocks maintain a classic appeal, often featuring traditional clock hands to indicate time. </a:t>
            </a:r>
          </a:p>
          <a:p>
            <a:pPr marL="755652" lvl="1" indent="-377826">
              <a:lnSpc>
                <a:spcPts val="3675"/>
              </a:lnSpc>
              <a:buFont typeface="Arial"/>
              <a:buChar char="•"/>
            </a:pPr>
            <a:r>
              <a:rPr lang="en-US" sz="3500" spc="112">
                <a:solidFill>
                  <a:srgbClr val="FFFFFF"/>
                </a:solidFill>
                <a:latin typeface="Barlow"/>
              </a:rPr>
              <a:t>Smart features such as wireless connectivity and integrated calendars are gaining popularity, enhancing the utility of wall clocks in family spaces.</a:t>
            </a:r>
          </a:p>
          <a:p>
            <a:pPr marL="755652" lvl="1" indent="-377826">
              <a:lnSpc>
                <a:spcPts val="3675"/>
              </a:lnSpc>
              <a:buFont typeface="Arial"/>
              <a:buChar char="•"/>
            </a:pPr>
            <a:r>
              <a:rPr lang="en-US" sz="3500" spc="112">
                <a:solidFill>
                  <a:srgbClr val="FFFFFF"/>
                </a:solidFill>
                <a:latin typeface="Barlow"/>
              </a:rPr>
              <a:t>Consumers appreciate the ease of browsing through various wall clocks, comparing prices, and purchasing from the comfort of their homes.</a:t>
            </a:r>
          </a:p>
          <a:p>
            <a:pPr marL="755652" lvl="1" indent="-377826">
              <a:lnSpc>
                <a:spcPts val="3675"/>
              </a:lnSpc>
              <a:buFont typeface="Arial"/>
              <a:buChar char="•"/>
            </a:pPr>
            <a:r>
              <a:rPr lang="en-US" sz="3500" spc="112">
                <a:solidFill>
                  <a:srgbClr val="FFFFFF"/>
                </a:solidFill>
                <a:latin typeface="Barlow"/>
              </a:rPr>
              <a:t>Plastic wall clocks are lightweight and easy to maintain, making them suitable for children's rooms, offices, or casual living spaces.</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4333" b="-4333"/>
            </a:stretch>
          </a:blipFill>
        </p:spPr>
        <p:txBody>
          <a:bodyPr/>
          <a:lstStyle/>
          <a:p/>
        </p:txBody>
      </p:sp>
      <p:sp>
        <p:nvSpPr>
          <p:cNvPr id="3" name="Freeform 3"/>
          <p:cNvSpPr/>
          <p:nvPr/>
        </p:nvSpPr>
        <p:spPr>
          <a:xfrm>
            <a:off x="418809" y="3155001"/>
            <a:ext cx="4887449" cy="492025"/>
          </a:xfrm>
          <a:custGeom>
            <a:rect l="l" t="t" r="r" b="b"/>
            <a:pathLst>
              <a:path w="4887449" h="492025">
                <a:moveTo>
                  <a:pt x="0" y="0"/>
                </a:moveTo>
                <a:lnTo>
                  <a:pt x="4887449" y="0"/>
                </a:lnTo>
                <a:lnTo>
                  <a:pt x="4887449" y="492025"/>
                </a:lnTo>
                <a:lnTo>
                  <a:pt x="0" y="492025"/>
                </a:lnTo>
                <a:lnTo>
                  <a:pt x="0" y="0"/>
                </a:lnTo>
                <a:close/>
              </a:path>
            </a:pathLst>
          </a:custGeom>
          <a:blipFill>
            <a:blip r:embed="rId3"/>
            <a:stretch>
              <a:fillRect l="-503" t="-6666" r="-167" b="-18333"/>
            </a:stretch>
          </a:blipFill>
        </p:spPr>
        <p:txBody>
          <a:bodyPr/>
          <a:lstStyle/>
          <a:p/>
        </p:txBody>
      </p:sp>
      <p:sp>
        <p:nvSpPr>
          <p:cNvPr id="4" name="Freeform 4"/>
          <p:cNvSpPr/>
          <p:nvPr/>
        </p:nvSpPr>
        <p:spPr>
          <a:xfrm>
            <a:off x="8742821" y="2490313"/>
            <a:ext cx="3032709" cy="1844440"/>
          </a:xfrm>
          <a:custGeom>
            <a:rect l="l" t="t" r="r" b="b"/>
            <a:pathLst>
              <a:path w="3032709" h="1844440">
                <a:moveTo>
                  <a:pt x="0" y="0"/>
                </a:moveTo>
                <a:lnTo>
                  <a:pt x="3032709" y="0"/>
                </a:lnTo>
                <a:lnTo>
                  <a:pt x="3032709" y="1844441"/>
                </a:lnTo>
                <a:lnTo>
                  <a:pt x="0" y="1844441"/>
                </a:lnTo>
                <a:lnTo>
                  <a:pt x="0" y="0"/>
                </a:lnTo>
                <a:close/>
              </a:path>
            </a:pathLst>
          </a:custGeom>
          <a:blipFill>
            <a:blip r:embed="rId4"/>
            <a:stretch>
              <a:fillRect t="-35180" r="-2736" b="-33743"/>
            </a:stretch>
          </a:blipFill>
        </p:spPr>
        <p:txBody>
          <a:bodyPr/>
          <a:lstStyle/>
          <a:p/>
        </p:txBody>
      </p:sp>
      <p:sp>
        <p:nvSpPr>
          <p:cNvPr id="5" name="Freeform 5"/>
          <p:cNvSpPr/>
          <p:nvPr/>
        </p:nvSpPr>
        <p:spPr>
          <a:xfrm>
            <a:off x="5715833" y="2226763"/>
            <a:ext cx="2617413" cy="2348501"/>
          </a:xfrm>
          <a:custGeom>
            <a:rect l="l" t="t" r="r" b="b"/>
            <a:pathLst>
              <a:path w="2617413" h="2348501">
                <a:moveTo>
                  <a:pt x="0" y="0"/>
                </a:moveTo>
                <a:lnTo>
                  <a:pt x="2617413" y="0"/>
                </a:lnTo>
                <a:lnTo>
                  <a:pt x="2617413" y="2348501"/>
                </a:lnTo>
                <a:lnTo>
                  <a:pt x="0" y="2348501"/>
                </a:lnTo>
                <a:lnTo>
                  <a:pt x="0" y="0"/>
                </a:lnTo>
                <a:close/>
              </a:path>
            </a:pathLst>
          </a:custGeom>
          <a:blipFill>
            <a:blip r:embed="rId5"/>
            <a:stretch>
              <a:fillRect l="-5936" t="-6361" r="-5251" b="-9669"/>
            </a:stretch>
          </a:blipFill>
        </p:spPr>
        <p:txBody>
          <a:bodyPr/>
          <a:lstStyle/>
          <a:p/>
        </p:txBody>
      </p:sp>
      <p:sp>
        <p:nvSpPr>
          <p:cNvPr id="6" name="Freeform 6"/>
          <p:cNvSpPr/>
          <p:nvPr/>
        </p:nvSpPr>
        <p:spPr>
          <a:xfrm>
            <a:off x="177809" y="4856144"/>
            <a:ext cx="5538024" cy="1236241"/>
          </a:xfrm>
          <a:custGeom>
            <a:rect l="l" t="t" r="r" b="b"/>
            <a:pathLst>
              <a:path w="5538024" h="1236241">
                <a:moveTo>
                  <a:pt x="0" y="0"/>
                </a:moveTo>
                <a:lnTo>
                  <a:pt x="5538024" y="0"/>
                </a:lnTo>
                <a:lnTo>
                  <a:pt x="5538024" y="1236241"/>
                </a:lnTo>
                <a:lnTo>
                  <a:pt x="0" y="1236241"/>
                </a:lnTo>
                <a:lnTo>
                  <a:pt x="0" y="0"/>
                </a:lnTo>
                <a:close/>
              </a:path>
            </a:pathLst>
          </a:custGeom>
          <a:blipFill>
            <a:blip r:embed="rId6"/>
            <a:stretch>
              <a:fillRect t="-64992" b="-58993"/>
            </a:stretch>
          </a:blipFill>
        </p:spPr>
        <p:txBody>
          <a:bodyPr/>
          <a:lstStyle/>
          <a:p/>
        </p:txBody>
      </p:sp>
      <p:sp>
        <p:nvSpPr>
          <p:cNvPr id="7" name="Freeform 7"/>
          <p:cNvSpPr/>
          <p:nvPr/>
        </p:nvSpPr>
        <p:spPr>
          <a:xfrm>
            <a:off x="6264211" y="4962550"/>
            <a:ext cx="5117149" cy="1023430"/>
          </a:xfrm>
          <a:custGeom>
            <a:rect l="l" t="t" r="r" b="b"/>
            <a:pathLst>
              <a:path w="5117149" h="1023430">
                <a:moveTo>
                  <a:pt x="0" y="0"/>
                </a:moveTo>
                <a:lnTo>
                  <a:pt x="5117148" y="0"/>
                </a:lnTo>
                <a:lnTo>
                  <a:pt x="5117148" y="1023429"/>
                </a:lnTo>
                <a:lnTo>
                  <a:pt x="0" y="1023429"/>
                </a:lnTo>
                <a:lnTo>
                  <a:pt x="0" y="0"/>
                </a:lnTo>
                <a:close/>
              </a:path>
            </a:pathLst>
          </a:custGeom>
          <a:blipFill>
            <a:blip r:embed="rId7"/>
            <a:stretch>
              <a:fillRect/>
            </a:stretch>
          </a:blipFill>
        </p:spPr>
        <p:txBody>
          <a:bodyPr/>
          <a:lstStyle/>
          <a:p/>
        </p:txBody>
      </p:sp>
      <p:sp>
        <p:nvSpPr>
          <p:cNvPr id="8" name="Freeform 8"/>
          <p:cNvSpPr/>
          <p:nvPr/>
        </p:nvSpPr>
        <p:spPr>
          <a:xfrm>
            <a:off x="418809" y="6304087"/>
            <a:ext cx="3643558" cy="1824815"/>
          </a:xfrm>
          <a:custGeom>
            <a:rect l="l" t="t" r="r" b="b"/>
            <a:pathLst>
              <a:path w="3643558" h="1824815">
                <a:moveTo>
                  <a:pt x="0" y="0"/>
                </a:moveTo>
                <a:lnTo>
                  <a:pt x="3643558" y="0"/>
                </a:lnTo>
                <a:lnTo>
                  <a:pt x="3643558" y="1824815"/>
                </a:lnTo>
                <a:lnTo>
                  <a:pt x="0" y="1824815"/>
                </a:lnTo>
                <a:lnTo>
                  <a:pt x="0" y="0"/>
                </a:lnTo>
                <a:close/>
              </a:path>
            </a:pathLst>
          </a:custGeom>
          <a:blipFill>
            <a:blip r:embed="rId8"/>
            <a:stretch>
              <a:fillRect/>
            </a:stretch>
          </a:blipFill>
        </p:spPr>
        <p:txBody>
          <a:bodyPr/>
          <a:lstStyle/>
          <a:p/>
        </p:txBody>
      </p:sp>
      <p:sp>
        <p:nvSpPr>
          <p:cNvPr id="9" name="Freeform 9"/>
          <p:cNvSpPr/>
          <p:nvPr/>
        </p:nvSpPr>
        <p:spPr>
          <a:xfrm>
            <a:off x="4818999" y="6616260"/>
            <a:ext cx="6307967" cy="1200468"/>
          </a:xfrm>
          <a:custGeom>
            <a:rect l="l" t="t" r="r" b="b"/>
            <a:pathLst>
              <a:path w="6307967" h="1200468">
                <a:moveTo>
                  <a:pt x="0" y="0"/>
                </a:moveTo>
                <a:lnTo>
                  <a:pt x="6307967" y="0"/>
                </a:lnTo>
                <a:lnTo>
                  <a:pt x="6307967" y="1200468"/>
                </a:lnTo>
                <a:lnTo>
                  <a:pt x="0" y="1200468"/>
                </a:lnTo>
                <a:lnTo>
                  <a:pt x="0" y="0"/>
                </a:lnTo>
                <a:close/>
              </a:path>
            </a:pathLst>
          </a:custGeom>
          <a:blipFill>
            <a:blip r:embed="rId9"/>
            <a:stretch>
              <a:fillRect l="-12528" t="-121563" r="-11000" b="-119520"/>
            </a:stretch>
          </a:blipFill>
        </p:spPr>
        <p:txBody>
          <a:bodyPr/>
          <a:lstStyle/>
          <a:p/>
        </p:txBody>
      </p:sp>
      <p:sp>
        <p:nvSpPr>
          <p:cNvPr id="10" name="Freeform 10"/>
          <p:cNvSpPr/>
          <p:nvPr/>
        </p:nvSpPr>
        <p:spPr>
          <a:xfrm>
            <a:off x="566062" y="8540646"/>
            <a:ext cx="3349052" cy="1435308"/>
          </a:xfrm>
          <a:custGeom>
            <a:rect l="l" t="t" r="r" b="b"/>
            <a:pathLst>
              <a:path w="3349052" h="1435308">
                <a:moveTo>
                  <a:pt x="0" y="0"/>
                </a:moveTo>
                <a:lnTo>
                  <a:pt x="3349052" y="0"/>
                </a:lnTo>
                <a:lnTo>
                  <a:pt x="3349052" y="1435308"/>
                </a:lnTo>
                <a:lnTo>
                  <a:pt x="0" y="1435308"/>
                </a:lnTo>
                <a:lnTo>
                  <a:pt x="0" y="0"/>
                </a:lnTo>
                <a:close/>
              </a:path>
            </a:pathLst>
          </a:custGeom>
          <a:blipFill>
            <a:blip r:embed="rId10"/>
            <a:stretch>
              <a:fillRect/>
            </a:stretch>
          </a:blipFill>
        </p:spPr>
        <p:txBody>
          <a:bodyPr/>
          <a:lstStyle/>
          <a:p/>
        </p:txBody>
      </p:sp>
      <p:sp>
        <p:nvSpPr>
          <p:cNvPr id="11" name="Freeform 11"/>
          <p:cNvSpPr/>
          <p:nvPr/>
        </p:nvSpPr>
        <p:spPr>
          <a:xfrm>
            <a:off x="4519718" y="8643653"/>
            <a:ext cx="5009643" cy="935133"/>
          </a:xfrm>
          <a:custGeom>
            <a:rect l="l" t="t" r="r" b="b"/>
            <a:pathLst>
              <a:path w="5009643" h="935133">
                <a:moveTo>
                  <a:pt x="0" y="0"/>
                </a:moveTo>
                <a:lnTo>
                  <a:pt x="5009643" y="0"/>
                </a:lnTo>
                <a:lnTo>
                  <a:pt x="5009643" y="935133"/>
                </a:lnTo>
                <a:lnTo>
                  <a:pt x="0" y="935133"/>
                </a:lnTo>
                <a:lnTo>
                  <a:pt x="0" y="0"/>
                </a:lnTo>
                <a:close/>
              </a:path>
            </a:pathLst>
          </a:custGeom>
          <a:blipFill>
            <a:blip r:embed="rId11"/>
            <a:stretch>
              <a:fillRect/>
            </a:stretch>
          </a:blipFill>
        </p:spPr>
        <p:txBody>
          <a:bodyPr/>
          <a:lstStyle/>
          <a:p/>
        </p:txBody>
      </p:sp>
      <p:sp>
        <p:nvSpPr>
          <p:cNvPr id="12" name="Freeform 12"/>
          <p:cNvSpPr/>
          <p:nvPr/>
        </p:nvSpPr>
        <p:spPr>
          <a:xfrm>
            <a:off x="10129436" y="8540646"/>
            <a:ext cx="4139013" cy="1331682"/>
          </a:xfrm>
          <a:custGeom>
            <a:rect l="l" t="t" r="r" b="b"/>
            <a:pathLst>
              <a:path w="4139013" h="1331682">
                <a:moveTo>
                  <a:pt x="0" y="0"/>
                </a:moveTo>
                <a:lnTo>
                  <a:pt x="4139013" y="0"/>
                </a:lnTo>
                <a:lnTo>
                  <a:pt x="4139013" y="1331682"/>
                </a:lnTo>
                <a:lnTo>
                  <a:pt x="0" y="1331682"/>
                </a:lnTo>
                <a:lnTo>
                  <a:pt x="0" y="0"/>
                </a:lnTo>
                <a:close/>
              </a:path>
            </a:pathLst>
          </a:custGeom>
          <a:blipFill>
            <a:blip r:embed="rId12"/>
            <a:stretch>
              <a:fillRect/>
            </a:stretch>
          </a:blipFill>
        </p:spPr>
        <p:txBody>
          <a:bodyPr/>
          <a:lstStyle/>
          <a:p/>
        </p:txBody>
      </p:sp>
      <p:sp>
        <p:nvSpPr>
          <p:cNvPr id="13" name="Freeform 13"/>
          <p:cNvSpPr/>
          <p:nvPr/>
        </p:nvSpPr>
        <p:spPr>
          <a:xfrm>
            <a:off x="14868523" y="8362312"/>
            <a:ext cx="2752494" cy="1497815"/>
          </a:xfrm>
          <a:custGeom>
            <a:rect l="l" t="t" r="r" b="b"/>
            <a:pathLst>
              <a:path w="2752494" h="1497815">
                <a:moveTo>
                  <a:pt x="0" y="0"/>
                </a:moveTo>
                <a:lnTo>
                  <a:pt x="2752494" y="0"/>
                </a:lnTo>
                <a:lnTo>
                  <a:pt x="2752494" y="1497815"/>
                </a:lnTo>
                <a:lnTo>
                  <a:pt x="0" y="1497815"/>
                </a:lnTo>
                <a:lnTo>
                  <a:pt x="0" y="0"/>
                </a:lnTo>
                <a:close/>
              </a:path>
            </a:pathLst>
          </a:custGeom>
          <a:blipFill>
            <a:blip r:embed="rId13"/>
            <a:stretch>
              <a:fillRect/>
            </a:stretch>
          </a:blipFill>
        </p:spPr>
        <p:txBody>
          <a:bodyPr/>
          <a:lstStyle/>
          <a:p/>
        </p:txBody>
      </p:sp>
      <p:sp>
        <p:nvSpPr>
          <p:cNvPr id="14" name="TextBox 14"/>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3j2uyhec"/>
              </a:rPr>
              <a:t>https://tinyurl.com/3j2uyhec</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54</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Wall Clock Market Report 2024</dc:title>
  <cp:lastModifiedBy>decipher market</cp:lastModifiedBy>
  <cp:revision>2</cp:revision>
  <dcterms:created xsi:type="dcterms:W3CDTF">2006-08-16T00:00:00Z</dcterms:created>
  <dcterms:modified xsi:type="dcterms:W3CDTF">2024-03-20T13:57:28Z</dcterms:modified>
</cp:coreProperties>
</file>