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Bold" panose="00000800000000000000"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15" Type="http://schemas.openxmlformats.org/officeDocument/2006/relationships/image" Target="../media/image22.jpeg" /><Relationship Id="rId16" Type="http://schemas.openxmlformats.org/officeDocument/2006/relationships/image" Target="../media/image23.jpeg" /><Relationship Id="rId17" Type="http://schemas.openxmlformats.org/officeDocument/2006/relationships/image" Target="../media/image24.jpeg" /><Relationship Id="rId18" Type="http://schemas.openxmlformats.org/officeDocument/2006/relationships/image" Target="../media/image25.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6.jpeg" /><Relationship Id="rId3" Type="http://schemas.openxmlformats.org/officeDocument/2006/relationships/image" Target="../media/image27.jpeg" /><Relationship Id="rId4" Type="http://schemas.openxmlformats.org/officeDocument/2006/relationships/hyperlink" Target="https://tinyurl.com/37awhukh"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0" y="0"/>
            <a:ext cx="10419686" cy="10287000"/>
            <a:chExt cx="3201769" cy="3160998"/>
          </a:xfrm>
        </p:grpSpPr>
        <p:sp>
          <p:nvSpPr>
            <p:cNvPr id="4" name="Freeform 4"/>
            <p:cNvSpPr/>
            <p:nvPr/>
          </p:nvSpPr>
          <p:spPr>
            <a:xfrm>
              <a:off x="0" y="0"/>
              <a:ext cx="3201769" cy="3160998"/>
            </a:xfrm>
            <a:custGeom>
              <a:rect l="l" t="t" r="r" b="b"/>
              <a:pathLst>
                <a:path w="3201769" h="3160998">
                  <a:moveTo>
                    <a:pt x="0" y="0"/>
                  </a:moveTo>
                  <a:lnTo>
                    <a:pt x="3201769" y="0"/>
                  </a:lnTo>
                  <a:lnTo>
                    <a:pt x="3201769" y="3160998"/>
                  </a:lnTo>
                  <a:lnTo>
                    <a:pt x="0" y="3160998"/>
                  </a:lnTo>
                  <a:close/>
                </a:path>
              </a:pathLst>
            </a:custGeom>
            <a:solidFill>
              <a:srgbClr val="647C2C">
                <a:alpha val="89804"/>
              </a:srgbClr>
            </a:solidFill>
          </p:spPr>
          <p:txBody>
            <a:bodyPr/>
            <a:lstStyle/>
            <a:p/>
          </p:txBody>
        </p:sp>
      </p:grpSp>
      <p:sp>
        <p:nvSpPr>
          <p:cNvPr id="5" name="TextBox 5"/>
          <p:cNvSpPr txBox="1"/>
          <p:nvPr/>
        </p:nvSpPr>
        <p:spPr>
          <a:xfrm>
            <a:off x="198939" y="3101419"/>
            <a:ext cx="10220747" cy="4236561"/>
          </a:xfrm>
          <a:prstGeom prst="rect">
            <a:avLst/>
          </a:prstGeom>
        </p:spPr>
        <p:txBody>
          <a:bodyPr lIns="0" tIns="0" rIns="0" bIns="0" rtlCol="0" anchor="t">
            <a:spAutoFit/>
          </a:bodyPr>
          <a:lstStyle/>
          <a:p>
            <a:pPr algn="just">
              <a:lnSpc>
                <a:spcPts val="8285"/>
              </a:lnSpc>
            </a:pPr>
            <a:r>
              <a:rPr lang="en-US" sz="8203">
                <a:solidFill>
                  <a:srgbClr val="FFFFFF"/>
                </a:solidFill>
                <a:latin typeface="Canva Sans"/>
              </a:rPr>
              <a:t>GLOBAL</a:t>
            </a:r>
          </a:p>
          <a:p>
            <a:pPr algn="just">
              <a:lnSpc>
                <a:spcPts val="8285"/>
              </a:lnSpc>
            </a:pPr>
            <a:r>
              <a:rPr lang="en-US" sz="8203">
                <a:solidFill>
                  <a:srgbClr val="FFFFFF"/>
                </a:solidFill>
                <a:latin typeface="Canva Sans"/>
              </a:rPr>
              <a:t>VERTICAL FARMING</a:t>
            </a:r>
          </a:p>
          <a:p>
            <a:pPr algn="just">
              <a:lnSpc>
                <a:spcPts val="8285"/>
              </a:lnSpc>
            </a:pPr>
            <a:r>
              <a:rPr lang="en-US" sz="8203">
                <a:solidFill>
                  <a:srgbClr val="FFFFFF"/>
                </a:solidFill>
                <a:latin typeface="Canva Sans"/>
              </a:rPr>
              <a:t>MARKET REPORT </a:t>
            </a:r>
          </a:p>
          <a:p>
            <a:pPr algn="just">
              <a:lnSpc>
                <a:spcPts val="8285"/>
              </a:lnSpc>
            </a:pPr>
            <a:r>
              <a:rPr lang="en-US" sz="8203">
                <a:solidFill>
                  <a:srgbClr val="FFFFFF"/>
                </a:solidFill>
                <a:latin typeface="Canva Sans"/>
              </a:rPr>
              <a:t>2024</a:t>
            </a:r>
          </a:p>
        </p:txBody>
      </p:sp>
      <p:sp>
        <p:nvSpPr>
          <p:cNvPr id="6" name="TextBox 6"/>
          <p:cNvSpPr txBox="1"/>
          <p:nvPr/>
        </p:nvSpPr>
        <p:spPr>
          <a:xfrm>
            <a:off x="1382843" y="9607549"/>
            <a:ext cx="7867191" cy="679451"/>
          </a:xfrm>
          <a:prstGeom prst="rect">
            <a:avLst/>
          </a:prstGeom>
        </p:spPr>
        <p:txBody>
          <a:bodyPr lIns="0" tIns="0" rIns="0" bIns="0" rtlCol="0" anchor="t">
            <a:spAutoFit/>
          </a:bodyPr>
          <a:lstStyle/>
          <a:p>
            <a:pPr algn="ctr">
              <a:lnSpc>
                <a:spcPts val="5599"/>
              </a:lnSpc>
            </a:pPr>
            <a:r>
              <a:rPr lang="en-US" sz="3999">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988607" y="2207410"/>
            <a:ext cx="14310785" cy="5872179"/>
            <a:chExt cx="3769096" cy="1546582"/>
          </a:xfrm>
        </p:grpSpPr>
        <p:sp>
          <p:nvSpPr>
            <p:cNvPr id="4" name="Freeform 4"/>
            <p:cNvSpPr/>
            <p:nvPr/>
          </p:nvSpPr>
          <p:spPr>
            <a:xfrm>
              <a:off x="0" y="0"/>
              <a:ext cx="3769096" cy="1546582"/>
            </a:xfrm>
            <a:custGeom>
              <a:rect l="l" t="t" r="r" b="b"/>
              <a:pathLst>
                <a:path w="3769096" h="1546582">
                  <a:moveTo>
                    <a:pt x="27590" y="0"/>
                  </a:moveTo>
                  <a:lnTo>
                    <a:pt x="3741505" y="0"/>
                  </a:lnTo>
                  <a:cubicBezTo>
                    <a:pt x="3756743" y="0"/>
                    <a:pt x="3769096" y="12353"/>
                    <a:pt x="3769096" y="27590"/>
                  </a:cubicBezTo>
                  <a:lnTo>
                    <a:pt x="3769096" y="1518992"/>
                  </a:lnTo>
                  <a:cubicBezTo>
                    <a:pt x="3769096" y="1534230"/>
                    <a:pt x="3756743" y="1546582"/>
                    <a:pt x="3741505" y="1546582"/>
                  </a:cubicBezTo>
                  <a:lnTo>
                    <a:pt x="27590" y="1546582"/>
                  </a:lnTo>
                  <a:cubicBezTo>
                    <a:pt x="12353" y="1546582"/>
                    <a:pt x="0" y="1534230"/>
                    <a:pt x="0" y="1518992"/>
                  </a:cubicBezTo>
                  <a:lnTo>
                    <a:pt x="0" y="27590"/>
                  </a:lnTo>
                  <a:cubicBezTo>
                    <a:pt x="0" y="12353"/>
                    <a:pt x="12353" y="0"/>
                    <a:pt x="27590" y="0"/>
                  </a:cubicBezTo>
                  <a:close/>
                </a:path>
              </a:pathLst>
            </a:custGeom>
            <a:solidFill>
              <a:srgbClr val="647C2C"/>
            </a:solidFill>
          </p:spPr>
          <p:txBody>
            <a:bodyPr/>
            <a:lstStyle/>
            <a:p/>
          </p:txBody>
        </p:sp>
        <p:sp>
          <p:nvSpPr>
            <p:cNvPr id="5" name="TextBox 5"/>
            <p:cNvSpPr txBox="1"/>
            <p:nvPr/>
          </p:nvSpPr>
          <p:spPr>
            <a:xfrm>
              <a:off x="0" y="-38100"/>
              <a:ext cx="3769096" cy="158468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98838" y="2450873"/>
            <a:ext cx="8090324"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2234215" y="3524250"/>
            <a:ext cx="13830278" cy="42481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Vertical farming is the way of growing crop in vertically stacked layers. It controlled-environment agriculture, to optimize plant growth, and soilless farming techniques such as aquaponics, hydroponics, and aeroponics. Some common choices of structures to house vertical farming systems include shipping containers, buildings, tunnels, and Others. The major advantage of utilizing vertical farming technologies is the increased crop yield that comes with a smaller unit area of land requirement.</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83540" y="6992774"/>
            <a:ext cx="7483178" cy="2265526"/>
            <a:chExt cx="860407" cy="260488"/>
          </a:xfrm>
        </p:grpSpPr>
        <p:sp>
          <p:nvSpPr>
            <p:cNvPr id="4" name="Freeform 4"/>
            <p:cNvSpPr/>
            <p:nvPr/>
          </p:nvSpPr>
          <p:spPr>
            <a:xfrm>
              <a:off x="0" y="0"/>
              <a:ext cx="860407" cy="260488"/>
            </a:xfrm>
            <a:custGeom>
              <a:rect l="l" t="t" r="r" b="b"/>
              <a:pathLst>
                <a:path w="860407" h="260488">
                  <a:moveTo>
                    <a:pt x="103458" y="0"/>
                  </a:moveTo>
                  <a:lnTo>
                    <a:pt x="756950" y="0"/>
                  </a:lnTo>
                  <a:cubicBezTo>
                    <a:pt x="814088" y="0"/>
                    <a:pt x="860407" y="46320"/>
                    <a:pt x="860407" y="103458"/>
                  </a:cubicBezTo>
                  <a:lnTo>
                    <a:pt x="860407" y="157030"/>
                  </a:lnTo>
                  <a:cubicBezTo>
                    <a:pt x="860407" y="214168"/>
                    <a:pt x="814088" y="260488"/>
                    <a:pt x="756950" y="260488"/>
                  </a:cubicBezTo>
                  <a:lnTo>
                    <a:pt x="103458" y="260488"/>
                  </a:lnTo>
                  <a:cubicBezTo>
                    <a:pt x="46320" y="260488"/>
                    <a:pt x="0" y="214168"/>
                    <a:pt x="0" y="157030"/>
                  </a:cubicBezTo>
                  <a:lnTo>
                    <a:pt x="0" y="103458"/>
                  </a:lnTo>
                  <a:cubicBezTo>
                    <a:pt x="0" y="46320"/>
                    <a:pt x="46320" y="0"/>
                    <a:pt x="103458" y="0"/>
                  </a:cubicBezTo>
                  <a:close/>
                </a:path>
              </a:pathLst>
            </a:custGeom>
            <a:solidFill>
              <a:srgbClr val="73750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91589" y="7271133"/>
            <a:ext cx="1827782" cy="1825498"/>
          </a:xfrm>
          <a:custGeom>
            <a:rect l="l" t="t" r="r" b="b"/>
            <a:pathLst>
              <a:path w="1827782" h="1825498">
                <a:moveTo>
                  <a:pt x="0" y="0"/>
                </a:moveTo>
                <a:lnTo>
                  <a:pt x="1827783" y="0"/>
                </a:lnTo>
                <a:lnTo>
                  <a:pt x="1827783" y="1825498"/>
                </a:lnTo>
                <a:lnTo>
                  <a:pt x="0" y="1825498"/>
                </a:lnTo>
                <a:lnTo>
                  <a:pt x="0" y="0"/>
                </a:lnTo>
                <a:close/>
              </a:path>
            </a:pathLst>
          </a:custGeom>
          <a:blipFill>
            <a:blip r:embed="rId3"/>
            <a:stretch>
              <a:fillRect/>
            </a:stretch>
          </a:blipFill>
        </p:spPr>
        <p:txBody>
          <a:bodyPr/>
          <a:lstStyle/>
          <a:p/>
        </p:txBody>
      </p:sp>
      <p:grpSp>
        <p:nvGrpSpPr>
          <p:cNvPr id="7" name="Group 7"/>
          <p:cNvGrpSpPr/>
          <p:nvPr/>
        </p:nvGrpSpPr>
        <p:grpSpPr>
          <a:xfrm>
            <a:off x="748975" y="7198080"/>
            <a:ext cx="1800864" cy="1800864"/>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483540" y="2174821"/>
            <a:ext cx="7483178" cy="2265526"/>
            <a:chExt cx="860407" cy="260488"/>
          </a:xfrm>
        </p:grpSpPr>
        <p:sp>
          <p:nvSpPr>
            <p:cNvPr id="11" name="Freeform 11"/>
            <p:cNvSpPr/>
            <p:nvPr/>
          </p:nvSpPr>
          <p:spPr>
            <a:xfrm>
              <a:off x="0" y="0"/>
              <a:ext cx="860407" cy="260488"/>
            </a:xfrm>
            <a:custGeom>
              <a:rect l="l" t="t" r="r" b="b"/>
              <a:pathLst>
                <a:path w="860407" h="260488">
                  <a:moveTo>
                    <a:pt x="103458" y="0"/>
                  </a:moveTo>
                  <a:lnTo>
                    <a:pt x="756950" y="0"/>
                  </a:lnTo>
                  <a:cubicBezTo>
                    <a:pt x="814088" y="0"/>
                    <a:pt x="860407" y="46320"/>
                    <a:pt x="860407" y="103458"/>
                  </a:cubicBezTo>
                  <a:lnTo>
                    <a:pt x="860407" y="157030"/>
                  </a:lnTo>
                  <a:cubicBezTo>
                    <a:pt x="860407" y="214168"/>
                    <a:pt x="814088" y="260488"/>
                    <a:pt x="756950" y="260488"/>
                  </a:cubicBezTo>
                  <a:lnTo>
                    <a:pt x="103458" y="260488"/>
                  </a:lnTo>
                  <a:cubicBezTo>
                    <a:pt x="46320" y="260488"/>
                    <a:pt x="0" y="214168"/>
                    <a:pt x="0" y="157030"/>
                  </a:cubicBezTo>
                  <a:lnTo>
                    <a:pt x="0" y="103458"/>
                  </a:lnTo>
                  <a:cubicBezTo>
                    <a:pt x="0" y="46320"/>
                    <a:pt x="46320" y="0"/>
                    <a:pt x="103458" y="0"/>
                  </a:cubicBezTo>
                  <a:close/>
                </a:path>
              </a:pathLst>
            </a:custGeom>
            <a:solidFill>
              <a:srgbClr val="73750E"/>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791589" y="2453179"/>
            <a:ext cx="1827782" cy="1825498"/>
          </a:xfrm>
          <a:custGeom>
            <a:rect l="l" t="t" r="r" b="b"/>
            <a:pathLst>
              <a:path w="1827782" h="1825498">
                <a:moveTo>
                  <a:pt x="0" y="0"/>
                </a:moveTo>
                <a:lnTo>
                  <a:pt x="1827783" y="0"/>
                </a:lnTo>
                <a:lnTo>
                  <a:pt x="1827783" y="1825498"/>
                </a:lnTo>
                <a:lnTo>
                  <a:pt x="0" y="1825498"/>
                </a:lnTo>
                <a:lnTo>
                  <a:pt x="0" y="0"/>
                </a:lnTo>
                <a:close/>
              </a:path>
            </a:pathLst>
          </a:custGeom>
          <a:blipFill>
            <a:blip r:embed="rId3"/>
            <a:stretch>
              <a:fillRect/>
            </a:stretch>
          </a:blipFill>
        </p:spPr>
        <p:txBody>
          <a:bodyPr/>
          <a:lstStyle/>
          <a:p/>
        </p:txBody>
      </p:sp>
      <p:grpSp>
        <p:nvGrpSpPr>
          <p:cNvPr id="14" name="Group 14"/>
          <p:cNvGrpSpPr/>
          <p:nvPr/>
        </p:nvGrpSpPr>
        <p:grpSpPr>
          <a:xfrm>
            <a:off x="748975" y="2380127"/>
            <a:ext cx="1800864" cy="1800864"/>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7" name="TextBox 17"/>
          <p:cNvSpPr txBox="1"/>
          <p:nvPr/>
        </p:nvSpPr>
        <p:spPr>
          <a:xfrm>
            <a:off x="989802" y="7611542"/>
            <a:ext cx="1319211" cy="1254577"/>
          </a:xfrm>
          <a:prstGeom prst="rect">
            <a:avLst/>
          </a:prstGeom>
        </p:spPr>
        <p:txBody>
          <a:bodyPr lIns="0" tIns="0" rIns="0" bIns="0" rtlCol="0" anchor="t">
            <a:spAutoFit/>
          </a:bodyPr>
          <a:lstStyle/>
          <a:p>
            <a:pPr algn="ctr">
              <a:lnSpc>
                <a:spcPts val="3107"/>
              </a:lnSpc>
            </a:pPr>
            <a:r>
              <a:rPr lang="en-US" sz="3884">
                <a:solidFill>
                  <a:srgbClr val="1E3048"/>
                </a:solidFill>
                <a:latin typeface="Poppins Bold"/>
              </a:rPr>
              <a:t>2023- 2030</a:t>
            </a:r>
          </a:p>
        </p:txBody>
      </p:sp>
      <p:sp>
        <p:nvSpPr>
          <p:cNvPr id="18" name="TextBox 18"/>
          <p:cNvSpPr txBox="1"/>
          <p:nvPr/>
        </p:nvSpPr>
        <p:spPr>
          <a:xfrm>
            <a:off x="2452218" y="7349892"/>
            <a:ext cx="5027896" cy="1498937"/>
          </a:xfrm>
          <a:prstGeom prst="rect">
            <a:avLst/>
          </a:prstGeom>
        </p:spPr>
        <p:txBody>
          <a:bodyPr lIns="0" tIns="0" rIns="0" bIns="0" rtlCol="0" anchor="t">
            <a:spAutoFit/>
          </a:bodyPr>
          <a:lstStyle/>
          <a:p>
            <a:pPr algn="ctr">
              <a:lnSpc>
                <a:spcPts val="5875"/>
              </a:lnSpc>
            </a:pPr>
            <a:r>
              <a:rPr lang="en-US" sz="4196">
                <a:solidFill>
                  <a:srgbClr val="FFFFFF"/>
                </a:solidFill>
                <a:latin typeface="Poppins"/>
              </a:rPr>
              <a:t>CAGR</a:t>
            </a:r>
          </a:p>
          <a:p>
            <a:pPr algn="ctr">
              <a:lnSpc>
                <a:spcPts val="5875"/>
              </a:lnSpc>
              <a:spcBef>
                <a:spcPct val="0"/>
              </a:spcBef>
            </a:pPr>
            <a:r>
              <a:rPr lang="en-US" sz="4196">
                <a:solidFill>
                  <a:srgbClr val="FFFFFF"/>
                </a:solidFill>
                <a:latin typeface="Poppins"/>
              </a:rPr>
              <a:t>27.89%</a:t>
            </a:r>
          </a:p>
        </p:txBody>
      </p:sp>
      <p:sp>
        <p:nvSpPr>
          <p:cNvPr id="19" name="TextBox 19"/>
          <p:cNvSpPr txBox="1"/>
          <p:nvPr/>
        </p:nvSpPr>
        <p:spPr>
          <a:xfrm>
            <a:off x="989802" y="3089925"/>
            <a:ext cx="1319211" cy="479907"/>
          </a:xfrm>
          <a:prstGeom prst="rect">
            <a:avLst/>
          </a:prstGeom>
        </p:spPr>
        <p:txBody>
          <a:bodyPr lIns="0" tIns="0" rIns="0" bIns="0" rtlCol="0" anchor="t">
            <a:spAutoFit/>
          </a:bodyPr>
          <a:lstStyle/>
          <a:p>
            <a:pPr marL="0" lvl="0" indent="0" algn="ctr">
              <a:lnSpc>
                <a:spcPts val="3107"/>
              </a:lnSpc>
              <a:spcBef>
                <a:spcPct val="0"/>
              </a:spcBef>
            </a:pPr>
            <a:r>
              <a:rPr lang="en-US" sz="3884" u="none" strike="noStrike">
                <a:solidFill>
                  <a:srgbClr val="1E3048"/>
                </a:solidFill>
                <a:latin typeface="Poppins Bold"/>
              </a:rPr>
              <a:t>2023</a:t>
            </a:r>
          </a:p>
        </p:txBody>
      </p:sp>
      <p:sp>
        <p:nvSpPr>
          <p:cNvPr id="20" name="TextBox 20"/>
          <p:cNvSpPr txBox="1"/>
          <p:nvPr/>
        </p:nvSpPr>
        <p:spPr>
          <a:xfrm>
            <a:off x="2309013" y="2554741"/>
            <a:ext cx="5284055" cy="1449798"/>
          </a:xfrm>
          <a:prstGeom prst="rect">
            <a:avLst/>
          </a:prstGeom>
        </p:spPr>
        <p:txBody>
          <a:bodyPr lIns="0" tIns="0" rIns="0" bIns="0" rtlCol="0" anchor="t">
            <a:spAutoFit/>
          </a:bodyPr>
          <a:lstStyle/>
          <a:p>
            <a:pPr algn="ctr">
              <a:lnSpc>
                <a:spcPts val="5700"/>
              </a:lnSpc>
            </a:pPr>
            <a:r>
              <a:rPr lang="en-US" sz="4072">
                <a:solidFill>
                  <a:srgbClr val="FFFFFF"/>
                </a:solidFill>
                <a:latin typeface="Poppins"/>
              </a:rPr>
              <a:t>MARKET SIZE </a:t>
            </a:r>
          </a:p>
          <a:p>
            <a:pPr algn="ctr">
              <a:lnSpc>
                <a:spcPts val="5700"/>
              </a:lnSpc>
              <a:spcBef>
                <a:spcPct val="0"/>
              </a:spcBef>
            </a:pPr>
            <a:r>
              <a:rPr lang="en-US" sz="4072">
                <a:solidFill>
                  <a:srgbClr val="FFFFFF"/>
                </a:solidFill>
                <a:latin typeface="Poppins"/>
              </a:rPr>
              <a:t>USD 4.67 billion </a:t>
            </a:r>
          </a:p>
        </p:txBody>
      </p:sp>
      <p:grpSp>
        <p:nvGrpSpPr>
          <p:cNvPr id="21" name="Group 21"/>
          <p:cNvGrpSpPr/>
          <p:nvPr/>
        </p:nvGrpSpPr>
        <p:grpSpPr>
          <a:xfrm>
            <a:off x="0" y="42479"/>
            <a:ext cx="18288000" cy="1257300"/>
            <a:chExt cx="4816593" cy="331141"/>
          </a:xfrm>
        </p:grpSpPr>
        <p:sp>
          <p:nvSpPr>
            <p:cNvPr id="22" name="Freeform 22"/>
            <p:cNvSpPr/>
            <p:nvPr/>
          </p:nvSpPr>
          <p:spPr>
            <a:xfrm>
              <a:off x="0" y="0"/>
              <a:ext cx="4816592" cy="331141"/>
            </a:xfrm>
            <a:custGeom>
              <a:rect l="l" t="t" r="r" b="b"/>
              <a:pathLst>
                <a:path w="4816592" h="331141">
                  <a:moveTo>
                    <a:pt x="0" y="0"/>
                  </a:moveTo>
                  <a:lnTo>
                    <a:pt x="4816592" y="0"/>
                  </a:lnTo>
                  <a:lnTo>
                    <a:pt x="4816592" y="331141"/>
                  </a:lnTo>
                  <a:lnTo>
                    <a:pt x="0" y="331141"/>
                  </a:lnTo>
                  <a:close/>
                </a:path>
              </a:pathLst>
            </a:custGeom>
            <a:solidFill>
              <a:srgbClr val="000000">
                <a:alpha val="60000"/>
              </a:srgbClr>
            </a:solidFill>
          </p:spPr>
          <p:txBody>
            <a:bodyPr/>
            <a:lstStyle/>
            <a:p/>
          </p:txBody>
        </p:sp>
        <p:sp>
          <p:nvSpPr>
            <p:cNvPr id="23" name="TextBox 23"/>
            <p:cNvSpPr txBox="1"/>
            <p:nvPr/>
          </p:nvSpPr>
          <p:spPr>
            <a:xfrm>
              <a:off x="0" y="-38100"/>
              <a:ext cx="4816593" cy="369241"/>
            </a:xfrm>
            <a:prstGeom prst="rect">
              <a:avLst/>
            </a:prstGeom>
          </p:spPr>
          <p:txBody>
            <a:bodyPr lIns="50800" tIns="50800" rIns="50800" bIns="50800" rtlCol="0" anchor="ctr"/>
            <a:lstStyle/>
            <a:p>
              <a:pPr algn="ctr">
                <a:lnSpc>
                  <a:spcPts val="2659"/>
                </a:lnSpc>
              </a:pPr>
              <a:endParaRPr/>
            </a:p>
          </p:txBody>
        </p:sp>
      </p:grpSp>
      <p:sp>
        <p:nvSpPr>
          <p:cNvPr id="24" name="TextBox 24"/>
          <p:cNvSpPr txBox="1"/>
          <p:nvPr/>
        </p:nvSpPr>
        <p:spPr>
          <a:xfrm>
            <a:off x="5130012" y="342517"/>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25" name="Group 25"/>
          <p:cNvGrpSpPr/>
          <p:nvPr/>
        </p:nvGrpSpPr>
        <p:grpSpPr>
          <a:xfrm>
            <a:off x="483540" y="4583797"/>
            <a:ext cx="7483178" cy="2265526"/>
            <a:chExt cx="860407" cy="260488"/>
          </a:xfrm>
        </p:grpSpPr>
        <p:sp>
          <p:nvSpPr>
            <p:cNvPr id="26" name="Freeform 26"/>
            <p:cNvSpPr/>
            <p:nvPr/>
          </p:nvSpPr>
          <p:spPr>
            <a:xfrm>
              <a:off x="0" y="0"/>
              <a:ext cx="860407" cy="260488"/>
            </a:xfrm>
            <a:custGeom>
              <a:rect l="l" t="t" r="r" b="b"/>
              <a:pathLst>
                <a:path w="860407" h="260488">
                  <a:moveTo>
                    <a:pt x="103458" y="0"/>
                  </a:moveTo>
                  <a:lnTo>
                    <a:pt x="756950" y="0"/>
                  </a:lnTo>
                  <a:cubicBezTo>
                    <a:pt x="814088" y="0"/>
                    <a:pt x="860407" y="46320"/>
                    <a:pt x="860407" y="103458"/>
                  </a:cubicBezTo>
                  <a:lnTo>
                    <a:pt x="860407" y="157030"/>
                  </a:lnTo>
                  <a:cubicBezTo>
                    <a:pt x="860407" y="214168"/>
                    <a:pt x="814088" y="260488"/>
                    <a:pt x="756950" y="260488"/>
                  </a:cubicBezTo>
                  <a:lnTo>
                    <a:pt x="103458" y="260488"/>
                  </a:lnTo>
                  <a:cubicBezTo>
                    <a:pt x="46320" y="260488"/>
                    <a:pt x="0" y="214168"/>
                    <a:pt x="0" y="157030"/>
                  </a:cubicBezTo>
                  <a:lnTo>
                    <a:pt x="0" y="103458"/>
                  </a:lnTo>
                  <a:cubicBezTo>
                    <a:pt x="0" y="46320"/>
                    <a:pt x="46320" y="0"/>
                    <a:pt x="103458" y="0"/>
                  </a:cubicBezTo>
                  <a:close/>
                </a:path>
              </a:pathLst>
            </a:custGeom>
            <a:solidFill>
              <a:srgbClr val="73750E"/>
            </a:solidFill>
          </p:spPr>
          <p:txBody>
            <a:bodyPr/>
            <a:lstStyle/>
            <a:p/>
          </p:txBody>
        </p:sp>
        <p:sp>
          <p:nvSpPr>
            <p:cNvPr id="27" name="TextBox 27"/>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8" name="Freeform 28"/>
          <p:cNvSpPr/>
          <p:nvPr/>
        </p:nvSpPr>
        <p:spPr>
          <a:xfrm>
            <a:off x="791589" y="4862156"/>
            <a:ext cx="1827782" cy="1825498"/>
          </a:xfrm>
          <a:custGeom>
            <a:rect l="l" t="t" r="r" b="b"/>
            <a:pathLst>
              <a:path w="1827782" h="1825498">
                <a:moveTo>
                  <a:pt x="0" y="0"/>
                </a:moveTo>
                <a:lnTo>
                  <a:pt x="1827783" y="0"/>
                </a:lnTo>
                <a:lnTo>
                  <a:pt x="1827783" y="1825498"/>
                </a:lnTo>
                <a:lnTo>
                  <a:pt x="0" y="1825498"/>
                </a:lnTo>
                <a:lnTo>
                  <a:pt x="0" y="0"/>
                </a:lnTo>
                <a:close/>
              </a:path>
            </a:pathLst>
          </a:custGeom>
          <a:blipFill>
            <a:blip r:embed="rId3"/>
            <a:stretch>
              <a:fillRect/>
            </a:stretch>
          </a:blipFill>
        </p:spPr>
        <p:txBody>
          <a:bodyPr/>
          <a:lstStyle/>
          <a:p/>
        </p:txBody>
      </p:sp>
      <p:grpSp>
        <p:nvGrpSpPr>
          <p:cNvPr id="29" name="Group 29"/>
          <p:cNvGrpSpPr/>
          <p:nvPr/>
        </p:nvGrpSpPr>
        <p:grpSpPr>
          <a:xfrm>
            <a:off x="748975" y="4789103"/>
            <a:ext cx="1800864" cy="1800864"/>
            <a:chExt cx="812800" cy="812800"/>
          </a:xfrm>
        </p:grpSpPr>
        <p:sp>
          <p:nvSpPr>
            <p:cNvPr id="30" name="Freeform 30"/>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31" name="TextBox 31"/>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32" name="TextBox 32"/>
          <p:cNvSpPr txBox="1"/>
          <p:nvPr/>
        </p:nvSpPr>
        <p:spPr>
          <a:xfrm>
            <a:off x="989802" y="5498902"/>
            <a:ext cx="1319211" cy="479907"/>
          </a:xfrm>
          <a:prstGeom prst="rect">
            <a:avLst/>
          </a:prstGeom>
        </p:spPr>
        <p:txBody>
          <a:bodyPr lIns="0" tIns="0" rIns="0" bIns="0" rtlCol="0" anchor="t">
            <a:spAutoFit/>
          </a:bodyPr>
          <a:lstStyle/>
          <a:p>
            <a:pPr marL="0" lvl="0" indent="0" algn="ctr">
              <a:lnSpc>
                <a:spcPts val="3107"/>
              </a:lnSpc>
              <a:spcBef>
                <a:spcPct val="0"/>
              </a:spcBef>
            </a:pPr>
            <a:r>
              <a:rPr lang="en-US" sz="3884" u="none" strike="noStrike">
                <a:solidFill>
                  <a:srgbClr val="1E3048"/>
                </a:solidFill>
                <a:latin typeface="Poppins Bold"/>
              </a:rPr>
              <a:t>2029</a:t>
            </a:r>
          </a:p>
        </p:txBody>
      </p:sp>
      <p:sp>
        <p:nvSpPr>
          <p:cNvPr id="33" name="TextBox 33"/>
          <p:cNvSpPr txBox="1"/>
          <p:nvPr/>
        </p:nvSpPr>
        <p:spPr>
          <a:xfrm>
            <a:off x="2309013" y="4963718"/>
            <a:ext cx="5284055" cy="1449798"/>
          </a:xfrm>
          <a:prstGeom prst="rect">
            <a:avLst/>
          </a:prstGeom>
        </p:spPr>
        <p:txBody>
          <a:bodyPr lIns="0" tIns="0" rIns="0" bIns="0" rtlCol="0" anchor="t">
            <a:spAutoFit/>
          </a:bodyPr>
          <a:lstStyle/>
          <a:p>
            <a:pPr algn="ctr">
              <a:lnSpc>
                <a:spcPts val="5700"/>
              </a:lnSpc>
            </a:pPr>
            <a:r>
              <a:rPr lang="en-US" sz="4072">
                <a:solidFill>
                  <a:srgbClr val="FFFFFF"/>
                </a:solidFill>
                <a:latin typeface="Poppins"/>
              </a:rPr>
              <a:t>FORECAST </a:t>
            </a:r>
          </a:p>
          <a:p>
            <a:pPr algn="ctr">
              <a:lnSpc>
                <a:spcPts val="5700"/>
              </a:lnSpc>
              <a:spcBef>
                <a:spcPct val="0"/>
              </a:spcBef>
            </a:pPr>
            <a:r>
              <a:rPr lang="en-US" sz="4072">
                <a:solidFill>
                  <a:srgbClr val="FFFFFF"/>
                </a:solidFill>
                <a:latin typeface="Poppins"/>
              </a:rPr>
              <a:t>USD 24.43 billion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5625" b="-51041"/>
            </a:stretch>
          </a:blipFill>
        </p:spPr>
        <p:txBody>
          <a:bodyPr/>
          <a:lstStyle/>
          <a:p/>
        </p:txBody>
      </p:sp>
      <p:grpSp>
        <p:nvGrpSpPr>
          <p:cNvPr id="3" name="Group 3"/>
          <p:cNvGrpSpPr/>
          <p:nvPr/>
        </p:nvGrpSpPr>
        <p:grpSpPr>
          <a:xfrm>
            <a:off x="0" y="13904"/>
            <a:ext cx="18288000" cy="1257300"/>
            <a:chExt cx="4816593" cy="331141"/>
          </a:xfrm>
        </p:grpSpPr>
        <p:sp>
          <p:nvSpPr>
            <p:cNvPr id="4" name="Freeform 4"/>
            <p:cNvSpPr/>
            <p:nvPr/>
          </p:nvSpPr>
          <p:spPr>
            <a:xfrm>
              <a:off x="0" y="0"/>
              <a:ext cx="4816592" cy="331141"/>
            </a:xfrm>
            <a:custGeom>
              <a:rect l="l" t="t" r="r" b="b"/>
              <a:pathLst>
                <a:path w="4816592" h="331141">
                  <a:moveTo>
                    <a:pt x="0" y="0"/>
                  </a:moveTo>
                  <a:lnTo>
                    <a:pt x="4816592" y="0"/>
                  </a:lnTo>
                  <a:lnTo>
                    <a:pt x="4816592" y="331141"/>
                  </a:lnTo>
                  <a:lnTo>
                    <a:pt x="0" y="331141"/>
                  </a:lnTo>
                  <a:close/>
                </a:path>
              </a:pathLst>
            </a:custGeom>
            <a:solidFill>
              <a:srgbClr val="000000">
                <a:alpha val="60000"/>
              </a:srgbClr>
            </a:solidFill>
          </p:spPr>
          <p:txBody>
            <a:bodyPr/>
            <a:lstStyle/>
            <a:p/>
          </p:txBody>
        </p:sp>
        <p:sp>
          <p:nvSpPr>
            <p:cNvPr id="5" name="TextBox 5"/>
            <p:cNvSpPr txBox="1"/>
            <p:nvPr/>
          </p:nvSpPr>
          <p:spPr>
            <a:xfrm>
              <a:off x="0" y="-38100"/>
              <a:ext cx="4816593" cy="36924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3541892" y="1985579"/>
            <a:ext cx="6779730" cy="2519940"/>
            <a:chExt cx="7454612" cy="2770785"/>
          </a:xfrm>
        </p:grpSpPr>
        <p:sp>
          <p:nvSpPr>
            <p:cNvPr id="7" name="Freeform 7"/>
            <p:cNvSpPr/>
            <p:nvPr/>
          </p:nvSpPr>
          <p:spPr>
            <a:xfrm>
              <a:off x="0" y="0"/>
              <a:ext cx="7454612" cy="2770785"/>
            </a:xfrm>
            <a:custGeom>
              <a:rect l="l" t="t" r="r" b="b"/>
              <a:pathLst>
                <a:path w="7454612" h="2770785">
                  <a:moveTo>
                    <a:pt x="7330153" y="2770785"/>
                  </a:moveTo>
                  <a:lnTo>
                    <a:pt x="124460" y="2770785"/>
                  </a:lnTo>
                  <a:cubicBezTo>
                    <a:pt x="55880" y="2770785"/>
                    <a:pt x="0" y="2714905"/>
                    <a:pt x="0" y="2646325"/>
                  </a:cubicBezTo>
                  <a:lnTo>
                    <a:pt x="0" y="124460"/>
                  </a:lnTo>
                  <a:cubicBezTo>
                    <a:pt x="0" y="55880"/>
                    <a:pt x="55880" y="0"/>
                    <a:pt x="124460" y="0"/>
                  </a:cubicBezTo>
                  <a:lnTo>
                    <a:pt x="7330153" y="0"/>
                  </a:lnTo>
                  <a:cubicBezTo>
                    <a:pt x="7398732" y="0"/>
                    <a:pt x="7454612" y="55880"/>
                    <a:pt x="7454612" y="124460"/>
                  </a:cubicBezTo>
                  <a:lnTo>
                    <a:pt x="7454612" y="2646325"/>
                  </a:lnTo>
                  <a:cubicBezTo>
                    <a:pt x="7454612" y="2714905"/>
                    <a:pt x="7398732" y="2770785"/>
                    <a:pt x="7330153" y="2770785"/>
                  </a:cubicBezTo>
                  <a:close/>
                </a:path>
              </a:pathLst>
            </a:custGeom>
            <a:solidFill>
              <a:srgbClr val="71932A">
                <a:alpha val="89804"/>
              </a:srgbClr>
            </a:solidFill>
          </p:spPr>
          <p:txBody>
            <a:bodyPr/>
            <a:lstStyle/>
            <a:p/>
          </p:txBody>
        </p:sp>
      </p:grpSp>
      <p:grpSp>
        <p:nvGrpSpPr>
          <p:cNvPr id="8" name="Group 8"/>
          <p:cNvGrpSpPr/>
          <p:nvPr/>
        </p:nvGrpSpPr>
        <p:grpSpPr>
          <a:xfrm rot="5400000">
            <a:off x="2102496" y="457035"/>
            <a:ext cx="1287965" cy="549295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3541892" y="4759422"/>
            <a:ext cx="6779730" cy="2519940"/>
            <a:chExt cx="7454612" cy="2770785"/>
          </a:xfrm>
        </p:grpSpPr>
        <p:sp>
          <p:nvSpPr>
            <p:cNvPr id="11" name="Freeform 11"/>
            <p:cNvSpPr/>
            <p:nvPr/>
          </p:nvSpPr>
          <p:spPr>
            <a:xfrm>
              <a:off x="0" y="0"/>
              <a:ext cx="7454612" cy="2770785"/>
            </a:xfrm>
            <a:custGeom>
              <a:rect l="l" t="t" r="r" b="b"/>
              <a:pathLst>
                <a:path w="7454612" h="2770785">
                  <a:moveTo>
                    <a:pt x="7330153" y="2770785"/>
                  </a:moveTo>
                  <a:lnTo>
                    <a:pt x="124460" y="2770785"/>
                  </a:lnTo>
                  <a:cubicBezTo>
                    <a:pt x="55880" y="2770785"/>
                    <a:pt x="0" y="2714905"/>
                    <a:pt x="0" y="2646325"/>
                  </a:cubicBezTo>
                  <a:lnTo>
                    <a:pt x="0" y="124460"/>
                  </a:lnTo>
                  <a:cubicBezTo>
                    <a:pt x="0" y="55880"/>
                    <a:pt x="55880" y="0"/>
                    <a:pt x="124460" y="0"/>
                  </a:cubicBezTo>
                  <a:lnTo>
                    <a:pt x="7330153" y="0"/>
                  </a:lnTo>
                  <a:cubicBezTo>
                    <a:pt x="7398732" y="0"/>
                    <a:pt x="7454612" y="55880"/>
                    <a:pt x="7454612" y="124460"/>
                  </a:cubicBezTo>
                  <a:lnTo>
                    <a:pt x="7454612" y="2646325"/>
                  </a:lnTo>
                  <a:cubicBezTo>
                    <a:pt x="7454612" y="2714905"/>
                    <a:pt x="7398732" y="2770785"/>
                    <a:pt x="7330153" y="2770785"/>
                  </a:cubicBezTo>
                  <a:close/>
                </a:path>
              </a:pathLst>
            </a:custGeom>
            <a:solidFill>
              <a:srgbClr val="3D5D0F">
                <a:alpha val="89804"/>
              </a:srgbClr>
            </a:solidFill>
          </p:spPr>
          <p:txBody>
            <a:bodyPr/>
            <a:lstStyle/>
            <a:p/>
          </p:txBody>
        </p:sp>
      </p:grpSp>
      <p:grpSp>
        <p:nvGrpSpPr>
          <p:cNvPr id="12" name="Group 12"/>
          <p:cNvGrpSpPr/>
          <p:nvPr/>
        </p:nvGrpSpPr>
        <p:grpSpPr>
          <a:xfrm rot="5400000">
            <a:off x="2102496" y="3263650"/>
            <a:ext cx="1287965" cy="549295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3541892" y="7533265"/>
            <a:ext cx="6779730" cy="2519940"/>
            <a:chExt cx="7454612" cy="2770785"/>
          </a:xfrm>
        </p:grpSpPr>
        <p:sp>
          <p:nvSpPr>
            <p:cNvPr id="15" name="Freeform 15"/>
            <p:cNvSpPr/>
            <p:nvPr/>
          </p:nvSpPr>
          <p:spPr>
            <a:xfrm>
              <a:off x="0" y="0"/>
              <a:ext cx="7454612" cy="2770785"/>
            </a:xfrm>
            <a:custGeom>
              <a:rect l="l" t="t" r="r" b="b"/>
              <a:pathLst>
                <a:path w="7454612" h="2770785">
                  <a:moveTo>
                    <a:pt x="7330153" y="2770785"/>
                  </a:moveTo>
                  <a:lnTo>
                    <a:pt x="124460" y="2770785"/>
                  </a:lnTo>
                  <a:cubicBezTo>
                    <a:pt x="55880" y="2770785"/>
                    <a:pt x="0" y="2714905"/>
                    <a:pt x="0" y="2646325"/>
                  </a:cubicBezTo>
                  <a:lnTo>
                    <a:pt x="0" y="124460"/>
                  </a:lnTo>
                  <a:cubicBezTo>
                    <a:pt x="0" y="55880"/>
                    <a:pt x="55880" y="0"/>
                    <a:pt x="124460" y="0"/>
                  </a:cubicBezTo>
                  <a:lnTo>
                    <a:pt x="7330153" y="0"/>
                  </a:lnTo>
                  <a:cubicBezTo>
                    <a:pt x="7398732" y="0"/>
                    <a:pt x="7454612" y="55880"/>
                    <a:pt x="7454612" y="124460"/>
                  </a:cubicBezTo>
                  <a:lnTo>
                    <a:pt x="7454612" y="2646325"/>
                  </a:lnTo>
                  <a:cubicBezTo>
                    <a:pt x="7454612" y="2714905"/>
                    <a:pt x="7398732" y="2770785"/>
                    <a:pt x="7330153" y="2770785"/>
                  </a:cubicBezTo>
                  <a:close/>
                </a:path>
              </a:pathLst>
            </a:custGeom>
            <a:solidFill>
              <a:srgbClr val="73750E"/>
            </a:solidFill>
          </p:spPr>
          <p:txBody>
            <a:bodyPr/>
            <a:lstStyle/>
            <a:p/>
          </p:txBody>
        </p:sp>
      </p:grpSp>
      <p:grpSp>
        <p:nvGrpSpPr>
          <p:cNvPr id="16" name="Group 16"/>
          <p:cNvGrpSpPr/>
          <p:nvPr/>
        </p:nvGrpSpPr>
        <p:grpSpPr>
          <a:xfrm rot="5400000">
            <a:off x="2257949" y="5882039"/>
            <a:ext cx="1287965" cy="5803864"/>
            <a:chExt cx="3130550" cy="14106967"/>
          </a:xfrm>
        </p:grpSpPr>
        <p:sp>
          <p:nvSpPr>
            <p:cNvPr id="17" name="Freeform 17"/>
            <p:cNvSpPr/>
            <p:nvPr/>
          </p:nvSpPr>
          <p:spPr>
            <a:xfrm>
              <a:off x="0" y="0"/>
              <a:ext cx="3130550" cy="14106967"/>
            </a:xfrm>
            <a:custGeom>
              <a:rect l="l" t="t" r="r" b="b"/>
              <a:pathLst>
                <a:path w="3130550" h="14106966">
                  <a:moveTo>
                    <a:pt x="0" y="1123950"/>
                  </a:moveTo>
                  <a:lnTo>
                    <a:pt x="0" y="14106967"/>
                  </a:lnTo>
                  <a:lnTo>
                    <a:pt x="3130550" y="14106967"/>
                  </a:lnTo>
                  <a:lnTo>
                    <a:pt x="3130550" y="0"/>
                  </a:lnTo>
                  <a:close/>
                </a:path>
              </a:pathLst>
            </a:custGeom>
            <a:solidFill>
              <a:srgbClr val="F8F8F8"/>
            </a:solidFill>
          </p:spPr>
          <p:txBody>
            <a:bodyPr/>
            <a:lstStyle/>
            <a:p/>
          </p:txBody>
        </p:sp>
      </p:grpSp>
      <p:sp>
        <p:nvSpPr>
          <p:cNvPr id="18" name="TextBox 18"/>
          <p:cNvSpPr txBox="1"/>
          <p:nvPr/>
        </p:nvSpPr>
        <p:spPr>
          <a:xfrm>
            <a:off x="245395" y="99626"/>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45395" y="2971106"/>
            <a:ext cx="4712819" cy="531490"/>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Growth mechnism</a:t>
            </a:r>
          </a:p>
        </p:txBody>
      </p:sp>
      <p:sp>
        <p:nvSpPr>
          <p:cNvPr id="20" name="TextBox 20"/>
          <p:cNvSpPr txBox="1"/>
          <p:nvPr/>
        </p:nvSpPr>
        <p:spPr>
          <a:xfrm>
            <a:off x="5686811" y="2426399"/>
            <a:ext cx="4018659" cy="15811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Hydroponics</a:t>
            </a:r>
          </a:p>
          <a:p>
            <a:pPr marL="647703" lvl="1" indent="-323852">
              <a:lnSpc>
                <a:spcPts val="4200"/>
              </a:lnSpc>
              <a:buFont typeface="Arial"/>
              <a:buChar char="•"/>
            </a:pPr>
            <a:r>
              <a:rPr lang="en-US" sz="3000">
                <a:solidFill>
                  <a:srgbClr val="FFFFFF"/>
                </a:solidFill>
                <a:latin typeface="Montserrat"/>
              </a:rPr>
              <a:t>Aeroponics</a:t>
            </a:r>
          </a:p>
          <a:p>
            <a:pPr marL="647703" lvl="1" indent="-323852">
              <a:lnSpc>
                <a:spcPts val="4200"/>
              </a:lnSpc>
              <a:buFont typeface="Arial"/>
              <a:buChar char="•"/>
            </a:pPr>
            <a:r>
              <a:rPr lang="en-US" sz="3000">
                <a:solidFill>
                  <a:srgbClr val="FFFFFF"/>
                </a:solidFill>
                <a:latin typeface="Montserrat"/>
              </a:rPr>
              <a:t>Aquaponics</a:t>
            </a:r>
          </a:p>
        </p:txBody>
      </p:sp>
      <p:sp>
        <p:nvSpPr>
          <p:cNvPr id="21" name="TextBox 21"/>
          <p:cNvSpPr txBox="1"/>
          <p:nvPr/>
        </p:nvSpPr>
        <p:spPr>
          <a:xfrm>
            <a:off x="5290412" y="4924278"/>
            <a:ext cx="5244468" cy="21145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Irrigation Component</a:t>
            </a:r>
          </a:p>
          <a:p>
            <a:pPr marL="647703" lvl="1" indent="-323852">
              <a:lnSpc>
                <a:spcPts val="4200"/>
              </a:lnSpc>
              <a:buFont typeface="Arial"/>
              <a:buChar char="•"/>
            </a:pPr>
            <a:r>
              <a:rPr lang="en-US" sz="3000">
                <a:solidFill>
                  <a:srgbClr val="FFFFFF"/>
                </a:solidFill>
                <a:latin typeface="Montserrat"/>
              </a:rPr>
              <a:t>Sensor</a:t>
            </a:r>
          </a:p>
          <a:p>
            <a:pPr marL="647703" lvl="1" indent="-323852">
              <a:lnSpc>
                <a:spcPts val="4200"/>
              </a:lnSpc>
              <a:buFont typeface="Arial"/>
              <a:buChar char="•"/>
            </a:pPr>
            <a:r>
              <a:rPr lang="en-US" sz="3000">
                <a:solidFill>
                  <a:srgbClr val="FFFFFF"/>
                </a:solidFill>
                <a:latin typeface="Montserrat"/>
              </a:rPr>
              <a:t>Climate Control</a:t>
            </a:r>
          </a:p>
          <a:p>
            <a:pPr marL="647703" lvl="1" indent="-323852">
              <a:lnSpc>
                <a:spcPts val="4200"/>
              </a:lnSpc>
              <a:buFont typeface="Arial"/>
              <a:buChar char="•"/>
            </a:pPr>
            <a:r>
              <a:rPr lang="en-US" sz="3000">
                <a:solidFill>
                  <a:srgbClr val="FFFFFF"/>
                </a:solidFill>
                <a:latin typeface="Montserrat"/>
              </a:rPr>
              <a:t>Building Material</a:t>
            </a:r>
          </a:p>
        </p:txBody>
      </p:sp>
      <p:sp>
        <p:nvSpPr>
          <p:cNvPr id="22" name="TextBox 22"/>
          <p:cNvSpPr txBox="1"/>
          <p:nvPr/>
        </p:nvSpPr>
        <p:spPr>
          <a:xfrm>
            <a:off x="245395" y="5535907"/>
            <a:ext cx="4712819" cy="1033645"/>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Component Segment</a:t>
            </a:r>
          </a:p>
        </p:txBody>
      </p:sp>
      <p:sp>
        <p:nvSpPr>
          <p:cNvPr id="23" name="TextBox 23"/>
          <p:cNvSpPr txBox="1"/>
          <p:nvPr/>
        </p:nvSpPr>
        <p:spPr>
          <a:xfrm>
            <a:off x="5686811" y="7698462"/>
            <a:ext cx="4731016" cy="21145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Building-based vertical farm</a:t>
            </a:r>
          </a:p>
          <a:p>
            <a:pPr marL="647703" lvl="1" indent="-323852">
              <a:lnSpc>
                <a:spcPts val="4200"/>
              </a:lnSpc>
              <a:buFont typeface="Arial"/>
              <a:buChar char="•"/>
            </a:pPr>
            <a:r>
              <a:rPr lang="en-US" sz="3000">
                <a:solidFill>
                  <a:srgbClr val="FFFFFF"/>
                </a:solidFill>
                <a:latin typeface="Montserrat"/>
              </a:rPr>
              <a:t>Shipping container-based vertical farm</a:t>
            </a:r>
          </a:p>
        </p:txBody>
      </p:sp>
      <p:sp>
        <p:nvSpPr>
          <p:cNvPr id="24" name="TextBox 24"/>
          <p:cNvSpPr txBox="1"/>
          <p:nvPr/>
        </p:nvSpPr>
        <p:spPr>
          <a:xfrm>
            <a:off x="245395" y="8310351"/>
            <a:ext cx="4712819" cy="1033645"/>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Structure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Group 2"/>
          <p:cNvGrpSpPr/>
          <p:nvPr/>
        </p:nvGrpSpPr>
        <p:grpSpPr>
          <a:xfrm>
            <a:off x="0" y="0"/>
            <a:ext cx="18288000" cy="1257300"/>
            <a:chExt cx="4816593" cy="331141"/>
          </a:xfrm>
        </p:grpSpPr>
        <p:sp>
          <p:nvSpPr>
            <p:cNvPr id="3" name="Freeform 3"/>
            <p:cNvSpPr/>
            <p:nvPr/>
          </p:nvSpPr>
          <p:spPr>
            <a:xfrm>
              <a:off x="0" y="0"/>
              <a:ext cx="4816592" cy="331141"/>
            </a:xfrm>
            <a:custGeom>
              <a:rect l="l" t="t" r="r" b="b"/>
              <a:pathLst>
                <a:path w="4816592" h="331141">
                  <a:moveTo>
                    <a:pt x="0" y="0"/>
                  </a:moveTo>
                  <a:lnTo>
                    <a:pt x="4816592" y="0"/>
                  </a:lnTo>
                  <a:lnTo>
                    <a:pt x="4816592" y="331141"/>
                  </a:lnTo>
                  <a:lnTo>
                    <a:pt x="0" y="331141"/>
                  </a:lnTo>
                  <a:close/>
                </a:path>
              </a:pathLst>
            </a:custGeom>
            <a:solidFill>
              <a:srgbClr val="000000">
                <a:alpha val="60000"/>
              </a:srgbClr>
            </a:solidFill>
          </p:spPr>
          <p:txBody>
            <a:bodyPr/>
            <a:lstStyle/>
            <a:p/>
          </p:txBody>
        </p:sp>
        <p:sp>
          <p:nvSpPr>
            <p:cNvPr id="4" name="TextBox 4"/>
            <p:cNvSpPr txBox="1"/>
            <p:nvPr/>
          </p:nvSpPr>
          <p:spPr>
            <a:xfrm>
              <a:off x="0" y="-38100"/>
              <a:ext cx="4816593" cy="36924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0" y="1257300"/>
            <a:ext cx="10928533" cy="9029700"/>
          </a:xfrm>
          <a:custGeom>
            <a:rect l="l" t="t" r="r" b="b"/>
            <a:pathLst>
              <a:path w="10928533" h="9029700">
                <a:moveTo>
                  <a:pt x="0" y="0"/>
                </a:moveTo>
                <a:lnTo>
                  <a:pt x="10928533" y="0"/>
                </a:lnTo>
                <a:lnTo>
                  <a:pt x="10928533" y="9029700"/>
                </a:lnTo>
                <a:lnTo>
                  <a:pt x="0" y="90297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6" name="TextBox 6"/>
          <p:cNvSpPr txBox="1"/>
          <p:nvPr/>
        </p:nvSpPr>
        <p:spPr>
          <a:xfrm>
            <a:off x="135983" y="20764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FFFFFF"/>
                </a:solidFill>
                <a:latin typeface="Canva Sans"/>
              </a:rPr>
              <a:t>Global Vertical Farming Market Revenue share for 2022</a:t>
            </a:r>
          </a:p>
        </p:txBody>
      </p:sp>
      <p:sp>
        <p:nvSpPr>
          <p:cNvPr id="7" name="TextBox 7"/>
          <p:cNvSpPr txBox="1"/>
          <p:nvPr/>
        </p:nvSpPr>
        <p:spPr>
          <a:xfrm>
            <a:off x="10928533" y="5172075"/>
            <a:ext cx="6863133" cy="803910"/>
          </a:xfrm>
          <a:prstGeom prst="rect">
            <a:avLst/>
          </a:prstGeom>
        </p:spPr>
        <p:txBody>
          <a:bodyPr lIns="0" tIns="0" rIns="0" bIns="0" rtlCol="0" anchor="t">
            <a:spAutoFit/>
          </a:bodyPr>
          <a:lstStyle/>
          <a:p>
            <a:pPr algn="ctr">
              <a:lnSpc>
                <a:spcPts val="6269"/>
              </a:lnSpc>
            </a:pPr>
            <a:r>
              <a:rPr lang="en-US" sz="5499">
                <a:solidFill>
                  <a:srgbClr val="000000"/>
                </a:solidFill>
                <a:latin typeface="Montserrat Bold"/>
              </a:rPr>
              <a:t>North America</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703" b="-13703"/>
            </a:stretch>
          </a:blipFill>
        </p:spPr>
        <p:txBody>
          <a:bodyPr/>
          <a:lstStyle/>
          <a:p/>
        </p:txBody>
      </p:sp>
      <p:grpSp>
        <p:nvGrpSpPr>
          <p:cNvPr id="3" name="Group 3"/>
          <p:cNvGrpSpPr/>
          <p:nvPr/>
        </p:nvGrpSpPr>
        <p:grpSpPr>
          <a:xfrm>
            <a:off x="5691688" y="2059688"/>
            <a:ext cx="8505826" cy="3135021"/>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4898002" y="2059688"/>
            <a:ext cx="9299512" cy="3135021"/>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8F5D46"/>
            </a:solidFill>
          </p:spPr>
          <p:txBody>
            <a:bodyPr/>
            <a:lstStyle/>
            <a:p/>
          </p:txBody>
        </p:sp>
      </p:grpSp>
      <p:grpSp>
        <p:nvGrpSpPr>
          <p:cNvPr id="7" name="Group 7"/>
          <p:cNvGrpSpPr/>
          <p:nvPr/>
        </p:nvGrpSpPr>
        <p:grpSpPr>
          <a:xfrm>
            <a:off x="3429000" y="2544721"/>
            <a:ext cx="2663509" cy="2164955"/>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7F9C2F">
                <a:alpha val="89804"/>
              </a:srgbClr>
            </a:solidFill>
          </p:spPr>
          <p:txBody>
            <a:bodyPr/>
            <a:lstStyle/>
            <a:p/>
          </p:txBody>
        </p:sp>
      </p:grpSp>
      <p:grpSp>
        <p:nvGrpSpPr>
          <p:cNvPr id="9" name="Group 9"/>
          <p:cNvGrpSpPr>
            <a:grpSpLocks noChangeAspect="1"/>
          </p:cNvGrpSpPr>
          <p:nvPr/>
        </p:nvGrpSpPr>
        <p:grpSpPr>
          <a:xfrm rot="5400000">
            <a:off x="5966393" y="3313887"/>
            <a:ext cx="723585" cy="626624"/>
            <a:chExt cx="6350000" cy="5499100"/>
          </a:xfrm>
        </p:grpSpPr>
        <p:sp>
          <p:nvSpPr>
            <p:cNvPr id="10" name="Freeform 10"/>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F9C2F">
                <a:alpha val="89804"/>
              </a:srgbClr>
            </a:solidFill>
          </p:spPr>
          <p:txBody>
            <a:bodyPr/>
            <a:lstStyle/>
            <a:p/>
          </p:txBody>
        </p:sp>
      </p:grpSp>
      <p:grpSp>
        <p:nvGrpSpPr>
          <p:cNvPr id="11" name="Group 11"/>
          <p:cNvGrpSpPr/>
          <p:nvPr/>
        </p:nvGrpSpPr>
        <p:grpSpPr>
          <a:xfrm>
            <a:off x="5691688" y="5417567"/>
            <a:ext cx="8505826" cy="3135021"/>
            <a:chExt cx="6848186" cy="2524059"/>
          </a:xfrm>
        </p:grpSpPr>
        <p:sp>
          <p:nvSpPr>
            <p:cNvPr id="12" name="Freeform 12"/>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13" name="Group 13"/>
          <p:cNvGrpSpPr/>
          <p:nvPr/>
        </p:nvGrpSpPr>
        <p:grpSpPr>
          <a:xfrm>
            <a:off x="4898002" y="5417567"/>
            <a:ext cx="9299512" cy="3135021"/>
            <a:chExt cx="7487197" cy="2524059"/>
          </a:xfrm>
        </p:grpSpPr>
        <p:sp>
          <p:nvSpPr>
            <p:cNvPr id="14" name="Freeform 14"/>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7F9C2F">
                <a:alpha val="89804"/>
              </a:srgbClr>
            </a:solidFill>
          </p:spPr>
          <p:txBody>
            <a:bodyPr/>
            <a:lstStyle/>
            <a:p/>
          </p:txBody>
        </p:sp>
      </p:grpSp>
      <p:grpSp>
        <p:nvGrpSpPr>
          <p:cNvPr id="15" name="Group 15"/>
          <p:cNvGrpSpPr/>
          <p:nvPr/>
        </p:nvGrpSpPr>
        <p:grpSpPr>
          <a:xfrm>
            <a:off x="3429000" y="5902600"/>
            <a:ext cx="2663509" cy="2164955"/>
            <a:chExt cx="2144437" cy="1743043"/>
          </a:xfrm>
        </p:grpSpPr>
        <p:sp>
          <p:nvSpPr>
            <p:cNvPr id="16" name="Freeform 16"/>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F5D46"/>
            </a:solidFill>
          </p:spPr>
          <p:txBody>
            <a:bodyPr/>
            <a:lstStyle/>
            <a:p/>
          </p:txBody>
        </p:sp>
      </p:grpSp>
      <p:grpSp>
        <p:nvGrpSpPr>
          <p:cNvPr id="17" name="Group 17"/>
          <p:cNvGrpSpPr>
            <a:grpSpLocks noChangeAspect="1"/>
          </p:cNvGrpSpPr>
          <p:nvPr/>
        </p:nvGrpSpPr>
        <p:grpSpPr>
          <a:xfrm rot="5400000">
            <a:off x="5966393" y="6671766"/>
            <a:ext cx="723585" cy="626624"/>
            <a:chExt cx="6350000" cy="5499100"/>
          </a:xfrm>
        </p:grpSpPr>
        <p:sp>
          <p:nvSpPr>
            <p:cNvPr id="18" name="Freeform 18"/>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F5D46"/>
            </a:solidFill>
          </p:spPr>
          <p:txBody>
            <a:bodyPr/>
            <a:lstStyle/>
            <a:p/>
          </p:txBody>
        </p:sp>
      </p:grpSp>
      <p:sp>
        <p:nvSpPr>
          <p:cNvPr id="19" name="TextBox 19"/>
          <p:cNvSpPr txBox="1"/>
          <p:nvPr/>
        </p:nvSpPr>
        <p:spPr>
          <a:xfrm>
            <a:off x="3625857" y="3214588"/>
            <a:ext cx="2389016" cy="563541"/>
          </a:xfrm>
          <a:prstGeom prst="rect">
            <a:avLst/>
          </a:prstGeom>
        </p:spPr>
        <p:txBody>
          <a:bodyPr lIns="0" tIns="0" rIns="0" bIns="0" rtlCol="0" anchor="t">
            <a:spAutoFit/>
          </a:bodyPr>
          <a:lstStyle/>
          <a:p>
            <a:pPr algn="ctr">
              <a:lnSpc>
                <a:spcPts val="4640"/>
              </a:lnSpc>
              <a:spcBef>
                <a:spcPct val="0"/>
              </a:spcBef>
            </a:pPr>
            <a:r>
              <a:rPr lang="en-US" sz="3314" spc="106">
                <a:solidFill>
                  <a:srgbClr val="FFFFFF"/>
                </a:solidFill>
                <a:latin typeface="Garet Bold"/>
              </a:rPr>
              <a:t>Drivers</a:t>
            </a:r>
          </a:p>
        </p:txBody>
      </p:sp>
      <p:sp>
        <p:nvSpPr>
          <p:cNvPr id="20" name="TextBox 20"/>
          <p:cNvSpPr txBox="1"/>
          <p:nvPr/>
        </p:nvSpPr>
        <p:spPr>
          <a:xfrm>
            <a:off x="6810660" y="2648640"/>
            <a:ext cx="7199330" cy="1809737"/>
          </a:xfrm>
          <a:prstGeom prst="rect">
            <a:avLst/>
          </a:prstGeom>
        </p:spPr>
        <p:txBody>
          <a:bodyPr lIns="0" tIns="0" rIns="0" bIns="0" rtlCol="0" anchor="t">
            <a:spAutoFit/>
          </a:bodyPr>
          <a:lstStyle/>
          <a:p>
            <a:pPr>
              <a:lnSpc>
                <a:spcPts val="4724"/>
              </a:lnSpc>
            </a:pPr>
            <a:r>
              <a:rPr lang="en-US" sz="4499" spc="143">
                <a:solidFill>
                  <a:srgbClr val="FFFFFF">
                    <a:alpha val="89804"/>
                  </a:srgbClr>
                </a:solidFill>
                <a:latin typeface="Barlow"/>
              </a:rPr>
              <a:t>Growing Water Crisis and Declining Arable Land to Drive the Market Growth</a:t>
            </a:r>
          </a:p>
        </p:txBody>
      </p:sp>
      <p:sp>
        <p:nvSpPr>
          <p:cNvPr id="21" name="TextBox 21"/>
          <p:cNvSpPr txBox="1"/>
          <p:nvPr/>
        </p:nvSpPr>
        <p:spPr>
          <a:xfrm>
            <a:off x="3546838" y="6669970"/>
            <a:ext cx="2702328" cy="563541"/>
          </a:xfrm>
          <a:prstGeom prst="rect">
            <a:avLst/>
          </a:prstGeom>
        </p:spPr>
        <p:txBody>
          <a:bodyPr lIns="0" tIns="0" rIns="0" bIns="0" rtlCol="0" anchor="t">
            <a:spAutoFit/>
          </a:bodyPr>
          <a:lstStyle/>
          <a:p>
            <a:pPr algn="ctr">
              <a:lnSpc>
                <a:spcPts val="4640"/>
              </a:lnSpc>
              <a:spcBef>
                <a:spcPct val="0"/>
              </a:spcBef>
            </a:pPr>
            <a:r>
              <a:rPr lang="en-US" sz="3314" spc="106">
                <a:solidFill>
                  <a:srgbClr val="FFFFFF"/>
                </a:solidFill>
                <a:latin typeface="Garet Bold"/>
              </a:rPr>
              <a:t>Restraints</a:t>
            </a:r>
          </a:p>
        </p:txBody>
      </p:sp>
      <p:sp>
        <p:nvSpPr>
          <p:cNvPr id="22" name="TextBox 22"/>
          <p:cNvSpPr txBox="1"/>
          <p:nvPr/>
        </p:nvSpPr>
        <p:spPr>
          <a:xfrm>
            <a:off x="6641497" y="6104022"/>
            <a:ext cx="7199330" cy="1809737"/>
          </a:xfrm>
          <a:prstGeom prst="rect">
            <a:avLst/>
          </a:prstGeom>
        </p:spPr>
        <p:txBody>
          <a:bodyPr lIns="0" tIns="0" rIns="0" bIns="0" rtlCol="0" anchor="t">
            <a:spAutoFit/>
          </a:bodyPr>
          <a:lstStyle/>
          <a:p>
            <a:pPr>
              <a:lnSpc>
                <a:spcPts val="4724"/>
              </a:lnSpc>
            </a:pPr>
            <a:r>
              <a:rPr lang="en-US" sz="4499" spc="143">
                <a:solidFill>
                  <a:srgbClr val="FFFFFF">
                    <a:alpha val="89804"/>
                  </a:srgbClr>
                </a:solidFill>
                <a:latin typeface="Barlow"/>
              </a:rPr>
              <a:t>The High Cost of Initial Investment to Challenge Market Potential </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988607" y="2207410"/>
            <a:ext cx="14310785" cy="5872179"/>
            <a:chExt cx="3769096" cy="1546582"/>
          </a:xfrm>
        </p:grpSpPr>
        <p:sp>
          <p:nvSpPr>
            <p:cNvPr id="4" name="Freeform 4"/>
            <p:cNvSpPr/>
            <p:nvPr/>
          </p:nvSpPr>
          <p:spPr>
            <a:xfrm>
              <a:off x="0" y="0"/>
              <a:ext cx="3769096" cy="1546582"/>
            </a:xfrm>
            <a:custGeom>
              <a:rect l="l" t="t" r="r" b="b"/>
              <a:pathLst>
                <a:path w="3769096" h="1546582">
                  <a:moveTo>
                    <a:pt x="27590" y="0"/>
                  </a:moveTo>
                  <a:lnTo>
                    <a:pt x="3741505" y="0"/>
                  </a:lnTo>
                  <a:cubicBezTo>
                    <a:pt x="3756743" y="0"/>
                    <a:pt x="3769096" y="12353"/>
                    <a:pt x="3769096" y="27590"/>
                  </a:cubicBezTo>
                  <a:lnTo>
                    <a:pt x="3769096" y="1518992"/>
                  </a:lnTo>
                  <a:cubicBezTo>
                    <a:pt x="3769096" y="1534230"/>
                    <a:pt x="3756743" y="1546582"/>
                    <a:pt x="3741505" y="1546582"/>
                  </a:cubicBezTo>
                  <a:lnTo>
                    <a:pt x="27590" y="1546582"/>
                  </a:lnTo>
                  <a:cubicBezTo>
                    <a:pt x="12353" y="1546582"/>
                    <a:pt x="0" y="1534230"/>
                    <a:pt x="0" y="1518992"/>
                  </a:cubicBezTo>
                  <a:lnTo>
                    <a:pt x="0" y="27590"/>
                  </a:lnTo>
                  <a:cubicBezTo>
                    <a:pt x="0" y="12353"/>
                    <a:pt x="12353" y="0"/>
                    <a:pt x="27590" y="0"/>
                  </a:cubicBezTo>
                  <a:close/>
                </a:path>
              </a:pathLst>
            </a:custGeom>
            <a:solidFill>
              <a:srgbClr val="647C2C"/>
            </a:solidFill>
          </p:spPr>
          <p:txBody>
            <a:bodyPr/>
            <a:lstStyle/>
            <a:p/>
          </p:txBody>
        </p:sp>
        <p:sp>
          <p:nvSpPr>
            <p:cNvPr id="5" name="TextBox 5"/>
            <p:cNvSpPr txBox="1"/>
            <p:nvPr/>
          </p:nvSpPr>
          <p:spPr>
            <a:xfrm>
              <a:off x="0" y="-38100"/>
              <a:ext cx="3769096" cy="158468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228860" y="3721430"/>
            <a:ext cx="13830278" cy="37147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The Global Vertical Farming Market is witnessing significant growth in the near future.</a:t>
            </a:r>
          </a:p>
          <a:p>
            <a:pPr marL="647703" lvl="1" indent="-323852">
              <a:lnSpc>
                <a:spcPts val="4200"/>
              </a:lnSpc>
              <a:buFont typeface="Arial"/>
              <a:buChar char="•"/>
            </a:pPr>
            <a:r>
              <a:rPr lang="en-US" sz="3000">
                <a:solidFill>
                  <a:srgbClr val="FFFFFF"/>
                </a:solidFill>
                <a:latin typeface="Montserrat"/>
              </a:rPr>
              <a:t>In 2023, the Hydroponics segment accounted for noticeable share of global Vertical Farming Market and is projected to experience significant growth in the near future.</a:t>
            </a:r>
          </a:p>
          <a:p>
            <a:pPr marL="647703" lvl="1" indent="-323852">
              <a:lnSpc>
                <a:spcPts val="4200"/>
              </a:lnSpc>
              <a:buFont typeface="Arial"/>
              <a:buChar char="•"/>
            </a:pPr>
            <a:r>
              <a:rPr lang="en-US" sz="3000">
                <a:solidFill>
                  <a:srgbClr val="FFFFFF"/>
                </a:solidFill>
                <a:latin typeface="Montserrat"/>
              </a:rPr>
              <a:t>The Hydroponics segment is expected to expand at the significant CAGR retaining position throughout the forecast period.</a:t>
            </a:r>
          </a:p>
        </p:txBody>
      </p:sp>
      <p:sp>
        <p:nvSpPr>
          <p:cNvPr id="7" name="TextBox 7"/>
          <p:cNvSpPr txBox="1"/>
          <p:nvPr/>
        </p:nvSpPr>
        <p:spPr>
          <a:xfrm>
            <a:off x="4083301" y="2544257"/>
            <a:ext cx="10121399"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581" b="-6581"/>
            </a:stretch>
          </a:blipFill>
        </p:spPr>
        <p:txBody>
          <a:bodyPr/>
          <a:lstStyle/>
          <a:p/>
        </p:txBody>
      </p:sp>
      <p:grpSp>
        <p:nvGrpSpPr>
          <p:cNvPr id="3" name="Group 3"/>
          <p:cNvGrpSpPr/>
          <p:nvPr/>
        </p:nvGrpSpPr>
        <p:grpSpPr>
          <a:xfrm>
            <a:off x="0" y="-40184"/>
            <a:ext cx="18288000" cy="10287000"/>
            <a:chExt cx="4816593" cy="2709333"/>
          </a:xfrm>
        </p:grpSpPr>
        <p:sp>
          <p:nvSpPr>
            <p:cNvPr id="4" name="Freeform 4"/>
            <p:cNvSpPr/>
            <p:nvPr/>
          </p:nvSpPr>
          <p:spPr>
            <a:xfrm>
              <a:off x="0" y="0"/>
              <a:ext cx="4816592" cy="2709333"/>
            </a:xfrm>
            <a:custGeom>
              <a:rect l="l" t="t" r="r" b="b"/>
              <a:pathLst>
                <a:path w="4816592" h="2709333">
                  <a:moveTo>
                    <a:pt x="0" y="0"/>
                  </a:moveTo>
                  <a:lnTo>
                    <a:pt x="4816592" y="0"/>
                  </a:lnTo>
                  <a:lnTo>
                    <a:pt x="4816592" y="2709333"/>
                  </a:lnTo>
                  <a:lnTo>
                    <a:pt x="0" y="2709333"/>
                  </a:lnTo>
                  <a:close/>
                </a:path>
              </a:pathLst>
            </a:custGeom>
            <a:solidFill>
              <a:srgbClr val="A0A89D">
                <a:alpha val="44706"/>
              </a:srgbClr>
            </a:solidFill>
          </p:spPr>
          <p:txBody>
            <a:bodyPr/>
            <a:lstStyle/>
            <a:p/>
          </p:txBody>
        </p:sp>
        <p:sp>
          <p:nvSpPr>
            <p:cNvPr id="5" name="TextBox 5"/>
            <p:cNvSpPr txBox="1"/>
            <p:nvPr/>
          </p:nvSpPr>
          <p:spPr>
            <a:xfrm>
              <a:off x="0" y="-38100"/>
              <a:ext cx="4816593" cy="2747433"/>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284235" y="1441383"/>
            <a:ext cx="2840571" cy="2639700"/>
          </a:xfrm>
          <a:custGeom>
            <a:rect l="l" t="t" r="r" b="b"/>
            <a:pathLst>
              <a:path w="2840571" h="2639700">
                <a:moveTo>
                  <a:pt x="0" y="0"/>
                </a:moveTo>
                <a:lnTo>
                  <a:pt x="2840570" y="0"/>
                </a:lnTo>
                <a:lnTo>
                  <a:pt x="2840570" y="2639701"/>
                </a:lnTo>
                <a:lnTo>
                  <a:pt x="0" y="2639701"/>
                </a:lnTo>
                <a:lnTo>
                  <a:pt x="0" y="0"/>
                </a:lnTo>
                <a:close/>
              </a:path>
            </a:pathLst>
          </a:custGeom>
          <a:blipFill>
            <a:blip r:embed="rId3"/>
            <a:stretch>
              <a:fillRect t="-8271" b="-9244"/>
            </a:stretch>
          </a:blipFill>
        </p:spPr>
        <p:txBody>
          <a:bodyPr/>
          <a:lstStyle/>
          <a:p/>
        </p:txBody>
      </p:sp>
      <p:sp>
        <p:nvSpPr>
          <p:cNvPr id="7" name="Freeform 7"/>
          <p:cNvSpPr/>
          <p:nvPr/>
        </p:nvSpPr>
        <p:spPr>
          <a:xfrm>
            <a:off x="3473873" y="1998035"/>
            <a:ext cx="3823303" cy="2017583"/>
          </a:xfrm>
          <a:custGeom>
            <a:rect l="l" t="t" r="r" b="b"/>
            <a:pathLst>
              <a:path w="3823303" h="2017583">
                <a:moveTo>
                  <a:pt x="0" y="0"/>
                </a:moveTo>
                <a:lnTo>
                  <a:pt x="3823303" y="0"/>
                </a:lnTo>
                <a:lnTo>
                  <a:pt x="3823303" y="2017583"/>
                </a:lnTo>
                <a:lnTo>
                  <a:pt x="0" y="2017583"/>
                </a:lnTo>
                <a:lnTo>
                  <a:pt x="0" y="0"/>
                </a:lnTo>
                <a:close/>
              </a:path>
            </a:pathLst>
          </a:custGeom>
          <a:blipFill>
            <a:blip r:embed="rId4"/>
            <a:stretch>
              <a:fillRect t="-13846" b="-20959"/>
            </a:stretch>
          </a:blipFill>
        </p:spPr>
        <p:txBody>
          <a:bodyPr/>
          <a:lstStyle/>
          <a:p/>
        </p:txBody>
      </p:sp>
      <p:sp>
        <p:nvSpPr>
          <p:cNvPr id="8" name="Freeform 8"/>
          <p:cNvSpPr/>
          <p:nvPr/>
        </p:nvSpPr>
        <p:spPr>
          <a:xfrm>
            <a:off x="284235" y="4225763"/>
            <a:ext cx="3490797" cy="1835475"/>
          </a:xfrm>
          <a:custGeom>
            <a:rect l="l" t="t" r="r" b="b"/>
            <a:pathLst>
              <a:path w="3490797" h="1835475">
                <a:moveTo>
                  <a:pt x="0" y="0"/>
                </a:moveTo>
                <a:lnTo>
                  <a:pt x="3490796" y="0"/>
                </a:lnTo>
                <a:lnTo>
                  <a:pt x="3490796" y="1835474"/>
                </a:lnTo>
                <a:lnTo>
                  <a:pt x="0" y="1835474"/>
                </a:lnTo>
                <a:lnTo>
                  <a:pt x="0" y="0"/>
                </a:lnTo>
                <a:close/>
              </a:path>
            </a:pathLst>
          </a:custGeom>
          <a:blipFill>
            <a:blip r:embed="rId5"/>
            <a:stretch>
              <a:fillRect/>
            </a:stretch>
          </a:blipFill>
        </p:spPr>
        <p:txBody>
          <a:bodyPr/>
          <a:lstStyle/>
          <a:p/>
        </p:txBody>
      </p:sp>
      <p:sp>
        <p:nvSpPr>
          <p:cNvPr id="9" name="Freeform 9"/>
          <p:cNvSpPr/>
          <p:nvPr/>
        </p:nvSpPr>
        <p:spPr>
          <a:xfrm>
            <a:off x="7649601" y="2044814"/>
            <a:ext cx="4422873" cy="1432839"/>
          </a:xfrm>
          <a:custGeom>
            <a:rect l="l" t="t" r="r" b="b"/>
            <a:pathLst>
              <a:path w="4422873" h="1432839">
                <a:moveTo>
                  <a:pt x="0" y="0"/>
                </a:moveTo>
                <a:lnTo>
                  <a:pt x="4422872" y="0"/>
                </a:lnTo>
                <a:lnTo>
                  <a:pt x="4422872" y="1432839"/>
                </a:lnTo>
                <a:lnTo>
                  <a:pt x="0" y="1432839"/>
                </a:lnTo>
                <a:lnTo>
                  <a:pt x="0" y="0"/>
                </a:lnTo>
                <a:close/>
              </a:path>
            </a:pathLst>
          </a:custGeom>
          <a:blipFill>
            <a:blip r:embed="rId6"/>
            <a:stretch>
              <a:fillRect l="-8394" t="-34203" r="-12087" b="-29020"/>
            </a:stretch>
          </a:blipFill>
        </p:spPr>
        <p:txBody>
          <a:bodyPr/>
          <a:lstStyle/>
          <a:p/>
        </p:txBody>
      </p:sp>
      <p:sp>
        <p:nvSpPr>
          <p:cNvPr id="10" name="Freeform 10"/>
          <p:cNvSpPr/>
          <p:nvPr/>
        </p:nvSpPr>
        <p:spPr>
          <a:xfrm>
            <a:off x="12795039" y="2223269"/>
            <a:ext cx="5199938" cy="1075929"/>
          </a:xfrm>
          <a:custGeom>
            <a:rect l="l" t="t" r="r" b="b"/>
            <a:pathLst>
              <a:path w="5199938" h="1075929">
                <a:moveTo>
                  <a:pt x="0" y="0"/>
                </a:moveTo>
                <a:lnTo>
                  <a:pt x="5199938" y="0"/>
                </a:lnTo>
                <a:lnTo>
                  <a:pt x="5199938" y="1075929"/>
                </a:lnTo>
                <a:lnTo>
                  <a:pt x="0" y="1075929"/>
                </a:lnTo>
                <a:lnTo>
                  <a:pt x="0" y="0"/>
                </a:lnTo>
                <a:close/>
              </a:path>
            </a:pathLst>
          </a:custGeom>
          <a:blipFill>
            <a:blip r:embed="rId7"/>
            <a:stretch>
              <a:fillRect t="-56165" b="-58633"/>
            </a:stretch>
          </a:blipFill>
        </p:spPr>
        <p:txBody>
          <a:bodyPr/>
          <a:lstStyle/>
          <a:p/>
        </p:txBody>
      </p:sp>
      <p:sp>
        <p:nvSpPr>
          <p:cNvPr id="11" name="Freeform 11"/>
          <p:cNvSpPr/>
          <p:nvPr/>
        </p:nvSpPr>
        <p:spPr>
          <a:xfrm>
            <a:off x="4187639" y="4169797"/>
            <a:ext cx="3408626" cy="2272417"/>
          </a:xfrm>
          <a:custGeom>
            <a:rect l="l" t="t" r="r" b="b"/>
            <a:pathLst>
              <a:path w="3408626" h="2272417">
                <a:moveTo>
                  <a:pt x="0" y="0"/>
                </a:moveTo>
                <a:lnTo>
                  <a:pt x="3408625" y="0"/>
                </a:lnTo>
                <a:lnTo>
                  <a:pt x="3408625" y="2272417"/>
                </a:lnTo>
                <a:lnTo>
                  <a:pt x="0" y="2272417"/>
                </a:lnTo>
                <a:lnTo>
                  <a:pt x="0" y="0"/>
                </a:lnTo>
                <a:close/>
              </a:path>
            </a:pathLst>
          </a:custGeom>
          <a:blipFill>
            <a:blip r:embed="rId8"/>
            <a:stretch>
              <a:fillRect/>
            </a:stretch>
          </a:blipFill>
        </p:spPr>
        <p:txBody>
          <a:bodyPr/>
          <a:lstStyle/>
          <a:p/>
        </p:txBody>
      </p:sp>
      <p:sp>
        <p:nvSpPr>
          <p:cNvPr id="12" name="Freeform 12"/>
          <p:cNvSpPr/>
          <p:nvPr/>
        </p:nvSpPr>
        <p:spPr>
          <a:xfrm>
            <a:off x="176055" y="6527939"/>
            <a:ext cx="5415544" cy="1263470"/>
          </a:xfrm>
          <a:custGeom>
            <a:rect l="l" t="t" r="r" b="b"/>
            <a:pathLst>
              <a:path w="5415544" h="1263470">
                <a:moveTo>
                  <a:pt x="0" y="0"/>
                </a:moveTo>
                <a:lnTo>
                  <a:pt x="5415544" y="0"/>
                </a:lnTo>
                <a:lnTo>
                  <a:pt x="5415544" y="1263470"/>
                </a:lnTo>
                <a:lnTo>
                  <a:pt x="0" y="1263470"/>
                </a:lnTo>
                <a:lnTo>
                  <a:pt x="0" y="0"/>
                </a:lnTo>
                <a:close/>
              </a:path>
            </a:pathLst>
          </a:custGeom>
          <a:blipFill>
            <a:blip r:embed="rId9"/>
            <a:stretch>
              <a:fillRect l="-1994" t="-66914" r="-2081" b="-66171"/>
            </a:stretch>
          </a:blipFill>
        </p:spPr>
        <p:txBody>
          <a:bodyPr/>
          <a:lstStyle/>
          <a:p/>
        </p:txBody>
      </p:sp>
      <p:sp>
        <p:nvSpPr>
          <p:cNvPr id="13" name="Freeform 13"/>
          <p:cNvSpPr/>
          <p:nvPr/>
        </p:nvSpPr>
        <p:spPr>
          <a:xfrm>
            <a:off x="7596264" y="4268228"/>
            <a:ext cx="6074537" cy="1296019"/>
          </a:xfrm>
          <a:custGeom>
            <a:rect l="l" t="t" r="r" b="b"/>
            <a:pathLst>
              <a:path w="6074537" h="1296019">
                <a:moveTo>
                  <a:pt x="0" y="0"/>
                </a:moveTo>
                <a:lnTo>
                  <a:pt x="6074537" y="0"/>
                </a:lnTo>
                <a:lnTo>
                  <a:pt x="6074537" y="1296019"/>
                </a:lnTo>
                <a:lnTo>
                  <a:pt x="0" y="1296019"/>
                </a:lnTo>
                <a:lnTo>
                  <a:pt x="0" y="0"/>
                </a:lnTo>
                <a:close/>
              </a:path>
            </a:pathLst>
          </a:custGeom>
          <a:blipFill>
            <a:blip r:embed="rId10"/>
            <a:stretch>
              <a:fillRect l="-14513" t="-119727" r="-14658" b="-120408"/>
            </a:stretch>
          </a:blipFill>
        </p:spPr>
        <p:txBody>
          <a:bodyPr/>
          <a:lstStyle/>
          <a:p/>
        </p:txBody>
      </p:sp>
      <p:sp>
        <p:nvSpPr>
          <p:cNvPr id="14" name="Freeform 14"/>
          <p:cNvSpPr/>
          <p:nvPr/>
        </p:nvSpPr>
        <p:spPr>
          <a:xfrm>
            <a:off x="14177173" y="4371741"/>
            <a:ext cx="3817804" cy="1088992"/>
          </a:xfrm>
          <a:custGeom>
            <a:rect l="l" t="t" r="r" b="b"/>
            <a:pathLst>
              <a:path w="3817804" h="1088992">
                <a:moveTo>
                  <a:pt x="0" y="0"/>
                </a:moveTo>
                <a:lnTo>
                  <a:pt x="3817804" y="0"/>
                </a:lnTo>
                <a:lnTo>
                  <a:pt x="3817804" y="1088993"/>
                </a:lnTo>
                <a:lnTo>
                  <a:pt x="0" y="1088993"/>
                </a:lnTo>
                <a:lnTo>
                  <a:pt x="0" y="0"/>
                </a:lnTo>
                <a:close/>
              </a:path>
            </a:pathLst>
          </a:custGeom>
          <a:blipFill>
            <a:blip r:embed="rId11"/>
            <a:stretch>
              <a:fillRect/>
            </a:stretch>
          </a:blipFill>
        </p:spPr>
        <p:txBody>
          <a:bodyPr/>
          <a:lstStyle/>
          <a:p/>
        </p:txBody>
      </p:sp>
      <p:sp>
        <p:nvSpPr>
          <p:cNvPr id="15" name="Freeform 15"/>
          <p:cNvSpPr/>
          <p:nvPr/>
        </p:nvSpPr>
        <p:spPr>
          <a:xfrm>
            <a:off x="6283934" y="6378767"/>
            <a:ext cx="3577103" cy="1155547"/>
          </a:xfrm>
          <a:custGeom>
            <a:rect l="l" t="t" r="r" b="b"/>
            <a:pathLst>
              <a:path w="3577102" h="1155547">
                <a:moveTo>
                  <a:pt x="0" y="0"/>
                </a:moveTo>
                <a:lnTo>
                  <a:pt x="3577103" y="0"/>
                </a:lnTo>
                <a:lnTo>
                  <a:pt x="3577103" y="1155547"/>
                </a:lnTo>
                <a:lnTo>
                  <a:pt x="0" y="1155547"/>
                </a:lnTo>
                <a:lnTo>
                  <a:pt x="0" y="0"/>
                </a:lnTo>
                <a:close/>
              </a:path>
            </a:pathLst>
          </a:custGeom>
          <a:blipFill>
            <a:blip r:embed="rId12"/>
            <a:stretch>
              <a:fillRect t="-24841" b="-21683"/>
            </a:stretch>
          </a:blipFill>
        </p:spPr>
        <p:txBody>
          <a:bodyPr/>
          <a:lstStyle/>
          <a:p/>
        </p:txBody>
      </p:sp>
      <p:sp>
        <p:nvSpPr>
          <p:cNvPr id="16" name="Freeform 16"/>
          <p:cNvSpPr/>
          <p:nvPr/>
        </p:nvSpPr>
        <p:spPr>
          <a:xfrm>
            <a:off x="10270612" y="6061237"/>
            <a:ext cx="2006877" cy="2002696"/>
          </a:xfrm>
          <a:custGeom>
            <a:rect l="l" t="t" r="r" b="b"/>
            <a:pathLst>
              <a:path w="2006876" h="2002696">
                <a:moveTo>
                  <a:pt x="0" y="0"/>
                </a:moveTo>
                <a:lnTo>
                  <a:pt x="2006877" y="0"/>
                </a:lnTo>
                <a:lnTo>
                  <a:pt x="2006877" y="2002696"/>
                </a:lnTo>
                <a:lnTo>
                  <a:pt x="0" y="2002696"/>
                </a:lnTo>
                <a:lnTo>
                  <a:pt x="0" y="0"/>
                </a:lnTo>
                <a:close/>
              </a:path>
            </a:pathLst>
          </a:custGeom>
          <a:blipFill>
            <a:blip r:embed="rId13"/>
            <a:stretch>
              <a:fillRect/>
            </a:stretch>
          </a:blipFill>
        </p:spPr>
        <p:txBody>
          <a:bodyPr/>
          <a:lstStyle/>
          <a:p/>
        </p:txBody>
      </p:sp>
      <p:sp>
        <p:nvSpPr>
          <p:cNvPr id="17" name="Freeform 17"/>
          <p:cNvSpPr/>
          <p:nvPr/>
        </p:nvSpPr>
        <p:spPr>
          <a:xfrm>
            <a:off x="3523681" y="8321661"/>
            <a:ext cx="4135836" cy="1671200"/>
          </a:xfrm>
          <a:custGeom>
            <a:rect l="l" t="t" r="r" b="b"/>
            <a:pathLst>
              <a:path w="4135836" h="1671200">
                <a:moveTo>
                  <a:pt x="0" y="0"/>
                </a:moveTo>
                <a:lnTo>
                  <a:pt x="4135836" y="0"/>
                </a:lnTo>
                <a:lnTo>
                  <a:pt x="4135836" y="1671200"/>
                </a:lnTo>
                <a:lnTo>
                  <a:pt x="0" y="1671200"/>
                </a:lnTo>
                <a:lnTo>
                  <a:pt x="0" y="0"/>
                </a:lnTo>
                <a:close/>
              </a:path>
            </a:pathLst>
          </a:custGeom>
          <a:blipFill>
            <a:blip r:embed="rId14"/>
            <a:stretch>
              <a:fillRect l="-2564" r="0"/>
            </a:stretch>
          </a:blipFill>
        </p:spPr>
        <p:txBody>
          <a:bodyPr/>
          <a:lstStyle/>
          <a:p/>
        </p:txBody>
      </p:sp>
      <p:sp>
        <p:nvSpPr>
          <p:cNvPr id="18" name="Freeform 18"/>
          <p:cNvSpPr/>
          <p:nvPr/>
        </p:nvSpPr>
        <p:spPr>
          <a:xfrm>
            <a:off x="826343" y="7934284"/>
            <a:ext cx="1756354" cy="2166232"/>
          </a:xfrm>
          <a:custGeom>
            <a:rect l="l" t="t" r="r" b="b"/>
            <a:pathLst>
              <a:path w="1756354" h="2166232">
                <a:moveTo>
                  <a:pt x="0" y="0"/>
                </a:moveTo>
                <a:lnTo>
                  <a:pt x="1756354" y="0"/>
                </a:lnTo>
                <a:lnTo>
                  <a:pt x="1756354" y="2166232"/>
                </a:lnTo>
                <a:lnTo>
                  <a:pt x="0" y="2166232"/>
                </a:lnTo>
                <a:lnTo>
                  <a:pt x="0" y="0"/>
                </a:lnTo>
                <a:close/>
              </a:path>
            </a:pathLst>
          </a:custGeom>
          <a:blipFill>
            <a:blip r:embed="rId15"/>
            <a:stretch>
              <a:fillRect l="-26070" t="-11651" r="-26165" b="-11728"/>
            </a:stretch>
          </a:blipFill>
        </p:spPr>
        <p:txBody>
          <a:bodyPr/>
          <a:lstStyle/>
          <a:p/>
        </p:txBody>
      </p:sp>
      <p:sp>
        <p:nvSpPr>
          <p:cNvPr id="19" name="Freeform 19"/>
          <p:cNvSpPr/>
          <p:nvPr/>
        </p:nvSpPr>
        <p:spPr>
          <a:xfrm>
            <a:off x="13102710" y="6527939"/>
            <a:ext cx="4584596" cy="1006375"/>
          </a:xfrm>
          <a:custGeom>
            <a:rect l="l" t="t" r="r" b="b"/>
            <a:pathLst>
              <a:path w="4584596" h="1006375">
                <a:moveTo>
                  <a:pt x="0" y="0"/>
                </a:moveTo>
                <a:lnTo>
                  <a:pt x="4584596" y="0"/>
                </a:lnTo>
                <a:lnTo>
                  <a:pt x="4584596" y="1006375"/>
                </a:lnTo>
                <a:lnTo>
                  <a:pt x="0" y="1006375"/>
                </a:lnTo>
                <a:lnTo>
                  <a:pt x="0" y="0"/>
                </a:lnTo>
                <a:close/>
              </a:path>
            </a:pathLst>
          </a:custGeom>
          <a:blipFill>
            <a:blip r:embed="rId16"/>
            <a:stretch>
              <a:fillRect l="-292" t="-888" r="-195" b="0"/>
            </a:stretch>
          </a:blipFill>
        </p:spPr>
        <p:txBody>
          <a:bodyPr/>
          <a:lstStyle/>
          <a:p/>
        </p:txBody>
      </p:sp>
      <p:sp>
        <p:nvSpPr>
          <p:cNvPr id="20" name="Freeform 20"/>
          <p:cNvSpPr/>
          <p:nvPr/>
        </p:nvSpPr>
        <p:spPr>
          <a:xfrm>
            <a:off x="8578725" y="8547306"/>
            <a:ext cx="3698763" cy="1219909"/>
          </a:xfrm>
          <a:custGeom>
            <a:rect l="l" t="t" r="r" b="b"/>
            <a:pathLst>
              <a:path w="3698763" h="1219909">
                <a:moveTo>
                  <a:pt x="0" y="0"/>
                </a:moveTo>
                <a:lnTo>
                  <a:pt x="3698764" y="0"/>
                </a:lnTo>
                <a:lnTo>
                  <a:pt x="3698764" y="1219909"/>
                </a:lnTo>
                <a:lnTo>
                  <a:pt x="0" y="1219909"/>
                </a:lnTo>
                <a:lnTo>
                  <a:pt x="0" y="0"/>
                </a:lnTo>
                <a:close/>
              </a:path>
            </a:pathLst>
          </a:custGeom>
          <a:blipFill>
            <a:blip r:embed="rId17"/>
            <a:stretch>
              <a:fillRect l="-2814" t="-33333" r="-2726" b="-33866"/>
            </a:stretch>
          </a:blipFill>
        </p:spPr>
        <p:txBody>
          <a:bodyPr/>
          <a:lstStyle/>
          <a:p/>
        </p:txBody>
      </p:sp>
      <p:sp>
        <p:nvSpPr>
          <p:cNvPr id="21" name="Freeform 21"/>
          <p:cNvSpPr/>
          <p:nvPr/>
        </p:nvSpPr>
        <p:spPr>
          <a:xfrm>
            <a:off x="13670801" y="8496339"/>
            <a:ext cx="4270102" cy="1145715"/>
          </a:xfrm>
          <a:custGeom>
            <a:rect l="l" t="t" r="r" b="b"/>
            <a:pathLst>
              <a:path w="4270102" h="1145715">
                <a:moveTo>
                  <a:pt x="0" y="0"/>
                </a:moveTo>
                <a:lnTo>
                  <a:pt x="4270102" y="0"/>
                </a:lnTo>
                <a:lnTo>
                  <a:pt x="4270102" y="1145714"/>
                </a:lnTo>
                <a:lnTo>
                  <a:pt x="0" y="1145714"/>
                </a:lnTo>
                <a:lnTo>
                  <a:pt x="0" y="0"/>
                </a:lnTo>
                <a:close/>
              </a:path>
            </a:pathLst>
          </a:custGeom>
          <a:blipFill>
            <a:blip r:embed="rId18"/>
            <a:stretch>
              <a:fillRect/>
            </a:stretch>
          </a:blipFill>
        </p:spPr>
        <p:txBody>
          <a:bodyPr/>
          <a:lstStyle/>
          <a:p/>
        </p:txBody>
      </p:sp>
      <p:sp>
        <p:nvSpPr>
          <p:cNvPr id="22" name="TextBox 22"/>
          <p:cNvSpPr txBox="1"/>
          <p:nvPr/>
        </p:nvSpPr>
        <p:spPr>
          <a:xfrm>
            <a:off x="5891951" y="578810"/>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7awhukh"/>
              </a:rPr>
              <a:t>https://tinyurl.com/37awhukh</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Vertical Farming Market Report 2023</dc:title>
  <cp:lastModifiedBy>decipher market</cp:lastModifiedBy>
  <cp:revision>2</cp:revision>
  <dcterms:created xsi:type="dcterms:W3CDTF">2006-08-16T00:00:00Z</dcterms:created>
  <dcterms:modified xsi:type="dcterms:W3CDTF">2024-02-21T10:46:28Z</dcterms:modified>
</cp:coreProperties>
</file>