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" panose="020B0604020202020204" charset="0"/>
      <p:regular r:id="rId16"/>
    </p:embeddedFont>
    <p:embeddedFont>
      <p:font typeface="Garet Bold" panose="020B0604020202020204" charset="0"/>
      <p:regular r:id="rId17"/>
    </p:embeddedFont>
    <p:embeddedFont>
      <p:font typeface="Georgia Pro" panose="02040502050405020303" pitchFamily="18" charset="0"/>
      <p:regular r:id="rId18"/>
    </p:embeddedFont>
    <p:embeddedFont>
      <p:font typeface="Georgia Pro Bold" panose="02040802050405020203" charset="0"/>
      <p:regular r:id="rId19"/>
    </p:embeddedFont>
    <p:embeddedFont>
      <p:font typeface="Lato" panose="020F0502020204030203" pitchFamily="34" charset="0"/>
      <p:regular r:id="rId20"/>
    </p:embeddedFont>
    <p:embeddedFont>
      <p:font typeface="Lato Bold" panose="020F0502020204030203" charset="0"/>
      <p:regular r:id="rId21"/>
    </p:embeddedFont>
    <p:embeddedFont>
      <p:font typeface="Montserrat" panose="00000500000000000000" pitchFamily="2" charset="0"/>
      <p:regular r:id="rId22"/>
    </p:embeddedFont>
    <p:embeddedFont>
      <p:font typeface="Montserrat Classic" panose="020B0604020202020204" charset="0"/>
      <p:regular r:id="rId23"/>
    </p:embeddedFont>
    <p:embeddedFont>
      <p:font typeface="Poppins" panose="00000500000000000000" pitchFamily="2" charset="0"/>
      <p:regular r:id="rId24"/>
    </p:embeddedFont>
    <p:embeddedFont>
      <p:font typeface="Poppins Bold" panose="00000800000000000000" charset="0"/>
      <p:regular r:id="rId25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font" Target="fonts/font13.fntdata" /><Relationship Id="rId25" Type="http://schemas.openxmlformats.org/officeDocument/2006/relationships/font" Target="fonts/font14.fntdata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11" Type="http://schemas.openxmlformats.org/officeDocument/2006/relationships/image" Target="../media/image18.jpeg" /><Relationship Id="rId12" Type="http://schemas.openxmlformats.org/officeDocument/2006/relationships/image" Target="../media/image19.jpeg" /><Relationship Id="rId13" Type="http://schemas.openxmlformats.org/officeDocument/2006/relationships/image" Target="../media/image20.jpeg" /><Relationship Id="rId14" Type="http://schemas.openxmlformats.org/officeDocument/2006/relationships/image" Target="../media/image21.jpeg" /><Relationship Id="rId15" Type="http://schemas.openxmlformats.org/officeDocument/2006/relationships/image" Target="../media/image22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hyperlink" Target="https://tinyurl.com/4mpybxta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808" b="-1274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8747533" y="0"/>
            <a:ext cx="9540467" cy="10287000"/>
            <a:chExt cx="3480388" cy="375272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0388" cy="3752726"/>
            </a:xfrm>
            <a:custGeom>
              <a:rect l="l" t="t" r="r" b="b"/>
              <a:pathLst>
                <a:path w="3480387" h="3752726">
                  <a:moveTo>
                    <a:pt x="0" y="0"/>
                  </a:moveTo>
                  <a:lnTo>
                    <a:pt x="3480388" y="0"/>
                  </a:lnTo>
                  <a:lnTo>
                    <a:pt x="348038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5757">
                <a:alpha val="89804"/>
              </a:srgbClr>
            </a:solidFill>
          </p:spPr>
          <p:txBody>
            <a:bodyPr/>
            <a:lstStyle/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8879998" y="3070480"/>
            <a:ext cx="9320153" cy="4298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83"/>
              </a:lnSpc>
            </a:pPr>
            <a:r>
              <a:rPr lang="en-US" sz="8399">
                <a:solidFill>
                  <a:srgbClr val="FFFFFF"/>
                </a:solidFill>
                <a:latin typeface="Georgia Pro"/>
              </a:rPr>
              <a:t>GLOBAL</a:t>
            </a:r>
          </a:p>
          <a:p>
            <a:pPr>
              <a:lnSpc>
                <a:spcPts val="8080"/>
              </a:lnSpc>
            </a:pPr>
            <a:r>
              <a:rPr lang="en-US" sz="8000">
                <a:solidFill>
                  <a:srgbClr val="FFFFFF"/>
                </a:solidFill>
                <a:latin typeface="Georgia Pro"/>
              </a:rPr>
              <a:t>VEGAN YOGURT</a:t>
            </a:r>
          </a:p>
          <a:p>
            <a:pPr>
              <a:lnSpc>
                <a:spcPts val="8483"/>
              </a:lnSpc>
            </a:pPr>
            <a:r>
              <a:rPr lang="en-US" sz="8399">
                <a:solidFill>
                  <a:srgbClr val="FFFFFF"/>
                </a:solidFill>
                <a:latin typeface="Georgia Pro"/>
              </a:rPr>
              <a:t>MARKET REPORT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9380393"/>
            <a:ext cx="8792149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DM Sans"/>
              </a:rPr>
              <a:t>Global,Regional,CountryAnalysis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91569" y="2587336"/>
            <a:ext cx="9502486" cy="7190509"/>
            <a:chExt cx="2502712" cy="18937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02713" cy="1893797"/>
            </a:xfrm>
            <a:custGeom>
              <a:rect l="l" t="t" r="r" b="b"/>
              <a:pathLst>
                <a:path w="2502713" h="1893797">
                  <a:moveTo>
                    <a:pt x="41551" y="0"/>
                  </a:moveTo>
                  <a:lnTo>
                    <a:pt x="2461162" y="0"/>
                  </a:lnTo>
                  <a:cubicBezTo>
                    <a:pt x="2484110" y="0"/>
                    <a:pt x="2502713" y="18603"/>
                    <a:pt x="2502713" y="41551"/>
                  </a:cubicBezTo>
                  <a:lnTo>
                    <a:pt x="2502713" y="1852246"/>
                  </a:lnTo>
                  <a:cubicBezTo>
                    <a:pt x="2502713" y="1875194"/>
                    <a:pt x="2484110" y="1893797"/>
                    <a:pt x="2461162" y="1893797"/>
                  </a:cubicBezTo>
                  <a:lnTo>
                    <a:pt x="41551" y="1893797"/>
                  </a:lnTo>
                  <a:cubicBezTo>
                    <a:pt x="18603" y="1893797"/>
                    <a:pt x="0" y="1875194"/>
                    <a:pt x="0" y="1852246"/>
                  </a:cubicBezTo>
                  <a:lnTo>
                    <a:pt x="0" y="41551"/>
                  </a:lnTo>
                  <a:cubicBezTo>
                    <a:pt x="0" y="18603"/>
                    <a:pt x="18603" y="0"/>
                    <a:pt x="41551" y="0"/>
                  </a:cubicBez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02712" cy="1931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63069" y="2880880"/>
            <a:ext cx="7929589" cy="89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5"/>
              </a:lnSpc>
            </a:pPr>
            <a:r>
              <a:rPr lang="en-US" sz="65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4469" y="4046220"/>
            <a:ext cx="8816686" cy="521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FFFFFF"/>
                </a:solidFill>
                <a:latin typeface="Garet"/>
              </a:rPr>
              <a:t>Vegan yogurt is a dairy-free and plant-based alternative to traditional yogurt. Vegan yogurt is rich in vitamins, minerals, and probiotics which makes it a healthy food choice. It is also a good source of protein and calcium. Vegan yogurt is available in different flavors such as vanilla, strawberry, chocolate, and others.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93246" y="6030833"/>
            <a:ext cx="9107940" cy="2757421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5002" y="0"/>
                  </a:moveTo>
                  <a:lnTo>
                    <a:pt x="775405" y="0"/>
                  </a:lnTo>
                  <a:cubicBezTo>
                    <a:pt x="822351" y="0"/>
                    <a:pt x="860407" y="38057"/>
                    <a:pt x="860407" y="85002"/>
                  </a:cubicBezTo>
                  <a:lnTo>
                    <a:pt x="860407" y="175486"/>
                  </a:lnTo>
                  <a:cubicBezTo>
                    <a:pt x="860407" y="222431"/>
                    <a:pt x="822351" y="260488"/>
                    <a:pt x="775405" y="260488"/>
                  </a:cubicBezTo>
                  <a:lnTo>
                    <a:pt x="85002" y="260488"/>
                  </a:lnTo>
                  <a:cubicBezTo>
                    <a:pt x="38057" y="260488"/>
                    <a:pt x="0" y="222431"/>
                    <a:pt x="0" y="175486"/>
                  </a:cubicBezTo>
                  <a:lnTo>
                    <a:pt x="0" y="85002"/>
                  </a:lnTo>
                  <a:cubicBezTo>
                    <a:pt x="0" y="38057"/>
                    <a:pt x="38057" y="0"/>
                    <a:pt x="85002" y="0"/>
                  </a:cubicBez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8179" y="6369630"/>
            <a:ext cx="2224634" cy="2221853"/>
          </a:xfrm>
          <a:custGeom>
            <a:rect l="l" t="t" r="r" b="b"/>
            <a:pathLst>
              <a:path w="2224634" h="2221853">
                <a:moveTo>
                  <a:pt x="0" y="0"/>
                </a:moveTo>
                <a:lnTo>
                  <a:pt x="2224634" y="0"/>
                </a:lnTo>
                <a:lnTo>
                  <a:pt x="2224634" y="2221853"/>
                </a:lnTo>
                <a:lnTo>
                  <a:pt x="0" y="22218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716313" y="6280716"/>
            <a:ext cx="2191871" cy="2191871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3246" y="2850424"/>
            <a:ext cx="9107940" cy="2757421"/>
            <a:chExt cx="860407" cy="2604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5002" y="0"/>
                  </a:moveTo>
                  <a:lnTo>
                    <a:pt x="775405" y="0"/>
                  </a:lnTo>
                  <a:cubicBezTo>
                    <a:pt x="822351" y="0"/>
                    <a:pt x="860407" y="38057"/>
                    <a:pt x="860407" y="85002"/>
                  </a:cubicBezTo>
                  <a:lnTo>
                    <a:pt x="860407" y="175486"/>
                  </a:lnTo>
                  <a:cubicBezTo>
                    <a:pt x="860407" y="222431"/>
                    <a:pt x="822351" y="260488"/>
                    <a:pt x="775405" y="260488"/>
                  </a:cubicBezTo>
                  <a:lnTo>
                    <a:pt x="85002" y="260488"/>
                  </a:lnTo>
                  <a:cubicBezTo>
                    <a:pt x="38057" y="260488"/>
                    <a:pt x="0" y="222431"/>
                    <a:pt x="0" y="175486"/>
                  </a:cubicBezTo>
                  <a:lnTo>
                    <a:pt x="0" y="85002"/>
                  </a:lnTo>
                  <a:cubicBezTo>
                    <a:pt x="0" y="38057"/>
                    <a:pt x="38057" y="0"/>
                    <a:pt x="85002" y="0"/>
                  </a:cubicBez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768179" y="3189221"/>
            <a:ext cx="2224634" cy="2221853"/>
          </a:xfrm>
          <a:custGeom>
            <a:rect l="l" t="t" r="r" b="b"/>
            <a:pathLst>
              <a:path w="2224634" h="2221853">
                <a:moveTo>
                  <a:pt x="0" y="0"/>
                </a:moveTo>
                <a:lnTo>
                  <a:pt x="2224634" y="0"/>
                </a:lnTo>
                <a:lnTo>
                  <a:pt x="2224634" y="2221853"/>
                </a:lnTo>
                <a:lnTo>
                  <a:pt x="0" y="22218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14" name="Group 14"/>
          <p:cNvGrpSpPr/>
          <p:nvPr/>
        </p:nvGrpSpPr>
        <p:grpSpPr>
          <a:xfrm>
            <a:off x="716313" y="3100306"/>
            <a:ext cx="2191871" cy="2191871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09428" y="6789775"/>
            <a:ext cx="1605641" cy="1521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2"/>
              </a:lnSpc>
            </a:pPr>
            <a:r>
              <a:rPr lang="en-US" sz="4728">
                <a:solidFill>
                  <a:srgbClr val="1E3048"/>
                </a:solidFill>
                <a:latin typeface="Poppins Bold"/>
              </a:rPr>
              <a:t>2023- 2030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89366" y="6452207"/>
            <a:ext cx="6119563" cy="1837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1"/>
              </a:lnSpc>
            </a:pPr>
            <a:r>
              <a:rPr lang="en-US" sz="5108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7151"/>
              </a:lnSpc>
              <a:spcBef>
                <a:spcPct val="0"/>
              </a:spcBef>
            </a:pPr>
            <a:r>
              <a:rPr lang="en-US" sz="5108">
                <a:solidFill>
                  <a:srgbClr val="FFFFFF"/>
                </a:solidFill>
                <a:latin typeface="Poppins"/>
              </a:rPr>
              <a:t>19.87 %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62248" y="700088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INSIGHTS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09428" y="3970044"/>
            <a:ext cx="1605641" cy="578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82"/>
              </a:lnSpc>
              <a:spcBef>
                <a:spcPct val="0"/>
              </a:spcBef>
            </a:pPr>
            <a:r>
              <a:rPr lang="en-US" sz="4728" u="none" strike="noStrike">
                <a:solidFill>
                  <a:srgbClr val="1E3048"/>
                </a:solidFill>
                <a:latin typeface="Poppins Bold"/>
              </a:rPr>
              <a:t>2022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08183" y="3319535"/>
            <a:ext cx="6431339" cy="1747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4956">
                <a:solidFill>
                  <a:srgbClr val="FFFFFF"/>
                </a:solidFill>
                <a:latin typeface="Poppins"/>
              </a:rPr>
              <a:t>MARKET SIZE </a:t>
            </a:r>
          </a:p>
          <a:p>
            <a:pPr algn="ctr">
              <a:lnSpc>
                <a:spcPts val="6938"/>
              </a:lnSpc>
              <a:spcBef>
                <a:spcPct val="0"/>
              </a:spcBef>
            </a:pPr>
            <a:r>
              <a:rPr lang="en-US" sz="4956">
                <a:solidFill>
                  <a:srgbClr val="FFFFFF"/>
                </a:solidFill>
                <a:latin typeface="Poppins"/>
              </a:rPr>
              <a:t>USD 2.45 Billion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8" b="-888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541892" y="1985579"/>
            <a:ext cx="6163578" cy="2519940"/>
            <a:chExt cx="6777126" cy="27707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77126" cy="2770785"/>
            </a:xfrm>
            <a:custGeom>
              <a:rect l="l" t="t" r="r" b="b"/>
              <a:pathLst>
                <a:path w="6777126" h="2770785">
                  <a:moveTo>
                    <a:pt x="6652666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646325"/>
                  </a:lnTo>
                  <a:cubicBezTo>
                    <a:pt x="6777126" y="2714905"/>
                    <a:pt x="6721246" y="2770785"/>
                    <a:pt x="6652666" y="2770785"/>
                  </a:cubicBezTo>
                  <a:close/>
                </a:path>
              </a:pathLst>
            </a:custGeom>
            <a:solidFill>
              <a:srgbClr val="716250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2102496" y="457035"/>
            <a:ext cx="1287965" cy="5492957"/>
            <a:chExt cx="3130550" cy="133512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8288000" cy="1407896"/>
            <a:chExt cx="4816593" cy="3708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370804"/>
            </a:xfrm>
            <a:custGeom>
              <a:rect l="l" t="t" r="r" b="b"/>
              <a:pathLst>
                <a:path w="4816592" h="370804">
                  <a:moveTo>
                    <a:pt x="0" y="0"/>
                  </a:moveTo>
                  <a:lnTo>
                    <a:pt x="4816592" y="0"/>
                  </a:lnTo>
                  <a:lnTo>
                    <a:pt x="4816592" y="370804"/>
                  </a:lnTo>
                  <a:lnTo>
                    <a:pt x="0" y="370804"/>
                  </a:lnTo>
                  <a:close/>
                </a:path>
              </a:pathLst>
            </a:custGeom>
            <a:solidFill>
              <a:srgbClr val="000000">
                <a:alpha val="49804"/>
              </a:srgbClr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816593" cy="408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541892" y="4759422"/>
            <a:ext cx="6163578" cy="2519940"/>
            <a:chExt cx="6777126" cy="277078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777126" cy="2770785"/>
            </a:xfrm>
            <a:custGeom>
              <a:rect l="l" t="t" r="r" b="b"/>
              <a:pathLst>
                <a:path w="6777126" h="2770785">
                  <a:moveTo>
                    <a:pt x="6652666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646325"/>
                  </a:lnTo>
                  <a:cubicBezTo>
                    <a:pt x="6777126" y="2714905"/>
                    <a:pt x="6721246" y="2770785"/>
                    <a:pt x="6652666" y="2770785"/>
                  </a:cubicBezTo>
                  <a:close/>
                </a:path>
              </a:pathLst>
            </a:custGeom>
            <a:solidFill>
              <a:srgbClr val="1C1917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2102496" y="3263650"/>
            <a:ext cx="1287965" cy="5492957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93200" y="146734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5395" y="2971106"/>
            <a:ext cx="4712819" cy="53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By Product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686811" y="2249632"/>
            <a:ext cx="3457189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Soy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Almond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Oats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Coconut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0" y="5535907"/>
            <a:ext cx="4712819" cy="103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Application segment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78993" y="5200242"/>
            <a:ext cx="3665007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Frozen Dessert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Food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Beverages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541892" y="7533265"/>
            <a:ext cx="6163578" cy="2519940"/>
            <a:chExt cx="6777126" cy="277078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777126" cy="2770785"/>
            </a:xfrm>
            <a:custGeom>
              <a:rect l="l" t="t" r="r" b="b"/>
              <a:pathLst>
                <a:path w="6777126" h="2770785">
                  <a:moveTo>
                    <a:pt x="6652666" y="2770785"/>
                  </a:moveTo>
                  <a:lnTo>
                    <a:pt x="124460" y="2770785"/>
                  </a:lnTo>
                  <a:cubicBezTo>
                    <a:pt x="55880" y="2770785"/>
                    <a:pt x="0" y="2714905"/>
                    <a:pt x="0" y="26463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52666" y="0"/>
                  </a:lnTo>
                  <a:cubicBezTo>
                    <a:pt x="6721246" y="0"/>
                    <a:pt x="6777126" y="55880"/>
                    <a:pt x="6777126" y="124460"/>
                  </a:cubicBezTo>
                  <a:lnTo>
                    <a:pt x="6777126" y="2646325"/>
                  </a:lnTo>
                  <a:cubicBezTo>
                    <a:pt x="6777126" y="2714905"/>
                    <a:pt x="6721246" y="2770785"/>
                    <a:pt x="6652666" y="2770785"/>
                  </a:cubicBezTo>
                  <a:close/>
                </a:path>
              </a:pathLst>
            </a:custGeom>
            <a:solidFill>
              <a:srgbClr val="FF5757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2102496" y="6037493"/>
            <a:ext cx="1287965" cy="5492957"/>
            <a:chExt cx="3130550" cy="1335127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23" name="TextBox 23"/>
          <p:cNvSpPr txBox="1"/>
          <p:nvPr/>
        </p:nvSpPr>
        <p:spPr>
          <a:xfrm>
            <a:off x="0" y="8498562"/>
            <a:ext cx="4712819" cy="53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978">
                <a:solidFill>
                  <a:srgbClr val="43B4BE"/>
                </a:solidFill>
                <a:latin typeface="Montserrat Classic"/>
              </a:rPr>
              <a:t>Flavor Segment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478993" y="7698121"/>
            <a:ext cx="4226477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Vanilla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Strawberry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Mixed Berry</a:t>
            </a:r>
          </a:p>
          <a:p>
            <a:pPr marL="647703" lvl="1" indent="-323852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</a:rPr>
              <a:t>Raspberry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35983" y="207644"/>
            <a:ext cx="1801603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59">
                <a:solidFill>
                  <a:srgbClr val="FFFFFF"/>
                </a:solidFill>
                <a:latin typeface="Canva Sans"/>
              </a:rPr>
              <a:t>Global Vegan Yogurt Market Revenue share for 2022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565781" y="5354233"/>
            <a:ext cx="3865418" cy="1344989"/>
            <a:chExt cx="5153891" cy="1793318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5153891" cy="1793318"/>
              <a:chExt cx="1018053" cy="354236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018052" cy="354236"/>
              </a:xfrm>
              <a:custGeom>
                <a:rect l="l" t="t" r="r" b="b"/>
                <a:pathLst>
                  <a:path w="1018052" h="354236">
                    <a:moveTo>
                      <a:pt x="102146" y="0"/>
                    </a:moveTo>
                    <a:lnTo>
                      <a:pt x="915906" y="0"/>
                    </a:lnTo>
                    <a:cubicBezTo>
                      <a:pt x="972320" y="0"/>
                      <a:pt x="1018052" y="45732"/>
                      <a:pt x="1018052" y="102146"/>
                    </a:cubicBezTo>
                    <a:lnTo>
                      <a:pt x="1018052" y="252089"/>
                    </a:lnTo>
                    <a:cubicBezTo>
                      <a:pt x="1018052" y="279180"/>
                      <a:pt x="1007291" y="305162"/>
                      <a:pt x="988135" y="324318"/>
                    </a:cubicBezTo>
                    <a:cubicBezTo>
                      <a:pt x="968978" y="343474"/>
                      <a:pt x="942997" y="354236"/>
                      <a:pt x="915906" y="354236"/>
                    </a:cubicBezTo>
                    <a:lnTo>
                      <a:pt x="102146" y="354236"/>
                    </a:lnTo>
                    <a:cubicBezTo>
                      <a:pt x="75055" y="354236"/>
                      <a:pt x="49074" y="343474"/>
                      <a:pt x="29918" y="324318"/>
                    </a:cubicBezTo>
                    <a:cubicBezTo>
                      <a:pt x="10762" y="305162"/>
                      <a:pt x="0" y="279180"/>
                      <a:pt x="0" y="252089"/>
                    </a:cubicBezTo>
                    <a:lnTo>
                      <a:pt x="0" y="102146"/>
                    </a:lnTo>
                    <a:cubicBezTo>
                      <a:pt x="0" y="75055"/>
                      <a:pt x="10762" y="49074"/>
                      <a:pt x="29918" y="29918"/>
                    </a:cubicBezTo>
                    <a:cubicBezTo>
                      <a:pt x="49074" y="10762"/>
                      <a:pt x="75055" y="0"/>
                      <a:pt x="102146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/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018053" cy="39233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0" y="78354"/>
              <a:ext cx="5145766" cy="15032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519"/>
                </a:lnSpc>
                <a:spcBef>
                  <a:spcPct val="0"/>
                </a:spcBef>
              </a:pPr>
              <a:r>
                <a:rPr lang="en-US" sz="6799">
                  <a:solidFill>
                    <a:srgbClr val="FFFFFF"/>
                  </a:solidFill>
                  <a:latin typeface="Montserrat"/>
                </a:rPr>
                <a:t>Europe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0548364" y="2366088"/>
            <a:ext cx="7535215" cy="2777280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9845247" y="5447191"/>
            <a:ext cx="8238333" cy="2808302"/>
            <a:chExt cx="7487197" cy="2552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A63129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9845247" y="2366088"/>
            <a:ext cx="8238333" cy="2777280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8543875" y="2795773"/>
            <a:ext cx="2359573" cy="1917909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A63129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8543875" y="5824491"/>
            <a:ext cx="2359573" cy="1917909"/>
            <a:chExt cx="2144437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10791722" y="3477168"/>
            <a:ext cx="641015" cy="555119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A63129">
                <a:alpha val="89804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10791722" y="6424377"/>
            <a:ext cx="641015" cy="555119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8718268" y="3391117"/>
            <a:ext cx="2116402" cy="497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1"/>
              </a:lnSpc>
              <a:spcBef>
                <a:spcPct val="0"/>
              </a:spcBef>
            </a:pPr>
            <a:r>
              <a:rPr lang="en-US" sz="2936" spc="93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543875" y="6424702"/>
            <a:ext cx="2602744" cy="497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1"/>
              </a:lnSpc>
              <a:spcBef>
                <a:spcPct val="0"/>
              </a:spcBef>
            </a:pPr>
            <a:r>
              <a:rPr lang="en-US" sz="2936" spc="93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564296" y="2748549"/>
            <a:ext cx="6377805" cy="2059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2"/>
              </a:lnSpc>
            </a:pPr>
            <a:r>
              <a:rPr lang="en-US" sz="3135" spc="100">
                <a:solidFill>
                  <a:srgbClr val="FFFFFF">
                    <a:alpha val="89804"/>
                  </a:srgbClr>
                </a:solidFill>
                <a:latin typeface="Barlow"/>
              </a:rPr>
              <a:t>Increasing health consciousness among people and the growing preference for plant-based food products are forecasted to dominate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422816" y="5893983"/>
            <a:ext cx="6519284" cy="1663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2"/>
              </a:lnSpc>
            </a:pPr>
            <a:r>
              <a:rPr lang="en-US" sz="3135" spc="100">
                <a:solidFill>
                  <a:srgbClr val="FFFFFF"/>
                </a:solidFill>
                <a:latin typeface="Barlow"/>
              </a:rPr>
              <a:t>Limited texture and taste options compared to traditional yogurt may restrain the widespread acceptance of vegan yogurt.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604435" y="2212520"/>
            <a:ext cx="15079129" cy="5861960"/>
            <a:chExt cx="4321383" cy="16799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1384" cy="1679923"/>
            </a:xfrm>
            <a:custGeom>
              <a:rect l="l" t="t" r="r" b="b"/>
              <a:pathLst>
                <a:path w="4321384" h="1679923">
                  <a:moveTo>
                    <a:pt x="26184" y="0"/>
                  </a:moveTo>
                  <a:lnTo>
                    <a:pt x="4295199" y="0"/>
                  </a:lnTo>
                  <a:cubicBezTo>
                    <a:pt x="4302144" y="0"/>
                    <a:pt x="4308804" y="2759"/>
                    <a:pt x="4313714" y="7669"/>
                  </a:cubicBezTo>
                  <a:cubicBezTo>
                    <a:pt x="4318625" y="12580"/>
                    <a:pt x="4321384" y="19240"/>
                    <a:pt x="4321384" y="26184"/>
                  </a:cubicBezTo>
                  <a:lnTo>
                    <a:pt x="4321384" y="1653739"/>
                  </a:lnTo>
                  <a:cubicBezTo>
                    <a:pt x="4321384" y="1660683"/>
                    <a:pt x="4318625" y="1667343"/>
                    <a:pt x="4313714" y="1672254"/>
                  </a:cubicBezTo>
                  <a:cubicBezTo>
                    <a:pt x="4308804" y="1677164"/>
                    <a:pt x="4302144" y="1679923"/>
                    <a:pt x="4295199" y="1679923"/>
                  </a:cubicBezTo>
                  <a:lnTo>
                    <a:pt x="26184" y="1679923"/>
                  </a:lnTo>
                  <a:cubicBezTo>
                    <a:pt x="11723" y="1679923"/>
                    <a:pt x="0" y="1668200"/>
                    <a:pt x="0" y="1653739"/>
                  </a:cubicBezTo>
                  <a:lnTo>
                    <a:pt x="0" y="26184"/>
                  </a:lnTo>
                  <a:cubicBezTo>
                    <a:pt x="0" y="11723"/>
                    <a:pt x="11723" y="0"/>
                    <a:pt x="26184" y="0"/>
                  </a:cubicBezTo>
                  <a:close/>
                </a:path>
              </a:pathLst>
            </a:custGeom>
            <a:solidFill>
              <a:srgbClr val="A63129">
                <a:alpha val="89804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321383" cy="17180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90069" y="3621662"/>
            <a:ext cx="14507862" cy="3584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The Global Vegan Yogurt Market is witnessing significant growth in the near future.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In 2023, the Soy segment accounted for noticeable share of global Vegan Yogurt Market and is projected to experience significant growth in the near future.</a:t>
            </a:r>
          </a:p>
          <a:p>
            <a:pPr marL="625575" lvl="1" indent="-312787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FFFFFF"/>
                </a:solidFill>
                <a:latin typeface="Canva Sans"/>
              </a:rPr>
              <a:t>The Frozen Dessert segment is expected to expand at the significant CAGR retaining position throughout the forecast period.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01062" y="2489706"/>
            <a:ext cx="9030353" cy="768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0"/>
              </a:lnSpc>
            </a:pPr>
            <a:r>
              <a:rPr lang="en-US" sz="5514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7218995" y="2163258"/>
            <a:ext cx="2840002" cy="1647201"/>
          </a:xfrm>
          <a:custGeom>
            <a:rect l="l" t="t" r="r" b="b"/>
            <a:pathLst>
              <a:path w="2840002" h="1647201">
                <a:moveTo>
                  <a:pt x="0" y="0"/>
                </a:moveTo>
                <a:lnTo>
                  <a:pt x="2840001" y="0"/>
                </a:lnTo>
                <a:lnTo>
                  <a:pt x="2840001" y="1647201"/>
                </a:lnTo>
                <a:lnTo>
                  <a:pt x="0" y="16472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0690613" y="2004815"/>
            <a:ext cx="3883106" cy="1805644"/>
          </a:xfrm>
          <a:custGeom>
            <a:rect l="l" t="t" r="r" b="b"/>
            <a:pathLst>
              <a:path w="3883105" h="1805644">
                <a:moveTo>
                  <a:pt x="0" y="0"/>
                </a:moveTo>
                <a:lnTo>
                  <a:pt x="3883105" y="0"/>
                </a:lnTo>
                <a:lnTo>
                  <a:pt x="3883105" y="1805644"/>
                </a:lnTo>
                <a:lnTo>
                  <a:pt x="0" y="18056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5205335" y="1557337"/>
            <a:ext cx="2693587" cy="2397107"/>
          </a:xfrm>
          <a:custGeom>
            <a:rect l="l" t="t" r="r" b="b"/>
            <a:pathLst>
              <a:path w="2693587" h="2397107">
                <a:moveTo>
                  <a:pt x="0" y="0"/>
                </a:moveTo>
                <a:lnTo>
                  <a:pt x="2693586" y="0"/>
                </a:lnTo>
                <a:lnTo>
                  <a:pt x="2693586" y="2397107"/>
                </a:lnTo>
                <a:lnTo>
                  <a:pt x="0" y="23971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113" r="-62" b="-6324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6669232" y="3954444"/>
            <a:ext cx="3389764" cy="1841683"/>
          </a:xfrm>
          <a:custGeom>
            <a:rect l="l" t="t" r="r" b="b"/>
            <a:pathLst>
              <a:path w="3389763" h="1841683">
                <a:moveTo>
                  <a:pt x="0" y="0"/>
                </a:moveTo>
                <a:lnTo>
                  <a:pt x="3389764" y="0"/>
                </a:lnTo>
                <a:lnTo>
                  <a:pt x="3389764" y="1841683"/>
                </a:lnTo>
                <a:lnTo>
                  <a:pt x="0" y="18416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874" t="-13768" r="-10236" b="-15942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0406495" y="4337723"/>
            <a:ext cx="3883106" cy="1338120"/>
          </a:xfrm>
          <a:custGeom>
            <a:rect l="l" t="t" r="r" b="b"/>
            <a:pathLst>
              <a:path w="3883105" h="1338120">
                <a:moveTo>
                  <a:pt x="0" y="0"/>
                </a:moveTo>
                <a:lnTo>
                  <a:pt x="3883106" y="0"/>
                </a:lnTo>
                <a:lnTo>
                  <a:pt x="3883106" y="1338119"/>
                </a:lnTo>
                <a:lnTo>
                  <a:pt x="0" y="13381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5952" r="-62" b="-26315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5762927" y="6161417"/>
            <a:ext cx="3760338" cy="1513023"/>
          </a:xfrm>
          <a:custGeom>
            <a:rect l="l" t="t" r="r" b="b"/>
            <a:pathLst>
              <a:path w="3760338" h="1513023">
                <a:moveTo>
                  <a:pt x="0" y="0"/>
                </a:moveTo>
                <a:lnTo>
                  <a:pt x="3760337" y="0"/>
                </a:lnTo>
                <a:lnTo>
                  <a:pt x="3760337" y="1513023"/>
                </a:lnTo>
                <a:lnTo>
                  <a:pt x="0" y="15130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21" t="-5387" r="-1084" b="-27416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4816255" y="4337723"/>
            <a:ext cx="3471744" cy="1678138"/>
          </a:xfrm>
          <a:custGeom>
            <a:rect l="l" t="t" r="r" b="b"/>
            <a:pathLst>
              <a:path w="3471744" h="1678138">
                <a:moveTo>
                  <a:pt x="0" y="0"/>
                </a:moveTo>
                <a:lnTo>
                  <a:pt x="3471744" y="0"/>
                </a:lnTo>
                <a:lnTo>
                  <a:pt x="3471744" y="1678138"/>
                </a:lnTo>
                <a:lnTo>
                  <a:pt x="0" y="16781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110" b="-229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0133822" y="6057229"/>
            <a:ext cx="3337217" cy="1721398"/>
          </a:xfrm>
          <a:custGeom>
            <a:rect l="l" t="t" r="r" b="b"/>
            <a:pathLst>
              <a:path w="3337217" h="1721398">
                <a:moveTo>
                  <a:pt x="0" y="0"/>
                </a:moveTo>
                <a:lnTo>
                  <a:pt x="3337218" y="0"/>
                </a:lnTo>
                <a:lnTo>
                  <a:pt x="3337218" y="1721398"/>
                </a:lnTo>
                <a:lnTo>
                  <a:pt x="0" y="172139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569" t="-20000" r="-18982" b="-19733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>
            <a:off x="13971659" y="6017302"/>
            <a:ext cx="2467352" cy="2077056"/>
          </a:xfrm>
          <a:custGeom>
            <a:rect l="l" t="t" r="r" b="b"/>
            <a:pathLst>
              <a:path w="2467352" h="2077056">
                <a:moveTo>
                  <a:pt x="0" y="0"/>
                </a:moveTo>
                <a:lnTo>
                  <a:pt x="2467352" y="0"/>
                </a:lnTo>
                <a:lnTo>
                  <a:pt x="2467352" y="2077055"/>
                </a:lnTo>
                <a:lnTo>
                  <a:pt x="0" y="207705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>
            <a:off x="6201040" y="8092917"/>
            <a:ext cx="3684175" cy="1080512"/>
          </a:xfrm>
          <a:custGeom>
            <a:rect l="l" t="t" r="r" b="b"/>
            <a:pathLst>
              <a:path w="3684174" h="1080512">
                <a:moveTo>
                  <a:pt x="0" y="0"/>
                </a:moveTo>
                <a:lnTo>
                  <a:pt x="3684174" y="0"/>
                </a:lnTo>
                <a:lnTo>
                  <a:pt x="3684174" y="1080512"/>
                </a:lnTo>
                <a:lnTo>
                  <a:pt x="0" y="108051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39232" r="-62" b="-39445"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>
            <a:off x="10133822" y="7814637"/>
            <a:ext cx="2840002" cy="1637071"/>
          </a:xfrm>
          <a:custGeom>
            <a:rect l="l" t="t" r="r" b="b"/>
            <a:pathLst>
              <a:path w="2840002" h="1637071">
                <a:moveTo>
                  <a:pt x="0" y="0"/>
                </a:moveTo>
                <a:lnTo>
                  <a:pt x="2840002" y="0"/>
                </a:lnTo>
                <a:lnTo>
                  <a:pt x="2840002" y="1637071"/>
                </a:lnTo>
                <a:lnTo>
                  <a:pt x="0" y="163707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7324" t="-35359" r="-7324" b="-63535"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>
            <a:off x="13850844" y="8435817"/>
            <a:ext cx="3408456" cy="898772"/>
          </a:xfrm>
          <a:custGeom>
            <a:rect l="l" t="t" r="r" b="b"/>
            <a:pathLst>
              <a:path w="3408456" h="898772">
                <a:moveTo>
                  <a:pt x="0" y="0"/>
                </a:moveTo>
                <a:lnTo>
                  <a:pt x="3408456" y="0"/>
                </a:lnTo>
                <a:lnTo>
                  <a:pt x="3408456" y="898771"/>
                </a:lnTo>
                <a:lnTo>
                  <a:pt x="0" y="89877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5403" t="-17486" r="-6051" b="-15846"/>
            </a:stretch>
          </a:blipFill>
        </p:spPr>
        <p:txBody>
          <a:bodyPr/>
          <a:lstStyle/>
          <a:p/>
        </p:txBody>
      </p:sp>
      <p:sp>
        <p:nvSpPr>
          <p:cNvPr id="15" name="TextBox 15"/>
          <p:cNvSpPr txBox="1"/>
          <p:nvPr/>
        </p:nvSpPr>
        <p:spPr>
          <a:xfrm>
            <a:off x="5411630" y="466292"/>
            <a:ext cx="781080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  <p:sp>
        <p:nvSpPr>
          <p:cNvPr id="16" name="Freeform 16"/>
          <p:cNvSpPr/>
          <p:nvPr/>
        </p:nvSpPr>
        <p:spPr>
          <a:xfrm>
            <a:off x="7069495" y="9334588"/>
            <a:ext cx="2815719" cy="760874"/>
          </a:xfrm>
          <a:custGeom>
            <a:rect l="l" t="t" r="r" b="b"/>
            <a:pathLst>
              <a:path w="2815719" h="760874">
                <a:moveTo>
                  <a:pt x="0" y="0"/>
                </a:moveTo>
                <a:lnTo>
                  <a:pt x="2815719" y="0"/>
                </a:lnTo>
                <a:lnTo>
                  <a:pt x="2815719" y="760875"/>
                </a:lnTo>
                <a:lnTo>
                  <a:pt x="0" y="7608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47222" r="-62" b="-46990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4587" y="7948191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4mpybxta"/>
              </a:rPr>
              <a:t>https://tinyurl.com/4mpybxta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48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Vegan Yogurt Market Report 2023</dc:title>
  <cp:lastModifiedBy>decipher market</cp:lastModifiedBy>
  <cp:revision>2</cp:revision>
  <dcterms:created xsi:type="dcterms:W3CDTF">2006-08-16T00:00:00Z</dcterms:created>
  <dcterms:modified xsi:type="dcterms:W3CDTF">2024-02-21T10:42:50Z</dcterms:modified>
</cp:coreProperties>
</file>