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nva Sans" panose="020B0604020202020204" charset="0"/>
      <p:regular r:id="rId12"/>
    </p:embeddedFont>
    <p:embeddedFont>
      <p:font typeface="Canva Sans Bold" panose="020B0604020202020204" charset="0"/>
      <p:regular r:id="rId13"/>
    </p:embeddedFont>
    <p:embeddedFont>
      <p:font typeface="Poppins" panose="00000500000000000000" pitchFamily="2" charset="0"/>
      <p:regular r:id="rId14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11" Type="http://schemas.openxmlformats.org/officeDocument/2006/relationships/image" Target="../media/image18.jpeg" /><Relationship Id="rId12" Type="http://schemas.openxmlformats.org/officeDocument/2006/relationships/image" Target="../media/image19.jpeg" /><Relationship Id="rId13" Type="http://schemas.openxmlformats.org/officeDocument/2006/relationships/image" Target="../media/image20.jpeg" /><Relationship Id="rId14" Type="http://schemas.openxmlformats.org/officeDocument/2006/relationships/image" Target="../media/image21.jpeg" /><Relationship Id="rId15" Type="http://schemas.openxmlformats.org/officeDocument/2006/relationships/image" Target="../media/image22.jpeg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hyperlink" Target="https://tinyurl.com/49bamd7e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500" t="27913" r="38480" b="26406"/>
          <a:stretch>
            <a:fillRect/>
          </a:stretch>
        </p:blipFill>
        <p:spPr>
          <a:xfrm>
            <a:off x="0" y="0"/>
            <a:ext cx="1791964" cy="18404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28600" y="4526027"/>
            <a:ext cx="13487400" cy="2426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61"/>
              </a:lnSpc>
            </a:pPr>
            <a:r>
              <a:rPr lang="en-US" sz="6199">
                <a:solidFill>
                  <a:srgbClr val="000000"/>
                </a:solidFill>
                <a:latin typeface="Canva Sans"/>
              </a:rPr>
              <a:t>VANILLA POWDER</a:t>
            </a:r>
          </a:p>
          <a:p>
            <a:pPr algn="l">
              <a:lnSpc>
                <a:spcPts val="6261"/>
              </a:lnSpc>
            </a:pPr>
            <a:r>
              <a:rPr lang="en-US" sz="6199">
                <a:solidFill>
                  <a:srgbClr val="000000"/>
                </a:solidFill>
                <a:latin typeface="Canva Sans"/>
              </a:rPr>
              <a:t>MARKET REPORT </a:t>
            </a:r>
          </a:p>
          <a:p>
            <a:pPr algn="l">
              <a:lnSpc>
                <a:spcPts val="6261"/>
              </a:lnSpc>
            </a:pPr>
            <a:r>
              <a:rPr lang="en-US" sz="6199">
                <a:solidFill>
                  <a:srgbClr val="000000"/>
                </a:solidFill>
                <a:latin typeface="Canva Sans"/>
              </a:rPr>
              <a:t>2024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8600" y="9437709"/>
            <a:ext cx="9779000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</a:rPr>
              <a:t>Qualitative Analysis + Quantitative 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192723" y="1547230"/>
            <a:ext cx="16236544" cy="7291970"/>
            <a:chExt cx="4276291" cy="19205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6291" cy="1920519"/>
            </a:xfrm>
            <a:custGeom>
              <a:rect l="l" t="t" r="r" b="b"/>
              <a:pathLst>
                <a:path w="4276291" h="1920519">
                  <a:moveTo>
                    <a:pt x="0" y="0"/>
                  </a:moveTo>
                  <a:lnTo>
                    <a:pt x="4276291" y="0"/>
                  </a:lnTo>
                  <a:lnTo>
                    <a:pt x="4276291" y="1920519"/>
                  </a:lnTo>
                  <a:lnTo>
                    <a:pt x="0" y="1920519"/>
                  </a:lnTo>
                  <a:close/>
                </a:path>
              </a:pathLst>
            </a:custGeom>
            <a:solidFill>
              <a:srgbClr val="000000">
                <a:alpha val="68627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6291" cy="19681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5243" b="29571"/>
          <a:stretch>
            <a:fillRect/>
          </a:stretch>
        </p:blipFill>
        <p:spPr>
          <a:xfrm>
            <a:off x="858733" y="863600"/>
            <a:ext cx="2102460" cy="189500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536513" y="3112135"/>
            <a:ext cx="15548966" cy="521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Canva Sans"/>
              </a:rPr>
              <a:t>Vanilla powder is a fine, dry substance made from grinding vanilla beans into a powdered form. It is prized for its concentrated flavor and aroma, commonly used as a natural flavoring agent in various culinary applications. The market for vanilla powder is characterized by a growing demand for natural flavorings and ingredients, driven by consumer preferences for clean-label products and increasing awareness of health and wellness. Vanilla powder, derived from vanilla beans, offers a convenient and versatile alternative to vanilla extract, with applications ranging from baking and confectionery to beverages and Savory dishes.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47092" y="1926120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882" b="-9672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4074484"/>
            <a:ext cx="9732373" cy="2821616"/>
            <a:chExt cx="917530" cy="2660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7530" cy="266011"/>
            </a:xfrm>
            <a:custGeom>
              <a:rect l="l" t="t" r="r" b="b"/>
              <a:pathLst>
                <a:path w="917530" h="266011">
                  <a:moveTo>
                    <a:pt x="0" y="0"/>
                  </a:moveTo>
                  <a:lnTo>
                    <a:pt x="917530" y="0"/>
                  </a:lnTo>
                  <a:lnTo>
                    <a:pt x="917530" y="266011"/>
                  </a:lnTo>
                  <a:lnTo>
                    <a:pt x="0" y="266011"/>
                  </a:ln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917530" cy="304111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82585" y="4474753"/>
            <a:ext cx="2270037" cy="2267200"/>
          </a:xfrm>
          <a:custGeom>
            <a:rect l="l" t="t" r="r" b="b"/>
            <a:pathLst>
              <a:path w="2270037" h="2267200">
                <a:moveTo>
                  <a:pt x="0" y="0"/>
                </a:moveTo>
                <a:lnTo>
                  <a:pt x="2270038" y="0"/>
                </a:lnTo>
                <a:lnTo>
                  <a:pt x="2270038" y="2267200"/>
                </a:lnTo>
                <a:lnTo>
                  <a:pt x="0" y="2267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301874" y="4366989"/>
            <a:ext cx="2236606" cy="2236606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36500" t="25150" r="38823" b="26949"/>
          <a:stretch>
            <a:fillRect/>
          </a:stretch>
        </p:blipFill>
        <p:spPr>
          <a:xfrm>
            <a:off x="17018" y="-4220"/>
            <a:ext cx="1891990" cy="206584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628757" y="5083169"/>
            <a:ext cx="1638411" cy="1235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9"/>
              </a:lnSpc>
            </a:pPr>
            <a:r>
              <a:rPr lang="en-US" sz="4824">
                <a:solidFill>
                  <a:srgbClr val="1E3048"/>
                </a:solidFill>
                <a:latin typeface="Canva Sans Bold"/>
              </a:rPr>
              <a:t>2024- 2031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085461" y="4728443"/>
            <a:ext cx="5491658" cy="1558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04"/>
              </a:lnSpc>
            </a:pPr>
            <a:r>
              <a:rPr lang="en-US" sz="5499">
                <a:solidFill>
                  <a:srgbClr val="FFFFFF"/>
                </a:solidFill>
                <a:latin typeface="Canva Sans"/>
              </a:rPr>
              <a:t>CAGR</a:t>
            </a:r>
          </a:p>
          <a:p>
            <a:pPr algn="ctr">
              <a:lnSpc>
                <a:spcPts val="6104"/>
              </a:lnSpc>
            </a:pPr>
            <a:r>
              <a:rPr lang="en-US" sz="5499">
                <a:solidFill>
                  <a:srgbClr val="FFFFFF"/>
                </a:solidFill>
                <a:latin typeface="Canva Sans"/>
              </a:rPr>
              <a:t>5.00%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62248" y="530987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INSIGHTS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394317" y="118705"/>
            <a:ext cx="17301600" cy="903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</a:pPr>
            <a:r>
              <a:rPr lang="en-US" sz="5299">
                <a:solidFill>
                  <a:srgbClr val="000000"/>
                </a:solidFill>
                <a:latin typeface="Canva Sans"/>
              </a:rPr>
              <a:t>REVENUE MARKET SHARE BY SEGMENTS 2024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36500" t="25150" r="35874" b="24564"/>
          <a:stretch>
            <a:fillRect/>
          </a:stretch>
        </p:blipFill>
        <p:spPr>
          <a:xfrm>
            <a:off x="-40826" y="-72756"/>
            <a:ext cx="2139052" cy="2190137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740139" y="2671227"/>
            <a:ext cx="6116924" cy="3145638"/>
            <a:chExt cx="6608219" cy="33982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8219" cy="3398288"/>
            </a:xfrm>
            <a:custGeom>
              <a:rect l="l" t="t" r="r" b="b"/>
              <a:pathLst>
                <a:path w="6608218" h="3398288">
                  <a:moveTo>
                    <a:pt x="6483759" y="3398288"/>
                  </a:moveTo>
                  <a:lnTo>
                    <a:pt x="124460" y="3398288"/>
                  </a:lnTo>
                  <a:cubicBezTo>
                    <a:pt x="55880" y="3398288"/>
                    <a:pt x="0" y="3342408"/>
                    <a:pt x="0" y="32738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483759" y="0"/>
                  </a:lnTo>
                  <a:cubicBezTo>
                    <a:pt x="6552339" y="0"/>
                    <a:pt x="6608219" y="55880"/>
                    <a:pt x="6608219" y="124460"/>
                  </a:cubicBezTo>
                  <a:lnTo>
                    <a:pt x="6608219" y="3273828"/>
                  </a:lnTo>
                  <a:cubicBezTo>
                    <a:pt x="6608219" y="3342408"/>
                    <a:pt x="6552339" y="3398288"/>
                    <a:pt x="6483759" y="3398288"/>
                  </a:cubicBezTo>
                  <a:close/>
                </a:path>
              </a:pathLst>
            </a:custGeom>
            <a:solidFill>
              <a:srgbClr val="000000">
                <a:alpha val="72941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 rot="5400000">
            <a:off x="1434036" y="2267094"/>
            <a:ext cx="1046145" cy="3995868"/>
            <a:chExt cx="3130550" cy="119574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2696249" y="6065803"/>
            <a:ext cx="6160813" cy="3192497"/>
            <a:chExt cx="6655633" cy="34489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55633" cy="3448910"/>
            </a:xfrm>
            <a:custGeom>
              <a:rect l="l" t="t" r="r" b="b"/>
              <a:pathLst>
                <a:path w="6655633" h="3448910">
                  <a:moveTo>
                    <a:pt x="6531173" y="3448910"/>
                  </a:moveTo>
                  <a:lnTo>
                    <a:pt x="124460" y="3448910"/>
                  </a:lnTo>
                  <a:cubicBezTo>
                    <a:pt x="55880" y="3448910"/>
                    <a:pt x="0" y="3393030"/>
                    <a:pt x="0" y="332445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531173" y="0"/>
                  </a:lnTo>
                  <a:cubicBezTo>
                    <a:pt x="6599754" y="0"/>
                    <a:pt x="6655633" y="55880"/>
                    <a:pt x="6655633" y="124460"/>
                  </a:cubicBezTo>
                  <a:lnTo>
                    <a:pt x="6655633" y="3324450"/>
                  </a:lnTo>
                  <a:cubicBezTo>
                    <a:pt x="6655633" y="3393030"/>
                    <a:pt x="6599754" y="3448910"/>
                    <a:pt x="6531173" y="3448910"/>
                  </a:cubicBezTo>
                  <a:close/>
                </a:path>
              </a:pathLst>
            </a:custGeom>
            <a:solidFill>
              <a:srgbClr val="000000">
                <a:alpha val="72941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1458869" y="5596064"/>
            <a:ext cx="1046145" cy="3995868"/>
            <a:chExt cx="3130550" cy="119574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12183429" y="2772267"/>
            <a:ext cx="6116924" cy="3145638"/>
            <a:chExt cx="6608219" cy="339828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08219" cy="3398288"/>
            </a:xfrm>
            <a:custGeom>
              <a:rect l="l" t="t" r="r" b="b"/>
              <a:pathLst>
                <a:path w="6608218" h="3398288">
                  <a:moveTo>
                    <a:pt x="6483759" y="3398288"/>
                  </a:moveTo>
                  <a:lnTo>
                    <a:pt x="124460" y="3398288"/>
                  </a:lnTo>
                  <a:cubicBezTo>
                    <a:pt x="55880" y="3398288"/>
                    <a:pt x="0" y="3342408"/>
                    <a:pt x="0" y="32738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483759" y="0"/>
                  </a:lnTo>
                  <a:cubicBezTo>
                    <a:pt x="6552339" y="0"/>
                    <a:pt x="6608219" y="55880"/>
                    <a:pt x="6608219" y="124460"/>
                  </a:cubicBezTo>
                  <a:lnTo>
                    <a:pt x="6608219" y="3273828"/>
                  </a:lnTo>
                  <a:cubicBezTo>
                    <a:pt x="6608219" y="3342408"/>
                    <a:pt x="6552339" y="3398288"/>
                    <a:pt x="6483759" y="3398288"/>
                  </a:cubicBezTo>
                  <a:close/>
                </a:path>
              </a:pathLst>
            </a:custGeom>
            <a:solidFill>
              <a:srgbClr val="000000">
                <a:alpha val="72941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10902160" y="2297542"/>
            <a:ext cx="1046145" cy="3995868"/>
            <a:chExt cx="3130550" cy="1195749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12139540" y="6166843"/>
            <a:ext cx="6160813" cy="3192497"/>
            <a:chExt cx="6655633" cy="34489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655633" cy="3448910"/>
            </a:xfrm>
            <a:custGeom>
              <a:rect l="l" t="t" r="r" b="b"/>
              <a:pathLst>
                <a:path w="6655633" h="3448910">
                  <a:moveTo>
                    <a:pt x="6531173" y="3448910"/>
                  </a:moveTo>
                  <a:lnTo>
                    <a:pt x="124460" y="3448910"/>
                  </a:lnTo>
                  <a:cubicBezTo>
                    <a:pt x="55880" y="3448910"/>
                    <a:pt x="0" y="3393030"/>
                    <a:pt x="0" y="332445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531173" y="0"/>
                  </a:lnTo>
                  <a:cubicBezTo>
                    <a:pt x="6599754" y="0"/>
                    <a:pt x="6655633" y="55880"/>
                    <a:pt x="6655633" y="124460"/>
                  </a:cubicBezTo>
                  <a:lnTo>
                    <a:pt x="6655633" y="3324450"/>
                  </a:lnTo>
                  <a:cubicBezTo>
                    <a:pt x="6655633" y="3393030"/>
                    <a:pt x="6599754" y="3448910"/>
                    <a:pt x="6531173" y="3448910"/>
                  </a:cubicBezTo>
                  <a:close/>
                </a:path>
              </a:pathLst>
            </a:custGeom>
            <a:solidFill>
              <a:srgbClr val="000000">
                <a:alpha val="72941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10902160" y="5697103"/>
            <a:ext cx="1046145" cy="3995868"/>
            <a:chExt cx="3130550" cy="1195749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62098" y="4028350"/>
            <a:ext cx="3600972" cy="441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3"/>
              </a:lnSpc>
            </a:pPr>
            <a:r>
              <a:rPr lang="en-US" sz="3339">
                <a:solidFill>
                  <a:srgbClr val="43B4BE"/>
                </a:solidFill>
                <a:latin typeface="Canva Sans"/>
              </a:rPr>
              <a:t>Type Segment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6623" y="7193088"/>
            <a:ext cx="3600972" cy="858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3"/>
              </a:lnSpc>
            </a:pPr>
            <a:r>
              <a:rPr lang="en-US" sz="3339">
                <a:solidFill>
                  <a:srgbClr val="43B4BE"/>
                </a:solidFill>
                <a:latin typeface="Canva Sans"/>
              </a:rPr>
              <a:t>Application Segment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57594" y="2838565"/>
            <a:ext cx="5099468" cy="2795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Vanilla-infused Maltodextrin 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Dextrose 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Finely Ground Sucrose 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Pure Ground Dried Vanilla Beans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979876" y="6688789"/>
            <a:ext cx="4418534" cy="186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Baked Goods 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Beverages 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Candies 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Others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505388" y="3894566"/>
            <a:ext cx="3600972" cy="858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3"/>
              </a:lnSpc>
            </a:pPr>
            <a:r>
              <a:rPr lang="en-US" sz="3339">
                <a:solidFill>
                  <a:srgbClr val="43B4BE"/>
                </a:solidFill>
                <a:latin typeface="Canva Sans"/>
              </a:rPr>
              <a:t>Packaging Type Segment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24746" y="7294127"/>
            <a:ext cx="3600972" cy="858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3"/>
              </a:lnSpc>
            </a:pPr>
            <a:r>
              <a:rPr lang="en-US" sz="3339">
                <a:solidFill>
                  <a:srgbClr val="43B4BE"/>
                </a:solidFill>
                <a:latin typeface="Canva Sans"/>
              </a:rPr>
              <a:t>Distribution channel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522158" y="3328945"/>
            <a:ext cx="4945158" cy="186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Plastic Jar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Bags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Packet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Others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397740" y="6501936"/>
            <a:ext cx="4508194" cy="2329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Online Channels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Hypermarkets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Supermarkets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Convenience Stores</a:t>
            </a:r>
          </a:p>
          <a:p>
            <a:pPr marL="582932" lvl="1" indent="-291466" algn="l">
              <a:lnSpc>
                <a:spcPts val="372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Canva Sans"/>
              </a:rPr>
              <a:t>Specialty Stores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500" t="25150" r="38480" b="21038"/>
          <a:stretch>
            <a:fillRect/>
          </a:stretch>
        </p:blipFill>
        <p:spPr>
          <a:xfrm>
            <a:off x="0" y="0"/>
            <a:ext cx="1542502" cy="186615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497069" y="2363759"/>
            <a:ext cx="9753165" cy="6382706"/>
          </a:xfrm>
          <a:custGeom>
            <a:rect l="l" t="t" r="r" b="b"/>
            <a:pathLst>
              <a:path w="9753165" h="6382706">
                <a:moveTo>
                  <a:pt x="0" y="0"/>
                </a:moveTo>
                <a:lnTo>
                  <a:pt x="9753165" y="0"/>
                </a:lnTo>
                <a:lnTo>
                  <a:pt x="9753165" y="6382706"/>
                </a:lnTo>
                <a:lnTo>
                  <a:pt x="0" y="638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4940705" y="574301"/>
            <a:ext cx="8711390" cy="927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000000"/>
                </a:solidFill>
                <a:latin typeface="Canva Sans"/>
              </a:rPr>
              <a:t>REGION ANALYSIS</a:t>
            </a:r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10502248" y="2512603"/>
          <a:ext cx="7201094" cy="6085018"/>
        </p:xfrm>
        <a:graphic>
          <a:graphicData uri="http://schemas.openxmlformats.org/drawingml/2006/table">
            <a:tbl>
              <a:tblPr/>
              <a:tblGrid>
                <a:gridCol w="374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1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3058">
                <a:tc>
                  <a:txBody>
                    <a:bodyPr/>
                    <a:lstStyle/>
                    <a:p>
                      <a:pPr algn="just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Canva Sans"/>
                        </a:rPr>
                        <a:t>NORTH AMERICA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4844"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Canva Sans"/>
                        </a:rPr>
                        <a:t>Europe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4844"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Canva Sans"/>
                        </a:rPr>
                        <a:t>Asia Pacific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963"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Poppins"/>
                        </a:rPr>
                        <a:t>Latin America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84309"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Canva Sans"/>
                        </a:rPr>
                        <a:t>MIDDLE EAST AFRICA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14255707" y="2955257"/>
            <a:ext cx="3535225" cy="39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280">
                <a:solidFill>
                  <a:srgbClr val="000000"/>
                </a:solidFill>
                <a:latin typeface="Canva Sans Bold"/>
              </a:rPr>
              <a:t>40%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319207" y="4185285"/>
            <a:ext cx="3408225" cy="39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280">
                <a:solidFill>
                  <a:srgbClr val="000000"/>
                </a:solidFill>
                <a:latin typeface="Canva Sans Bold"/>
              </a:rPr>
              <a:t>30%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319207" y="5049520"/>
            <a:ext cx="3433625" cy="39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280">
                <a:solidFill>
                  <a:srgbClr val="000000"/>
                </a:solidFill>
                <a:latin typeface="Canva Sans Bold"/>
              </a:rPr>
              <a:t>23%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458907" y="6231159"/>
            <a:ext cx="3052625" cy="39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280">
                <a:solidFill>
                  <a:srgbClr val="000000"/>
                </a:solidFill>
                <a:latin typeface="Canva Sans Bold"/>
              </a:rPr>
              <a:t>5%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458907" y="7412798"/>
            <a:ext cx="3052625" cy="39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280">
                <a:solidFill>
                  <a:srgbClr val="000000"/>
                </a:solidFill>
                <a:latin typeface="Canva Sans Bold"/>
              </a:rPr>
              <a:t> 2%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549" b="-1100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598226" y="5329913"/>
            <a:ext cx="10234965" cy="3548818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AA7F53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598226" y="1408269"/>
            <a:ext cx="10234965" cy="3563033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981455" y="2004764"/>
            <a:ext cx="2931436" cy="2382731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AA7F53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2981455" y="5942906"/>
            <a:ext cx="2931436" cy="2382731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774088" y="2851302"/>
            <a:ext cx="796371" cy="689657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AA7F53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774088" y="6789443"/>
            <a:ext cx="796371" cy="689657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  <p:txBody>
            <a:bodyPr/>
            <a:lstStyle/>
            <a:p/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6500" t="25150" r="38480" b="21038"/>
          <a:stretch>
            <a:fillRect/>
          </a:stretch>
        </p:blipFill>
        <p:spPr>
          <a:xfrm>
            <a:off x="0" y="-24686"/>
            <a:ext cx="1716481" cy="2076639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198114" y="2995546"/>
            <a:ext cx="2629331" cy="62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7"/>
              </a:lnSpc>
              <a:spcBef>
                <a:spcPct val="0"/>
              </a:spcBef>
            </a:pPr>
            <a:r>
              <a:rPr lang="en-US" sz="3648" spc="116">
                <a:solidFill>
                  <a:srgbClr val="FFFFFF"/>
                </a:solidFill>
                <a:latin typeface="Canva Sans Bold"/>
              </a:rPr>
              <a:t>Drivers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96009" y="6750574"/>
            <a:ext cx="3233542" cy="62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7"/>
              </a:lnSpc>
              <a:spcBef>
                <a:spcPct val="0"/>
              </a:spcBef>
            </a:pPr>
            <a:r>
              <a:rPr lang="en-US" sz="3648" spc="116">
                <a:solidFill>
                  <a:srgbClr val="FFFFFF"/>
                </a:solidFill>
                <a:latin typeface="Canva Sans Bold"/>
              </a:rPr>
              <a:t>Restraints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172274" y="1693815"/>
            <a:ext cx="8293603" cy="3004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2" lvl="1" indent="-356236" algn="l">
              <a:lnSpc>
                <a:spcPts val="3927"/>
              </a:lnSpc>
              <a:buFont typeface="Arial"/>
              <a:buChar char="•"/>
            </a:pPr>
            <a:r>
              <a:rPr lang="en-US" sz="3300" spc="105">
                <a:solidFill>
                  <a:srgbClr val="FFFFFF"/>
                </a:solidFill>
                <a:latin typeface="Canva Sans"/>
              </a:rPr>
              <a:t>Rising Consumer Preference for the Natural and Organic Ingredients to Drive the Market</a:t>
            </a:r>
          </a:p>
          <a:p>
            <a:pPr marL="734061" lvl="1" indent="-367031" algn="l">
              <a:lnSpc>
                <a:spcPts val="4046"/>
              </a:lnSpc>
              <a:buFont typeface="Arial"/>
              <a:buChar char="•"/>
            </a:pPr>
            <a:r>
              <a:rPr lang="en-US" sz="3400" spc="108">
                <a:solidFill>
                  <a:srgbClr val="FFFFFF"/>
                </a:solidFill>
                <a:latin typeface="Canva Sans"/>
              </a:rPr>
              <a:t>Expansion of the Food and Beverage Industry in Developing Markets to Propel Market Growth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39265" y="6583597"/>
            <a:ext cx="7626611" cy="1042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5"/>
              </a:lnSpc>
            </a:pPr>
            <a:r>
              <a:rPr lang="en-US" sz="3500" spc="112">
                <a:solidFill>
                  <a:srgbClr val="FFFFFF"/>
                </a:solidFill>
                <a:latin typeface="Canva Sans"/>
              </a:rPr>
              <a:t>High Cost of Vanilla to Limit the Sales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995319" y="1235718"/>
            <a:ext cx="16624300" cy="8301982"/>
            <a:chExt cx="4378416" cy="21865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78416" cy="2186530"/>
            </a:xfrm>
            <a:custGeom>
              <a:rect l="l" t="t" r="r" b="b"/>
              <a:pathLst>
                <a:path w="4378416" h="2186530">
                  <a:moveTo>
                    <a:pt x="0" y="0"/>
                  </a:moveTo>
                  <a:lnTo>
                    <a:pt x="4378416" y="0"/>
                  </a:lnTo>
                  <a:lnTo>
                    <a:pt x="4378416" y="2186530"/>
                  </a:lnTo>
                  <a:lnTo>
                    <a:pt x="0" y="2186530"/>
                  </a:lnTo>
                  <a:close/>
                </a:path>
              </a:pathLst>
            </a:custGeom>
            <a:solidFill>
              <a:srgbClr val="000000">
                <a:alpha val="63922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378416" cy="22246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9942" b="24794"/>
          <a:stretch>
            <a:fillRect/>
          </a:stretch>
        </p:blipFill>
        <p:spPr>
          <a:xfrm>
            <a:off x="668381" y="260350"/>
            <a:ext cx="1632124" cy="195073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287859" y="2655570"/>
            <a:ext cx="16039221" cy="6374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Canva Sans"/>
              </a:rPr>
              <a:t> The global Vanilla Powder market will expand significantly by 5.00% CAGR between 2024 to 2031.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Canva Sans"/>
              </a:rPr>
              <a:t>Pure ground dried vanilla beans, due to their high quality and authenticity, play a crucial role in driving the market for vanilla powder. 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Canva Sans"/>
              </a:rPr>
              <a:t>These beans serve as the primary source of flavor and aroma in vanilla powder production, ensuring a rich and natural taste that appeals to consumers.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Canva Sans"/>
              </a:rPr>
              <a:t>Baked goods drive the market for vanilla powder due to their widespread use of this ingredient in recipes. 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Canva Sans"/>
              </a:rPr>
              <a:t>Vanilla powder adds a distinct flavor and aroma to baked goods, enhancing their taste profile and making them more appealing to consumers.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49057" y="1520404"/>
            <a:ext cx="10129252" cy="800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19"/>
              </a:lnSpc>
            </a:pPr>
            <a:r>
              <a:rPr lang="en-US" sz="5719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-198056" y="-502366"/>
            <a:ext cx="7179424" cy="10789366"/>
          </a:xfrm>
          <a:custGeom>
            <a:rect l="l" t="t" r="r" b="b"/>
            <a:pathLst>
              <a:path w="7179423" h="10789366">
                <a:moveTo>
                  <a:pt x="0" y="0"/>
                </a:moveTo>
                <a:lnTo>
                  <a:pt x="7179423" y="0"/>
                </a:lnTo>
                <a:lnTo>
                  <a:pt x="7179423" y="10789366"/>
                </a:lnTo>
                <a:lnTo>
                  <a:pt x="0" y="10789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500" t="25150" r="38480" b="26795"/>
          <a:stretch>
            <a:fillRect/>
          </a:stretch>
        </p:blipFill>
        <p:spPr>
          <a:xfrm>
            <a:off x="0" y="0"/>
            <a:ext cx="1837067" cy="1984756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4861220" y="2485935"/>
            <a:ext cx="4037955" cy="1421545"/>
          </a:xfrm>
          <a:custGeom>
            <a:rect l="l" t="t" r="r" b="b"/>
            <a:pathLst>
              <a:path w="4037955" h="1421545">
                <a:moveTo>
                  <a:pt x="0" y="0"/>
                </a:moveTo>
                <a:lnTo>
                  <a:pt x="4037955" y="0"/>
                </a:lnTo>
                <a:lnTo>
                  <a:pt x="4037955" y="1421544"/>
                </a:lnTo>
                <a:lnTo>
                  <a:pt x="0" y="14215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9407824" y="2563927"/>
            <a:ext cx="5713591" cy="1190332"/>
          </a:xfrm>
          <a:custGeom>
            <a:rect l="l" t="t" r="r" b="b"/>
            <a:pathLst>
              <a:path w="5713591" h="1190332">
                <a:moveTo>
                  <a:pt x="0" y="0"/>
                </a:moveTo>
                <a:lnTo>
                  <a:pt x="5713592" y="0"/>
                </a:lnTo>
                <a:lnTo>
                  <a:pt x="5713592" y="1190332"/>
                </a:lnTo>
                <a:lnTo>
                  <a:pt x="0" y="11903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5347231" y="1984756"/>
            <a:ext cx="2519718" cy="2324187"/>
          </a:xfrm>
          <a:custGeom>
            <a:rect l="l" t="t" r="r" b="b"/>
            <a:pathLst>
              <a:path w="2519718" h="2324187">
                <a:moveTo>
                  <a:pt x="0" y="0"/>
                </a:moveTo>
                <a:lnTo>
                  <a:pt x="2519718" y="0"/>
                </a:lnTo>
                <a:lnTo>
                  <a:pt x="2519718" y="2324187"/>
                </a:lnTo>
                <a:lnTo>
                  <a:pt x="0" y="23241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509" b="-4509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5586577" y="4413423"/>
            <a:ext cx="2789581" cy="1658411"/>
          </a:xfrm>
          <a:custGeom>
            <a:rect l="l" t="t" r="r" b="b"/>
            <a:pathLst>
              <a:path w="2789581" h="1658411">
                <a:moveTo>
                  <a:pt x="0" y="0"/>
                </a:moveTo>
                <a:lnTo>
                  <a:pt x="2789581" y="0"/>
                </a:lnTo>
                <a:lnTo>
                  <a:pt x="2789581" y="1658410"/>
                </a:lnTo>
                <a:lnTo>
                  <a:pt x="0" y="16584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8984447" y="4060872"/>
            <a:ext cx="2907354" cy="1851015"/>
          </a:xfrm>
          <a:custGeom>
            <a:rect l="l" t="t" r="r" b="b"/>
            <a:pathLst>
              <a:path w="2907354" h="1851015">
                <a:moveTo>
                  <a:pt x="0" y="0"/>
                </a:moveTo>
                <a:lnTo>
                  <a:pt x="2907354" y="0"/>
                </a:lnTo>
                <a:lnTo>
                  <a:pt x="2907354" y="1851015"/>
                </a:lnTo>
                <a:lnTo>
                  <a:pt x="0" y="18510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2340970" y="4153077"/>
            <a:ext cx="2557091" cy="1980845"/>
          </a:xfrm>
          <a:custGeom>
            <a:rect l="l" t="t" r="r" b="b"/>
            <a:pathLst>
              <a:path w="2557091" h="1980845">
                <a:moveTo>
                  <a:pt x="0" y="0"/>
                </a:moveTo>
                <a:lnTo>
                  <a:pt x="2557091" y="0"/>
                </a:lnTo>
                <a:lnTo>
                  <a:pt x="2557091" y="1980846"/>
                </a:lnTo>
                <a:lnTo>
                  <a:pt x="0" y="19808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5331177" y="4643214"/>
            <a:ext cx="2593028" cy="2292237"/>
          </a:xfrm>
          <a:custGeom>
            <a:rect l="l" t="t" r="r" b="b"/>
            <a:pathLst>
              <a:path w="2593028" h="2292237">
                <a:moveTo>
                  <a:pt x="0" y="0"/>
                </a:moveTo>
                <a:lnTo>
                  <a:pt x="2593028" y="0"/>
                </a:lnTo>
                <a:lnTo>
                  <a:pt x="2593028" y="2292236"/>
                </a:lnTo>
                <a:lnTo>
                  <a:pt x="0" y="22922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5672285" y="6742947"/>
            <a:ext cx="2703873" cy="1970661"/>
          </a:xfrm>
          <a:custGeom>
            <a:rect l="l" t="t" r="r" b="b"/>
            <a:pathLst>
              <a:path w="2703873" h="1970661">
                <a:moveTo>
                  <a:pt x="0" y="0"/>
                </a:moveTo>
                <a:lnTo>
                  <a:pt x="2703873" y="0"/>
                </a:lnTo>
                <a:lnTo>
                  <a:pt x="2703873" y="1970660"/>
                </a:lnTo>
                <a:lnTo>
                  <a:pt x="0" y="197066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9315476" y="6133923"/>
            <a:ext cx="3617778" cy="1911482"/>
          </a:xfrm>
          <a:custGeom>
            <a:rect l="l" t="t" r="r" b="b"/>
            <a:pathLst>
              <a:path w="3617778" h="1911482">
                <a:moveTo>
                  <a:pt x="0" y="0"/>
                </a:moveTo>
                <a:lnTo>
                  <a:pt x="3617778" y="0"/>
                </a:lnTo>
                <a:lnTo>
                  <a:pt x="3617778" y="1911482"/>
                </a:lnTo>
                <a:lnTo>
                  <a:pt x="0" y="191148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>
            <a:off x="14443624" y="7335500"/>
            <a:ext cx="3423324" cy="1443887"/>
          </a:xfrm>
          <a:custGeom>
            <a:rect l="l" t="t" r="r" b="b"/>
            <a:pathLst>
              <a:path w="3423324" h="1443887">
                <a:moveTo>
                  <a:pt x="0" y="0"/>
                </a:moveTo>
                <a:lnTo>
                  <a:pt x="3423324" y="0"/>
                </a:lnTo>
                <a:lnTo>
                  <a:pt x="3423324" y="1443887"/>
                </a:lnTo>
                <a:lnTo>
                  <a:pt x="0" y="144388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4" name="Freeform 14"/>
          <p:cNvSpPr/>
          <p:nvPr/>
        </p:nvSpPr>
        <p:spPr>
          <a:xfrm>
            <a:off x="8499744" y="8145241"/>
            <a:ext cx="2498179" cy="1951703"/>
          </a:xfrm>
          <a:custGeom>
            <a:rect l="l" t="t" r="r" b="b"/>
            <a:pathLst>
              <a:path w="2498179" h="1951703">
                <a:moveTo>
                  <a:pt x="0" y="0"/>
                </a:moveTo>
                <a:lnTo>
                  <a:pt x="2498179" y="0"/>
                </a:lnTo>
                <a:lnTo>
                  <a:pt x="2498179" y="1951703"/>
                </a:lnTo>
                <a:lnTo>
                  <a:pt x="0" y="195170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5" name="Freeform 15"/>
          <p:cNvSpPr/>
          <p:nvPr/>
        </p:nvSpPr>
        <p:spPr>
          <a:xfrm>
            <a:off x="11891801" y="8007095"/>
            <a:ext cx="2082906" cy="2089849"/>
          </a:xfrm>
          <a:custGeom>
            <a:rect l="l" t="t" r="r" b="b"/>
            <a:pathLst>
              <a:path w="2082906" h="2089849">
                <a:moveTo>
                  <a:pt x="0" y="0"/>
                </a:moveTo>
                <a:lnTo>
                  <a:pt x="2082906" y="0"/>
                </a:lnTo>
                <a:lnTo>
                  <a:pt x="2082906" y="2089849"/>
                </a:lnTo>
                <a:lnTo>
                  <a:pt x="0" y="208984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6" name="TextBox 16"/>
          <p:cNvSpPr txBox="1"/>
          <p:nvPr/>
        </p:nvSpPr>
        <p:spPr>
          <a:xfrm>
            <a:off x="6528633" y="660908"/>
            <a:ext cx="6856334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10"/>
              </a:lnSpc>
            </a:pPr>
            <a:r>
              <a:rPr lang="en-US" sz="6900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61621"/>
            <a:ext cx="7777133" cy="432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Canva Sans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31637"/>
            <a:ext cx="18630712" cy="1119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Canva Sans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50991"/>
            <a:ext cx="10989009" cy="1215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Canva Sans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Canva Sans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67046"/>
            <a:ext cx="13404748" cy="596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Canva Sans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2290" y="7963560"/>
            <a:ext cx="16671502" cy="695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Canva Sans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Canva Sans"/>
                <a:hlinkClick r:id="rId4" tooltip="https://tinyurl.com/49bamd7e"/>
              </a:rPr>
              <a:t>https://tinyurl.com/49bamd7e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90439" y="9305925"/>
            <a:ext cx="11507121" cy="87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Canva Sans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Canva Sans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59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Vanilla Powder Market Report 2024</dc:title>
  <cp:lastModifiedBy>decipher market</cp:lastModifiedBy>
  <cp:revision>2</cp:revision>
  <dcterms:created xsi:type="dcterms:W3CDTF">2006-08-16T00:00:00Z</dcterms:created>
  <dcterms:modified xsi:type="dcterms:W3CDTF">2024-06-04T08:23:27Z</dcterms:modified>
</cp:coreProperties>
</file>