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Default Extension="jpg" ContentType="image/jp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3.png"/><Relationship Id="rId4" Type="http://schemas.openxmlformats.org/officeDocument/2006/relationships/image" Target="../media/image4.jp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jp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image" Target="../media/image13.png"/><Relationship Id="rId14" Type="http://schemas.openxmlformats.org/officeDocument/2006/relationships/image" Target="../media/image14.png"/><Relationship Id="rId15" Type="http://schemas.openxmlformats.org/officeDocument/2006/relationships/image" Target="../media/image15.png"/><Relationship Id="rId16" Type="http://schemas.openxmlformats.org/officeDocument/2006/relationships/image" Target="../media/image16.png"/><Relationship Id="rId17" Type="http://schemas.openxmlformats.org/officeDocument/2006/relationships/image" Target="../media/image17.png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8963" y="1371158"/>
            <a:ext cx="10790453" cy="88646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76504" y="385698"/>
            <a:ext cx="17332325" cy="574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1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0807445" y="5305805"/>
            <a:ext cx="6750050" cy="17278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8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1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48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1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5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0" y="0"/>
            <a:ext cx="18288000" cy="1148080"/>
          </a:xfrm>
          <a:custGeom>
            <a:avLst/>
            <a:gdLst/>
            <a:ahLst/>
            <a:cxnLst/>
            <a:rect l="l" t="t" r="r" b="b"/>
            <a:pathLst>
              <a:path w="18288000" h="1148080">
                <a:moveTo>
                  <a:pt x="0" y="1147572"/>
                </a:moveTo>
                <a:lnTo>
                  <a:pt x="18288000" y="1147572"/>
                </a:lnTo>
                <a:lnTo>
                  <a:pt x="18288000" y="0"/>
                </a:lnTo>
                <a:lnTo>
                  <a:pt x="0" y="0"/>
                </a:lnTo>
                <a:lnTo>
                  <a:pt x="0" y="1147572"/>
                </a:lnTo>
                <a:close/>
              </a:path>
            </a:pathLst>
          </a:custGeom>
          <a:solidFill>
            <a:srgbClr val="17445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3063239" y="2455164"/>
            <a:ext cx="12560935" cy="7376159"/>
          </a:xfrm>
          <a:custGeom>
            <a:avLst/>
            <a:gdLst/>
            <a:ahLst/>
            <a:cxnLst/>
            <a:rect l="l" t="t" r="r" b="b"/>
            <a:pathLst>
              <a:path w="12560935" h="7376159">
                <a:moveTo>
                  <a:pt x="12560808" y="0"/>
                </a:moveTo>
                <a:lnTo>
                  <a:pt x="0" y="0"/>
                </a:lnTo>
                <a:lnTo>
                  <a:pt x="0" y="7376159"/>
                </a:lnTo>
                <a:lnTo>
                  <a:pt x="12560808" y="7376159"/>
                </a:lnTo>
                <a:lnTo>
                  <a:pt x="1256080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9" name="bg 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540251" y="2604516"/>
            <a:ext cx="2761488" cy="1446276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979919" y="2604516"/>
            <a:ext cx="3067812" cy="1395983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119104" y="2662428"/>
            <a:ext cx="3960876" cy="1187196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063239" y="4187952"/>
            <a:ext cx="4533900" cy="1078991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734299" y="3977640"/>
            <a:ext cx="4072128" cy="1499615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1939016" y="3977640"/>
            <a:ext cx="3323844" cy="1368552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148583" y="5346192"/>
            <a:ext cx="4363212" cy="1595627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511795" y="5477256"/>
            <a:ext cx="1952244" cy="1952244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9468611" y="5434584"/>
            <a:ext cx="4349496" cy="1018032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3342131" y="7074408"/>
            <a:ext cx="2830067" cy="1530095"/>
          </a:xfrm>
          <a:prstGeom prst="rect">
            <a:avLst/>
          </a:prstGeom>
        </p:spPr>
      </p:pic>
      <p:pic>
        <p:nvPicPr>
          <p:cNvPr id="29" name="bg object 29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6060947" y="7351776"/>
            <a:ext cx="4178807" cy="1245108"/>
          </a:xfrm>
          <a:prstGeom prst="rect">
            <a:avLst/>
          </a:prstGeom>
        </p:spPr>
      </p:pic>
      <p:pic>
        <p:nvPicPr>
          <p:cNvPr id="30" name="bg object 30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0343387" y="7377684"/>
            <a:ext cx="3639311" cy="925068"/>
          </a:xfrm>
          <a:prstGeom prst="rect">
            <a:avLst/>
          </a:prstGeom>
        </p:spPr>
      </p:pic>
      <p:pic>
        <p:nvPicPr>
          <p:cNvPr id="31" name="bg object 31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0803635" y="6458711"/>
            <a:ext cx="4578095" cy="835151"/>
          </a:xfrm>
          <a:prstGeom prst="rect">
            <a:avLst/>
          </a:prstGeom>
        </p:spPr>
      </p:pic>
      <p:pic>
        <p:nvPicPr>
          <p:cNvPr id="32" name="bg object 32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0803635" y="8391144"/>
            <a:ext cx="4136135" cy="1185672"/>
          </a:xfrm>
          <a:prstGeom prst="rect">
            <a:avLst/>
          </a:prstGeom>
        </p:spPr>
      </p:pic>
      <p:pic>
        <p:nvPicPr>
          <p:cNvPr id="33" name="bg object 33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5730239" y="8596884"/>
            <a:ext cx="4040123" cy="1147571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1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396354" y="10414"/>
            <a:ext cx="5398770" cy="955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1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281430" y="4737353"/>
            <a:ext cx="15725139" cy="32461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8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8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2.jp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jp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jpg"/><Relationship Id="rId3" Type="http://schemas.openxmlformats.org/officeDocument/2006/relationships/image" Target="../media/image25.png"/><Relationship Id="rId4" Type="http://schemas.openxmlformats.org/officeDocument/2006/relationships/hyperlink" Target="https://www.cognitivemarketresearch.com/urinary-tract-infection-testing-market-report" TargetMode="External"/><Relationship Id="rId5" Type="http://schemas.openxmlformats.org/officeDocument/2006/relationships/hyperlink" Target="https://www.cognitivemarketresearch.com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6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8980931" y="0"/>
            <a:ext cx="9307195" cy="10287000"/>
          </a:xfrm>
          <a:custGeom>
            <a:avLst/>
            <a:gdLst/>
            <a:ahLst/>
            <a:cxnLst/>
            <a:rect l="l" t="t" r="r" b="b"/>
            <a:pathLst>
              <a:path w="9307194" h="10287000">
                <a:moveTo>
                  <a:pt x="9307068" y="0"/>
                </a:moveTo>
                <a:lnTo>
                  <a:pt x="0" y="0"/>
                </a:lnTo>
                <a:lnTo>
                  <a:pt x="0" y="10286999"/>
                </a:lnTo>
                <a:lnTo>
                  <a:pt x="9307068" y="10286999"/>
                </a:lnTo>
                <a:lnTo>
                  <a:pt x="9307068" y="0"/>
                </a:lnTo>
                <a:close/>
              </a:path>
            </a:pathLst>
          </a:custGeom>
          <a:solidFill>
            <a:srgbClr val="17445D">
              <a:alpha val="69802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9132189" y="2759201"/>
            <a:ext cx="8873490" cy="4620260"/>
          </a:xfrm>
          <a:prstGeom prst="rect">
            <a:avLst/>
          </a:prstGeom>
        </p:spPr>
        <p:txBody>
          <a:bodyPr wrap="square" lIns="0" tIns="164465" rIns="0" bIns="0" rtlCol="0" vert="horz">
            <a:spAutoFit/>
          </a:bodyPr>
          <a:lstStyle/>
          <a:p>
            <a:pPr marL="12700" marR="1705610">
              <a:lnSpc>
                <a:spcPts val="7009"/>
              </a:lnSpc>
              <a:spcBef>
                <a:spcPts val="1295"/>
              </a:spcBef>
            </a:pPr>
            <a:r>
              <a:rPr dirty="0" sz="6800" spc="215">
                <a:solidFill>
                  <a:srgbClr val="FFFFFF"/>
                </a:solidFill>
                <a:latin typeface="Verdana"/>
                <a:cs typeface="Verdana"/>
              </a:rPr>
              <a:t>GLOBAL </a:t>
            </a:r>
            <a:r>
              <a:rPr dirty="0" sz="6800" spc="85">
                <a:solidFill>
                  <a:srgbClr val="FFFFFF"/>
                </a:solidFill>
                <a:latin typeface="Verdana"/>
                <a:cs typeface="Verdana"/>
              </a:rPr>
              <a:t>URINARY</a:t>
            </a:r>
            <a:r>
              <a:rPr dirty="0" sz="6800" spc="-6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6800" spc="-10">
                <a:solidFill>
                  <a:srgbClr val="FFFFFF"/>
                </a:solidFill>
                <a:latin typeface="Verdana"/>
                <a:cs typeface="Verdana"/>
              </a:rPr>
              <a:t>TRACT</a:t>
            </a:r>
            <a:endParaRPr sz="6800">
              <a:latin typeface="Verdana"/>
              <a:cs typeface="Verdana"/>
            </a:endParaRPr>
          </a:p>
          <a:p>
            <a:pPr marL="12700">
              <a:lnSpc>
                <a:spcPts val="6370"/>
              </a:lnSpc>
            </a:pPr>
            <a:r>
              <a:rPr dirty="0" sz="6800">
                <a:solidFill>
                  <a:srgbClr val="FFFFFF"/>
                </a:solidFill>
                <a:latin typeface="Verdana"/>
                <a:cs typeface="Verdana"/>
              </a:rPr>
              <a:t>INFECTION</a:t>
            </a:r>
            <a:r>
              <a:rPr dirty="0" sz="6800" spc="-6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6800" spc="-145">
                <a:solidFill>
                  <a:srgbClr val="FFFFFF"/>
                </a:solidFill>
                <a:latin typeface="Verdana"/>
                <a:cs typeface="Verdana"/>
              </a:rPr>
              <a:t>TESTING</a:t>
            </a:r>
            <a:endParaRPr sz="6800">
              <a:latin typeface="Verdana"/>
              <a:cs typeface="Verdana"/>
            </a:endParaRPr>
          </a:p>
          <a:p>
            <a:pPr marL="12700" marR="1198880">
              <a:lnSpc>
                <a:spcPts val="7009"/>
              </a:lnSpc>
              <a:spcBef>
                <a:spcPts val="610"/>
              </a:spcBef>
            </a:pPr>
            <a:r>
              <a:rPr dirty="0" sz="6800" spc="185">
                <a:solidFill>
                  <a:srgbClr val="FFFFFF"/>
                </a:solidFill>
                <a:latin typeface="Verdana"/>
                <a:cs typeface="Verdana"/>
              </a:rPr>
              <a:t>MARKET</a:t>
            </a:r>
            <a:r>
              <a:rPr dirty="0" sz="6800" spc="-6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6800" spc="215">
                <a:solidFill>
                  <a:srgbClr val="FFFFFF"/>
                </a:solidFill>
                <a:latin typeface="Verdana"/>
                <a:cs typeface="Verdana"/>
              </a:rPr>
              <a:t>REPORT </a:t>
            </a:r>
            <a:r>
              <a:rPr dirty="0" sz="6800" spc="-20">
                <a:solidFill>
                  <a:srgbClr val="FFFFFF"/>
                </a:solidFill>
                <a:latin typeface="Verdana"/>
                <a:cs typeface="Verdana"/>
              </a:rPr>
              <a:t>2024</a:t>
            </a:r>
            <a:endParaRPr sz="68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6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2261616" y="3031235"/>
            <a:ext cx="14237335" cy="5050790"/>
          </a:xfrm>
          <a:custGeom>
            <a:avLst/>
            <a:gdLst/>
            <a:ahLst/>
            <a:cxnLst/>
            <a:rect l="l" t="t" r="r" b="b"/>
            <a:pathLst>
              <a:path w="14237335" h="5050790">
                <a:moveTo>
                  <a:pt x="14237208" y="0"/>
                </a:moveTo>
                <a:lnTo>
                  <a:pt x="0" y="0"/>
                </a:lnTo>
                <a:lnTo>
                  <a:pt x="0" y="5050535"/>
                </a:lnTo>
                <a:lnTo>
                  <a:pt x="14237208" y="5050535"/>
                </a:lnTo>
                <a:lnTo>
                  <a:pt x="14237208" y="0"/>
                </a:lnTo>
                <a:close/>
              </a:path>
            </a:pathLst>
          </a:custGeom>
          <a:solidFill>
            <a:srgbClr val="17445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1285" rIns="0" bIns="0" rtlCol="0" vert="horz">
            <a:spAutoFit/>
          </a:bodyPr>
          <a:lstStyle/>
          <a:p>
            <a:pPr marL="1374775" marR="5080">
              <a:lnSpc>
                <a:spcPct val="85100"/>
              </a:lnSpc>
              <a:spcBef>
                <a:spcPts val="955"/>
              </a:spcBef>
            </a:pPr>
            <a:r>
              <a:rPr dirty="0" spc="-35"/>
              <a:t>Urinary</a:t>
            </a:r>
            <a:r>
              <a:rPr dirty="0" spc="-400"/>
              <a:t> </a:t>
            </a:r>
            <a:r>
              <a:rPr dirty="0"/>
              <a:t>tract</a:t>
            </a:r>
            <a:r>
              <a:rPr dirty="0" spc="-400"/>
              <a:t> </a:t>
            </a:r>
            <a:r>
              <a:rPr dirty="0" spc="70"/>
              <a:t>infection</a:t>
            </a:r>
            <a:r>
              <a:rPr dirty="0" spc="-400"/>
              <a:t> </a:t>
            </a:r>
            <a:r>
              <a:rPr dirty="0" spc="-360"/>
              <a:t>(UTI)</a:t>
            </a:r>
            <a:r>
              <a:rPr dirty="0" spc="-425"/>
              <a:t> </a:t>
            </a:r>
            <a:r>
              <a:rPr dirty="0" spc="-105"/>
              <a:t>is</a:t>
            </a:r>
            <a:r>
              <a:rPr dirty="0" spc="-400"/>
              <a:t> </a:t>
            </a:r>
            <a:r>
              <a:rPr dirty="0" spc="-65"/>
              <a:t>a</a:t>
            </a:r>
            <a:r>
              <a:rPr dirty="0" spc="-400"/>
              <a:t> </a:t>
            </a:r>
            <a:r>
              <a:rPr dirty="0" spc="65"/>
              <a:t>frequent </a:t>
            </a:r>
            <a:r>
              <a:rPr dirty="0"/>
              <a:t>bacterial</a:t>
            </a:r>
            <a:r>
              <a:rPr dirty="0" spc="-385"/>
              <a:t> </a:t>
            </a:r>
            <a:r>
              <a:rPr dirty="0" spc="60"/>
              <a:t>infection</a:t>
            </a:r>
            <a:r>
              <a:rPr dirty="0" spc="-385"/>
              <a:t> </a:t>
            </a:r>
            <a:r>
              <a:rPr dirty="0" spc="85"/>
              <a:t>in</a:t>
            </a:r>
            <a:r>
              <a:rPr dirty="0" spc="-365"/>
              <a:t> </a:t>
            </a:r>
            <a:r>
              <a:rPr dirty="0" spc="75"/>
              <a:t>the</a:t>
            </a:r>
            <a:r>
              <a:rPr dirty="0" spc="-365"/>
              <a:t> </a:t>
            </a:r>
            <a:r>
              <a:rPr dirty="0" spc="-30"/>
              <a:t>urinary</a:t>
            </a:r>
            <a:r>
              <a:rPr dirty="0" spc="-365"/>
              <a:t> </a:t>
            </a:r>
            <a:r>
              <a:rPr dirty="0"/>
              <a:t>tract</a:t>
            </a:r>
            <a:r>
              <a:rPr dirty="0" spc="-380"/>
              <a:t> </a:t>
            </a:r>
            <a:r>
              <a:rPr dirty="0" spc="-20"/>
              <a:t>that </a:t>
            </a:r>
            <a:r>
              <a:rPr dirty="0" spc="-30"/>
              <a:t>affects</a:t>
            </a:r>
            <a:r>
              <a:rPr dirty="0" spc="-390"/>
              <a:t> </a:t>
            </a:r>
            <a:r>
              <a:rPr dirty="0"/>
              <a:t>approximately</a:t>
            </a:r>
            <a:r>
              <a:rPr dirty="0" spc="-385"/>
              <a:t> </a:t>
            </a:r>
            <a:r>
              <a:rPr dirty="0" spc="-340"/>
              <a:t>40%</a:t>
            </a:r>
            <a:r>
              <a:rPr dirty="0" spc="-360"/>
              <a:t> </a:t>
            </a:r>
            <a:r>
              <a:rPr dirty="0"/>
              <a:t>of</a:t>
            </a:r>
            <a:r>
              <a:rPr dirty="0" spc="-365"/>
              <a:t> </a:t>
            </a:r>
            <a:r>
              <a:rPr dirty="0" spc="204"/>
              <a:t>women</a:t>
            </a:r>
            <a:r>
              <a:rPr dirty="0" spc="-380"/>
              <a:t> </a:t>
            </a:r>
            <a:r>
              <a:rPr dirty="0" spc="85"/>
              <a:t>in</a:t>
            </a:r>
            <a:r>
              <a:rPr dirty="0" spc="-365"/>
              <a:t> </a:t>
            </a:r>
            <a:r>
              <a:rPr dirty="0" spc="75"/>
              <a:t>the </a:t>
            </a:r>
            <a:r>
              <a:rPr dirty="0" spc="130"/>
              <a:t>United</a:t>
            </a:r>
            <a:r>
              <a:rPr dirty="0" spc="-390"/>
              <a:t> </a:t>
            </a:r>
            <a:r>
              <a:rPr dirty="0" spc="-85"/>
              <a:t>States</a:t>
            </a:r>
            <a:r>
              <a:rPr dirty="0" spc="-385"/>
              <a:t> </a:t>
            </a:r>
            <a:r>
              <a:rPr dirty="0"/>
              <a:t>at</a:t>
            </a:r>
            <a:r>
              <a:rPr dirty="0" spc="-385"/>
              <a:t> </a:t>
            </a:r>
            <a:r>
              <a:rPr dirty="0" spc="95"/>
              <a:t>some</a:t>
            </a:r>
            <a:r>
              <a:rPr dirty="0" spc="-390"/>
              <a:t> </a:t>
            </a:r>
            <a:r>
              <a:rPr dirty="0"/>
              <a:t>stage</a:t>
            </a:r>
            <a:r>
              <a:rPr dirty="0" spc="-385"/>
              <a:t> </a:t>
            </a:r>
            <a:r>
              <a:rPr dirty="0" spc="85"/>
              <a:t>in</a:t>
            </a:r>
            <a:r>
              <a:rPr dirty="0" spc="-385"/>
              <a:t> </a:t>
            </a:r>
            <a:r>
              <a:rPr dirty="0"/>
              <a:t>their</a:t>
            </a:r>
            <a:r>
              <a:rPr dirty="0" spc="-385"/>
              <a:t> </a:t>
            </a:r>
            <a:r>
              <a:rPr dirty="0" spc="-10"/>
              <a:t>lives.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778879" y="3364484"/>
            <a:ext cx="5205730" cy="8178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5200" spc="-430">
                <a:latin typeface="Arial Black"/>
                <a:cs typeface="Arial Black"/>
              </a:rPr>
              <a:t>INTRODUCTION</a:t>
            </a:r>
            <a:endParaRPr sz="52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275323" y="257937"/>
            <a:ext cx="5370195" cy="821055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200" spc="120" b="1">
                <a:solidFill>
                  <a:srgbClr val="141614"/>
                </a:solidFill>
                <a:latin typeface="Verdana"/>
                <a:cs typeface="Verdana"/>
              </a:rPr>
              <a:t>KEY</a:t>
            </a:r>
            <a:r>
              <a:rPr dirty="0" sz="5200" spc="285" b="1">
                <a:solidFill>
                  <a:srgbClr val="141614"/>
                </a:solidFill>
                <a:latin typeface="Verdana"/>
                <a:cs typeface="Verdana"/>
              </a:rPr>
              <a:t> </a:t>
            </a:r>
            <a:r>
              <a:rPr dirty="0" sz="5200" spc="-165" b="1">
                <a:solidFill>
                  <a:srgbClr val="141614"/>
                </a:solidFill>
                <a:latin typeface="Verdana"/>
                <a:cs typeface="Verdana"/>
              </a:rPr>
              <a:t>INSIGHTS</a:t>
            </a:r>
            <a:endParaRPr sz="5200">
              <a:latin typeface="Verdana"/>
              <a:cs typeface="Verdana"/>
            </a:endParaRPr>
          </a:p>
        </p:txBody>
      </p:sp>
      <p:sp>
        <p:nvSpPr>
          <p:cNvPr id="4" name="object 4" descr=""/>
          <p:cNvSpPr/>
          <p:nvPr/>
        </p:nvSpPr>
        <p:spPr>
          <a:xfrm>
            <a:off x="0" y="1543811"/>
            <a:ext cx="5459095" cy="8743315"/>
          </a:xfrm>
          <a:custGeom>
            <a:avLst/>
            <a:gdLst/>
            <a:ahLst/>
            <a:cxnLst/>
            <a:rect l="l" t="t" r="r" b="b"/>
            <a:pathLst>
              <a:path w="5459095" h="8743315">
                <a:moveTo>
                  <a:pt x="5458968" y="0"/>
                </a:moveTo>
                <a:lnTo>
                  <a:pt x="0" y="0"/>
                </a:lnTo>
                <a:lnTo>
                  <a:pt x="0" y="8743188"/>
                </a:lnTo>
                <a:lnTo>
                  <a:pt x="5458968" y="8743188"/>
                </a:lnTo>
                <a:lnTo>
                  <a:pt x="5458968" y="0"/>
                </a:lnTo>
                <a:close/>
              </a:path>
            </a:pathLst>
          </a:custGeom>
          <a:solidFill>
            <a:srgbClr val="17445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 txBox="1"/>
          <p:nvPr/>
        </p:nvSpPr>
        <p:spPr>
          <a:xfrm>
            <a:off x="849274" y="2518663"/>
            <a:ext cx="3888740" cy="6450965"/>
          </a:xfrm>
          <a:prstGeom prst="rect">
            <a:avLst/>
          </a:prstGeom>
        </p:spPr>
        <p:txBody>
          <a:bodyPr wrap="square" lIns="0" tIns="109220" rIns="0" bIns="0" rtlCol="0" vert="horz">
            <a:spAutoFit/>
          </a:bodyPr>
          <a:lstStyle/>
          <a:p>
            <a:pPr algn="ctr" marL="12700" marR="5080">
              <a:lnSpc>
                <a:spcPts val="4600"/>
              </a:lnSpc>
              <a:spcBef>
                <a:spcPts val="860"/>
              </a:spcBef>
            </a:pPr>
            <a:r>
              <a:rPr dirty="0" sz="4450" spc="120">
                <a:solidFill>
                  <a:srgbClr val="FFFFFF"/>
                </a:solidFill>
                <a:latin typeface="Verdana"/>
                <a:cs typeface="Verdana"/>
              </a:rPr>
              <a:t>MARKET</a:t>
            </a:r>
            <a:r>
              <a:rPr dirty="0" sz="4450" spc="-3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4450" spc="-210">
                <a:solidFill>
                  <a:srgbClr val="FFFFFF"/>
                </a:solidFill>
                <a:latin typeface="Verdana"/>
                <a:cs typeface="Verdana"/>
              </a:rPr>
              <a:t>SIZE </a:t>
            </a:r>
            <a:r>
              <a:rPr dirty="0" sz="4450" spc="-345">
                <a:solidFill>
                  <a:srgbClr val="FFFFFF"/>
                </a:solidFill>
                <a:latin typeface="Verdana"/>
                <a:cs typeface="Verdana"/>
              </a:rPr>
              <a:t>(2022)</a:t>
            </a:r>
            <a:endParaRPr sz="4450">
              <a:latin typeface="Verdana"/>
              <a:cs typeface="Verdana"/>
            </a:endParaRPr>
          </a:p>
          <a:p>
            <a:pPr algn="ctr" marL="2540">
              <a:lnSpc>
                <a:spcPts val="4575"/>
              </a:lnSpc>
            </a:pPr>
            <a:r>
              <a:rPr dirty="0" sz="4450" spc="-165">
                <a:solidFill>
                  <a:srgbClr val="FFFFFF"/>
                </a:solidFill>
                <a:latin typeface="Verdana"/>
                <a:cs typeface="Verdana"/>
              </a:rPr>
              <a:t>$600.92</a:t>
            </a:r>
            <a:r>
              <a:rPr dirty="0" sz="4450" spc="-3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4450" spc="360">
                <a:solidFill>
                  <a:srgbClr val="FFFFFF"/>
                </a:solidFill>
                <a:latin typeface="Verdana"/>
                <a:cs typeface="Verdana"/>
              </a:rPr>
              <a:t>MN</a:t>
            </a:r>
            <a:endParaRPr sz="4450">
              <a:latin typeface="Verdana"/>
              <a:cs typeface="Verdana"/>
            </a:endParaRPr>
          </a:p>
          <a:p>
            <a:pPr algn="ctr" marL="396875" marR="387985">
              <a:lnSpc>
                <a:spcPts val="4600"/>
              </a:lnSpc>
              <a:spcBef>
                <a:spcPts val="5015"/>
              </a:spcBef>
            </a:pPr>
            <a:r>
              <a:rPr dirty="0" sz="4450" spc="-10">
                <a:solidFill>
                  <a:srgbClr val="FFFFFF"/>
                </a:solidFill>
                <a:latin typeface="Verdana"/>
                <a:cs typeface="Verdana"/>
              </a:rPr>
              <a:t>FORECAST </a:t>
            </a:r>
            <a:r>
              <a:rPr dirty="0" sz="4450" spc="-270">
                <a:solidFill>
                  <a:srgbClr val="FFFFFF"/>
                </a:solidFill>
                <a:latin typeface="Verdana"/>
                <a:cs typeface="Verdana"/>
              </a:rPr>
              <a:t>(2030)</a:t>
            </a:r>
            <a:endParaRPr sz="4450">
              <a:latin typeface="Verdana"/>
              <a:cs typeface="Verdana"/>
            </a:endParaRPr>
          </a:p>
          <a:p>
            <a:pPr algn="ctr" marL="1270">
              <a:lnSpc>
                <a:spcPts val="4575"/>
              </a:lnSpc>
            </a:pPr>
            <a:r>
              <a:rPr dirty="0" sz="4450" spc="-345">
                <a:solidFill>
                  <a:srgbClr val="FFFFFF"/>
                </a:solidFill>
                <a:latin typeface="Verdana"/>
                <a:cs typeface="Verdana"/>
              </a:rPr>
              <a:t>$964.91</a:t>
            </a:r>
            <a:r>
              <a:rPr dirty="0" sz="4450" spc="-4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4450" spc="315">
                <a:solidFill>
                  <a:srgbClr val="FFFFFF"/>
                </a:solidFill>
                <a:latin typeface="Verdana"/>
                <a:cs typeface="Verdana"/>
              </a:rPr>
              <a:t>MN</a:t>
            </a:r>
            <a:endParaRPr sz="4450">
              <a:latin typeface="Verdana"/>
              <a:cs typeface="Verdana"/>
            </a:endParaRPr>
          </a:p>
          <a:p>
            <a:pPr algn="ctr" marL="307340" marR="268605" indent="1270">
              <a:lnSpc>
                <a:spcPts val="4600"/>
              </a:lnSpc>
              <a:spcBef>
                <a:spcPts val="3490"/>
              </a:spcBef>
            </a:pPr>
            <a:r>
              <a:rPr dirty="0" sz="4450" spc="40">
                <a:solidFill>
                  <a:srgbClr val="FFFFFF"/>
                </a:solidFill>
                <a:latin typeface="Verdana"/>
                <a:cs typeface="Verdana"/>
              </a:rPr>
              <a:t>CAGR </a:t>
            </a:r>
            <a:r>
              <a:rPr dirty="0" sz="4450" spc="-305">
                <a:solidFill>
                  <a:srgbClr val="FFFFFF"/>
                </a:solidFill>
                <a:latin typeface="Verdana"/>
                <a:cs typeface="Verdana"/>
              </a:rPr>
              <a:t>(2022-</a:t>
            </a:r>
            <a:r>
              <a:rPr dirty="0" sz="4450" spc="-180">
                <a:solidFill>
                  <a:srgbClr val="FFFFFF"/>
                </a:solidFill>
                <a:latin typeface="Verdana"/>
                <a:cs typeface="Verdana"/>
              </a:rPr>
              <a:t>2030)</a:t>
            </a:r>
            <a:endParaRPr sz="4450">
              <a:latin typeface="Verdana"/>
              <a:cs typeface="Verdana"/>
            </a:endParaRPr>
          </a:p>
          <a:p>
            <a:pPr algn="ctr" marL="33020">
              <a:lnSpc>
                <a:spcPts val="4575"/>
              </a:lnSpc>
            </a:pPr>
            <a:r>
              <a:rPr dirty="0" sz="4450" spc="-535">
                <a:solidFill>
                  <a:srgbClr val="FFFFFF"/>
                </a:solidFill>
                <a:latin typeface="Verdana"/>
                <a:cs typeface="Verdana"/>
              </a:rPr>
              <a:t>6.6%</a:t>
            </a:r>
            <a:endParaRPr sz="44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6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0" y="0"/>
            <a:ext cx="18288000" cy="1211580"/>
          </a:xfrm>
          <a:custGeom>
            <a:avLst/>
            <a:gdLst/>
            <a:ahLst/>
            <a:cxnLst/>
            <a:rect l="l" t="t" r="r" b="b"/>
            <a:pathLst>
              <a:path w="18288000" h="1211580">
                <a:moveTo>
                  <a:pt x="18288000" y="0"/>
                </a:moveTo>
                <a:lnTo>
                  <a:pt x="0" y="0"/>
                </a:lnTo>
                <a:lnTo>
                  <a:pt x="0" y="1211579"/>
                </a:lnTo>
                <a:lnTo>
                  <a:pt x="18288000" y="1211579"/>
                </a:lnTo>
                <a:lnTo>
                  <a:pt x="18288000" y="0"/>
                </a:lnTo>
                <a:close/>
              </a:path>
            </a:pathLst>
          </a:custGeom>
          <a:solidFill>
            <a:srgbClr val="17445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1767585" y="217677"/>
            <a:ext cx="14749144" cy="7721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900" spc="165">
                <a:solidFill>
                  <a:srgbClr val="FFFFFF"/>
                </a:solidFill>
                <a:latin typeface="Verdana"/>
                <a:cs typeface="Verdana"/>
              </a:rPr>
              <a:t>REVENUE</a:t>
            </a:r>
            <a:r>
              <a:rPr dirty="0" sz="4900" spc="-3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4900" spc="135">
                <a:solidFill>
                  <a:srgbClr val="FFFFFF"/>
                </a:solidFill>
                <a:latin typeface="Verdana"/>
                <a:cs typeface="Verdana"/>
              </a:rPr>
              <a:t>MARKET</a:t>
            </a:r>
            <a:r>
              <a:rPr dirty="0" sz="4900" spc="-3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4900" spc="65">
                <a:solidFill>
                  <a:srgbClr val="FFFFFF"/>
                </a:solidFill>
                <a:latin typeface="Verdana"/>
                <a:cs typeface="Verdana"/>
              </a:rPr>
              <a:t>SHARE</a:t>
            </a:r>
            <a:r>
              <a:rPr dirty="0" sz="4900" spc="-3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4900" spc="190">
                <a:solidFill>
                  <a:srgbClr val="FFFFFF"/>
                </a:solidFill>
                <a:latin typeface="Verdana"/>
                <a:cs typeface="Verdana"/>
              </a:rPr>
              <a:t>BY</a:t>
            </a:r>
            <a:r>
              <a:rPr dirty="0" sz="4900" spc="-3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4900">
                <a:solidFill>
                  <a:srgbClr val="FFFFFF"/>
                </a:solidFill>
                <a:latin typeface="Verdana"/>
                <a:cs typeface="Verdana"/>
              </a:rPr>
              <a:t>SEGMENTS</a:t>
            </a:r>
            <a:r>
              <a:rPr dirty="0" sz="4900" spc="-3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4900" spc="-105">
                <a:solidFill>
                  <a:srgbClr val="FFFFFF"/>
                </a:solidFill>
                <a:latin typeface="Verdana"/>
                <a:cs typeface="Verdana"/>
              </a:rPr>
              <a:t>2022</a:t>
            </a:r>
            <a:endParaRPr sz="4900">
              <a:latin typeface="Verdana"/>
              <a:cs typeface="Verdana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1696211" y="3107435"/>
            <a:ext cx="15008860" cy="6486525"/>
          </a:xfrm>
          <a:custGeom>
            <a:avLst/>
            <a:gdLst/>
            <a:ahLst/>
            <a:cxnLst/>
            <a:rect l="l" t="t" r="r" b="b"/>
            <a:pathLst>
              <a:path w="15008860" h="6486525">
                <a:moveTo>
                  <a:pt x="15008352" y="0"/>
                </a:moveTo>
                <a:lnTo>
                  <a:pt x="0" y="0"/>
                </a:lnTo>
                <a:lnTo>
                  <a:pt x="0" y="6486144"/>
                </a:lnTo>
                <a:lnTo>
                  <a:pt x="15008352" y="6486144"/>
                </a:lnTo>
                <a:lnTo>
                  <a:pt x="15008352" y="0"/>
                </a:lnTo>
                <a:close/>
              </a:path>
            </a:pathLst>
          </a:custGeom>
          <a:solidFill>
            <a:srgbClr val="17445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156205" y="3389198"/>
            <a:ext cx="6093460" cy="1625600"/>
          </a:xfrm>
          <a:prstGeom prst="rect"/>
        </p:spPr>
        <p:txBody>
          <a:bodyPr wrap="square" lIns="0" tIns="14604" rIns="0" bIns="0" rtlCol="0" vert="horz">
            <a:spAutoFit/>
          </a:bodyPr>
          <a:lstStyle/>
          <a:p>
            <a:pPr algn="ctr">
              <a:lnSpc>
                <a:spcPts val="6290"/>
              </a:lnSpc>
              <a:spcBef>
                <a:spcPts val="114"/>
              </a:spcBef>
            </a:pPr>
            <a:r>
              <a:rPr dirty="0" sz="5650" spc="-315" b="1">
                <a:latin typeface="Verdana"/>
                <a:cs typeface="Verdana"/>
              </a:rPr>
              <a:t>TEST</a:t>
            </a:r>
            <a:r>
              <a:rPr dirty="0" sz="5650" spc="-320" b="1">
                <a:latin typeface="Verdana"/>
                <a:cs typeface="Verdana"/>
              </a:rPr>
              <a:t> </a:t>
            </a:r>
            <a:r>
              <a:rPr dirty="0" sz="5650" spc="-20" b="1">
                <a:latin typeface="Verdana"/>
                <a:cs typeface="Verdana"/>
              </a:rPr>
              <a:t>TYPE</a:t>
            </a:r>
            <a:endParaRPr sz="5650">
              <a:latin typeface="Verdana"/>
              <a:cs typeface="Verdana"/>
            </a:endParaRPr>
          </a:p>
          <a:p>
            <a:pPr algn="ctr">
              <a:lnSpc>
                <a:spcPts val="6290"/>
              </a:lnSpc>
            </a:pPr>
            <a:r>
              <a:rPr dirty="0" sz="5650" spc="-185"/>
              <a:t>URINALYSIS:68.4</a:t>
            </a:r>
            <a:endParaRPr sz="5650"/>
          </a:p>
        </p:txBody>
      </p:sp>
      <p:sp>
        <p:nvSpPr>
          <p:cNvPr id="7" name="object 7" descr=""/>
          <p:cNvSpPr txBox="1"/>
          <p:nvPr/>
        </p:nvSpPr>
        <p:spPr>
          <a:xfrm>
            <a:off x="4892166" y="4861940"/>
            <a:ext cx="622300" cy="88900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5650" spc="-1450">
                <a:solidFill>
                  <a:srgbClr val="FFFFFF"/>
                </a:solidFill>
                <a:latin typeface="Verdana"/>
                <a:cs typeface="Verdana"/>
              </a:rPr>
              <a:t>%</a:t>
            </a:r>
            <a:endParaRPr sz="5650">
              <a:latin typeface="Verdana"/>
              <a:cs typeface="Verdana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2130044" y="5472429"/>
            <a:ext cx="10610215" cy="42386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algn="ctr" marR="4277360">
              <a:lnSpc>
                <a:spcPts val="6290"/>
              </a:lnSpc>
              <a:spcBef>
                <a:spcPts val="110"/>
              </a:spcBef>
            </a:pPr>
            <a:r>
              <a:rPr dirty="0" sz="5650" spc="-405" b="1">
                <a:solidFill>
                  <a:srgbClr val="FFFFFF"/>
                </a:solidFill>
                <a:latin typeface="Verdana"/>
                <a:cs typeface="Verdana"/>
              </a:rPr>
              <a:t>INFECTION</a:t>
            </a:r>
            <a:r>
              <a:rPr dirty="0" sz="5650" spc="-290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5650" spc="-75" b="1">
                <a:solidFill>
                  <a:srgbClr val="FFFFFF"/>
                </a:solidFill>
                <a:latin typeface="Verdana"/>
                <a:cs typeface="Verdana"/>
              </a:rPr>
              <a:t>TYPE</a:t>
            </a:r>
            <a:endParaRPr sz="5650">
              <a:latin typeface="Verdana"/>
              <a:cs typeface="Verdana"/>
            </a:endParaRPr>
          </a:p>
          <a:p>
            <a:pPr algn="ctr" marR="4274820">
              <a:lnSpc>
                <a:spcPts val="6290"/>
              </a:lnSpc>
            </a:pPr>
            <a:r>
              <a:rPr dirty="0" sz="5650" spc="-530">
                <a:solidFill>
                  <a:srgbClr val="FFFFFF"/>
                </a:solidFill>
                <a:latin typeface="Verdana"/>
                <a:cs typeface="Verdana"/>
              </a:rPr>
              <a:t>CYSTITIS:36.5%</a:t>
            </a:r>
            <a:endParaRPr sz="5650">
              <a:latin typeface="Verdana"/>
              <a:cs typeface="Verdana"/>
            </a:endParaRPr>
          </a:p>
          <a:p>
            <a:pPr algn="ctr" marL="3542665" marR="5080" indent="1905">
              <a:lnSpc>
                <a:spcPts val="5800"/>
              </a:lnSpc>
              <a:spcBef>
                <a:spcPts val="3220"/>
              </a:spcBef>
            </a:pPr>
            <a:r>
              <a:rPr dirty="0" sz="5650" spc="-315" b="1">
                <a:solidFill>
                  <a:srgbClr val="FFFFFF"/>
                </a:solidFill>
                <a:latin typeface="Verdana"/>
                <a:cs typeface="Verdana"/>
              </a:rPr>
              <a:t>TEST</a:t>
            </a:r>
            <a:r>
              <a:rPr dirty="0" sz="5650" spc="-320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5650" spc="-560" b="1">
                <a:solidFill>
                  <a:srgbClr val="FFFFFF"/>
                </a:solidFill>
                <a:latin typeface="Verdana"/>
                <a:cs typeface="Verdana"/>
              </a:rPr>
              <a:t>KITS </a:t>
            </a:r>
            <a:r>
              <a:rPr dirty="0" sz="5650" spc="150">
                <a:solidFill>
                  <a:srgbClr val="FFFFFF"/>
                </a:solidFill>
                <a:latin typeface="Verdana"/>
                <a:cs typeface="Verdana"/>
              </a:rPr>
              <a:t>LABORATORY</a:t>
            </a:r>
            <a:r>
              <a:rPr dirty="0" sz="5650" spc="-4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5650" spc="-105">
                <a:solidFill>
                  <a:srgbClr val="FFFFFF"/>
                </a:solidFill>
                <a:latin typeface="Verdana"/>
                <a:cs typeface="Verdana"/>
              </a:rPr>
              <a:t>TEST </a:t>
            </a:r>
            <a:r>
              <a:rPr dirty="0" sz="5650" spc="-610">
                <a:solidFill>
                  <a:srgbClr val="FFFFFF"/>
                </a:solidFill>
                <a:latin typeface="Verdana"/>
                <a:cs typeface="Verdana"/>
              </a:rPr>
              <a:t>KITS:75.3%</a:t>
            </a:r>
            <a:endParaRPr sz="5650">
              <a:latin typeface="Verdana"/>
              <a:cs typeface="Verdana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9635743" y="3389198"/>
            <a:ext cx="5864225" cy="370840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algn="ctr">
              <a:lnSpc>
                <a:spcPts val="6290"/>
              </a:lnSpc>
              <a:spcBef>
                <a:spcPts val="114"/>
              </a:spcBef>
            </a:pPr>
            <a:r>
              <a:rPr dirty="0" sz="5650" spc="-125" b="1">
                <a:solidFill>
                  <a:srgbClr val="FFFFFF"/>
                </a:solidFill>
                <a:latin typeface="Verdana"/>
                <a:cs typeface="Verdana"/>
              </a:rPr>
              <a:t>END</a:t>
            </a:r>
            <a:r>
              <a:rPr dirty="0" sz="5650" spc="-360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5650" spc="-20" b="1">
                <a:solidFill>
                  <a:srgbClr val="FFFFFF"/>
                </a:solidFill>
                <a:latin typeface="Verdana"/>
                <a:cs typeface="Verdana"/>
              </a:rPr>
              <a:t>USER</a:t>
            </a:r>
            <a:endParaRPr sz="5650">
              <a:latin typeface="Verdana"/>
              <a:cs typeface="Verdana"/>
            </a:endParaRPr>
          </a:p>
          <a:p>
            <a:pPr algn="ctr">
              <a:lnSpc>
                <a:spcPts val="6290"/>
              </a:lnSpc>
            </a:pPr>
            <a:r>
              <a:rPr dirty="0" sz="5650" spc="-150">
                <a:solidFill>
                  <a:srgbClr val="FFFFFF"/>
                </a:solidFill>
                <a:latin typeface="Verdana"/>
                <a:cs typeface="Verdana"/>
              </a:rPr>
              <a:t>HOSPITALS:44.7</a:t>
            </a:r>
            <a:endParaRPr sz="5650">
              <a:latin typeface="Verdana"/>
              <a:cs typeface="Verdana"/>
            </a:endParaRPr>
          </a:p>
          <a:p>
            <a:pPr algn="ctr" marL="173355">
              <a:lnSpc>
                <a:spcPts val="6290"/>
              </a:lnSpc>
              <a:spcBef>
                <a:spcPts val="3825"/>
              </a:spcBef>
            </a:pPr>
            <a:r>
              <a:rPr dirty="0" sz="5650" spc="-10" b="1">
                <a:solidFill>
                  <a:srgbClr val="FFFFFF"/>
                </a:solidFill>
                <a:latin typeface="Verdana"/>
                <a:cs typeface="Verdana"/>
              </a:rPr>
              <a:t>GENDER</a:t>
            </a:r>
            <a:endParaRPr sz="5650">
              <a:latin typeface="Verdana"/>
              <a:cs typeface="Verdana"/>
            </a:endParaRPr>
          </a:p>
          <a:p>
            <a:pPr algn="ctr" marL="176530">
              <a:lnSpc>
                <a:spcPts val="6290"/>
              </a:lnSpc>
            </a:pPr>
            <a:r>
              <a:rPr dirty="0" sz="5650" spc="-114">
                <a:solidFill>
                  <a:srgbClr val="FFFFFF"/>
                </a:solidFill>
                <a:latin typeface="Verdana"/>
                <a:cs typeface="Verdana"/>
              </a:rPr>
              <a:t>WOMEN:63.7%</a:t>
            </a:r>
            <a:endParaRPr sz="5650">
              <a:latin typeface="Verdana"/>
              <a:cs typeface="Verdana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12257278" y="4861940"/>
            <a:ext cx="622300" cy="88900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5650" spc="-1450">
                <a:solidFill>
                  <a:srgbClr val="FFFFFF"/>
                </a:solidFill>
                <a:latin typeface="Verdana"/>
                <a:cs typeface="Verdana"/>
              </a:rPr>
              <a:t>%</a:t>
            </a:r>
            <a:endParaRPr sz="56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825990" algn="l"/>
              </a:tabLst>
            </a:pPr>
            <a:r>
              <a:rPr dirty="0" sz="3600" spc="-190">
                <a:solidFill>
                  <a:srgbClr val="141614"/>
                </a:solidFill>
                <a:latin typeface="Arial"/>
                <a:cs typeface="Arial"/>
              </a:rPr>
              <a:t>GLOBAL</a:t>
            </a:r>
            <a:r>
              <a:rPr dirty="0" sz="3600" spc="-60">
                <a:solidFill>
                  <a:srgbClr val="141614"/>
                </a:solidFill>
                <a:latin typeface="Arial"/>
                <a:cs typeface="Arial"/>
              </a:rPr>
              <a:t> </a:t>
            </a:r>
            <a:r>
              <a:rPr dirty="0" sz="3600" spc="-215">
                <a:solidFill>
                  <a:srgbClr val="141614"/>
                </a:solidFill>
                <a:latin typeface="Arial"/>
                <a:cs typeface="Arial"/>
              </a:rPr>
              <a:t>URINARY</a:t>
            </a:r>
            <a:r>
              <a:rPr dirty="0" sz="3600" spc="-65">
                <a:solidFill>
                  <a:srgbClr val="141614"/>
                </a:solidFill>
                <a:latin typeface="Arial"/>
                <a:cs typeface="Arial"/>
              </a:rPr>
              <a:t> </a:t>
            </a:r>
            <a:r>
              <a:rPr dirty="0" sz="3600" spc="-130">
                <a:solidFill>
                  <a:srgbClr val="141614"/>
                </a:solidFill>
                <a:latin typeface="Arial"/>
                <a:cs typeface="Arial"/>
              </a:rPr>
              <a:t>TRACT</a:t>
            </a:r>
            <a:r>
              <a:rPr dirty="0" sz="3600" spc="-55">
                <a:solidFill>
                  <a:srgbClr val="141614"/>
                </a:solidFill>
                <a:latin typeface="Arial"/>
                <a:cs typeface="Arial"/>
              </a:rPr>
              <a:t> </a:t>
            </a:r>
            <a:r>
              <a:rPr dirty="0" sz="3600" spc="-150">
                <a:solidFill>
                  <a:srgbClr val="141614"/>
                </a:solidFill>
                <a:latin typeface="Arial"/>
                <a:cs typeface="Arial"/>
              </a:rPr>
              <a:t>INFECTION</a:t>
            </a:r>
            <a:r>
              <a:rPr dirty="0" sz="3600" spc="-70">
                <a:solidFill>
                  <a:srgbClr val="141614"/>
                </a:solidFill>
                <a:latin typeface="Arial"/>
                <a:cs typeface="Arial"/>
              </a:rPr>
              <a:t> </a:t>
            </a:r>
            <a:r>
              <a:rPr dirty="0" sz="3600" spc="-10">
                <a:solidFill>
                  <a:srgbClr val="141614"/>
                </a:solidFill>
                <a:latin typeface="Arial"/>
                <a:cs typeface="Arial"/>
              </a:rPr>
              <a:t>TESTING</a:t>
            </a:r>
            <a:r>
              <a:rPr dirty="0" sz="3600">
                <a:solidFill>
                  <a:srgbClr val="141614"/>
                </a:solidFill>
                <a:latin typeface="Arial"/>
                <a:cs typeface="Arial"/>
              </a:rPr>
              <a:t>	</a:t>
            </a:r>
            <a:r>
              <a:rPr dirty="0" sz="3600" spc="-235">
                <a:solidFill>
                  <a:srgbClr val="141614"/>
                </a:solidFill>
                <a:latin typeface="Arial"/>
                <a:cs typeface="Arial"/>
              </a:rPr>
              <a:t>MARKET</a:t>
            </a:r>
            <a:r>
              <a:rPr dirty="0" sz="3600" spc="-25">
                <a:solidFill>
                  <a:srgbClr val="141614"/>
                </a:solidFill>
                <a:latin typeface="Arial"/>
                <a:cs typeface="Arial"/>
              </a:rPr>
              <a:t> </a:t>
            </a:r>
            <a:r>
              <a:rPr dirty="0" sz="3600" spc="-350">
                <a:solidFill>
                  <a:srgbClr val="141614"/>
                </a:solidFill>
                <a:latin typeface="Arial"/>
                <a:cs typeface="Arial"/>
              </a:rPr>
              <a:t>REVENUE</a:t>
            </a:r>
            <a:r>
              <a:rPr dirty="0" sz="3600" spc="-25">
                <a:solidFill>
                  <a:srgbClr val="141614"/>
                </a:solidFill>
                <a:latin typeface="Arial"/>
                <a:cs typeface="Arial"/>
              </a:rPr>
              <a:t> </a:t>
            </a:r>
            <a:r>
              <a:rPr dirty="0" sz="3600" spc="-275">
                <a:solidFill>
                  <a:srgbClr val="141614"/>
                </a:solidFill>
                <a:latin typeface="Arial"/>
                <a:cs typeface="Arial"/>
              </a:rPr>
              <a:t>SHARE</a:t>
            </a:r>
            <a:r>
              <a:rPr dirty="0" sz="3600" spc="-25">
                <a:solidFill>
                  <a:srgbClr val="141614"/>
                </a:solidFill>
                <a:latin typeface="Arial"/>
                <a:cs typeface="Arial"/>
              </a:rPr>
              <a:t> </a:t>
            </a:r>
            <a:r>
              <a:rPr dirty="0" sz="3600" spc="-280">
                <a:solidFill>
                  <a:srgbClr val="141614"/>
                </a:solidFill>
                <a:latin typeface="Arial"/>
                <a:cs typeface="Arial"/>
              </a:rPr>
              <a:t>FOR</a:t>
            </a:r>
            <a:r>
              <a:rPr dirty="0" sz="3600" spc="-30">
                <a:solidFill>
                  <a:srgbClr val="141614"/>
                </a:solidFill>
                <a:latin typeface="Arial"/>
                <a:cs typeface="Arial"/>
              </a:rPr>
              <a:t> </a:t>
            </a:r>
            <a:r>
              <a:rPr dirty="0" sz="3600" spc="80">
                <a:solidFill>
                  <a:srgbClr val="141614"/>
                </a:solidFill>
                <a:latin typeface="Arial"/>
                <a:cs typeface="Arial"/>
              </a:rPr>
              <a:t>2022</a:t>
            </a:r>
            <a:endParaRPr sz="3600">
              <a:latin typeface="Arial"/>
              <a:cs typeface="Arial"/>
            </a:endParaRPr>
          </a:p>
        </p:txBody>
      </p:sp>
      <p:sp>
        <p:nvSpPr>
          <p:cNvPr id="3" name="object 3" descr=""/>
          <p:cNvSpPr txBox="1">
            <a:spLocks noGrp="1"/>
          </p:cNvSpPr>
          <p:nvPr>
            <p:ph type="subTitle" idx="4"/>
          </p:nvPr>
        </p:nvSpPr>
        <p:spPr>
          <a:prstGeom prst="rect"/>
        </p:spPr>
        <p:txBody>
          <a:bodyPr wrap="square" lIns="0" tIns="144780" rIns="0" bIns="0" rtlCol="0" vert="horz">
            <a:spAutoFit/>
          </a:bodyPr>
          <a:lstStyle/>
          <a:p>
            <a:pPr marL="2372995" marR="5080" indent="-2360930">
              <a:lnSpc>
                <a:spcPts val="6200"/>
              </a:lnSpc>
              <a:spcBef>
                <a:spcPts val="1140"/>
              </a:spcBef>
            </a:pPr>
            <a:r>
              <a:rPr dirty="0" sz="6000" spc="175">
                <a:solidFill>
                  <a:srgbClr val="141614"/>
                </a:solidFill>
              </a:rPr>
              <a:t>NORTH</a:t>
            </a:r>
            <a:r>
              <a:rPr dirty="0" sz="6000" spc="-550">
                <a:solidFill>
                  <a:srgbClr val="141614"/>
                </a:solidFill>
              </a:rPr>
              <a:t> </a:t>
            </a:r>
            <a:r>
              <a:rPr dirty="0" sz="6000" spc="95">
                <a:solidFill>
                  <a:srgbClr val="141614"/>
                </a:solidFill>
              </a:rPr>
              <a:t>AMERICA </a:t>
            </a:r>
            <a:r>
              <a:rPr dirty="0" sz="6000" spc="-894">
                <a:solidFill>
                  <a:srgbClr val="141614"/>
                </a:solidFill>
              </a:rPr>
              <a:t>34.1%</a:t>
            </a:r>
            <a:endParaRPr sz="60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6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8858250" y="2472689"/>
            <a:ext cx="43180" cy="6487795"/>
          </a:xfrm>
          <a:custGeom>
            <a:avLst/>
            <a:gdLst/>
            <a:ahLst/>
            <a:cxnLst/>
            <a:rect l="l" t="t" r="r" b="b"/>
            <a:pathLst>
              <a:path w="43179" h="6487795">
                <a:moveTo>
                  <a:pt x="42672" y="6487668"/>
                </a:moveTo>
                <a:lnTo>
                  <a:pt x="0" y="0"/>
                </a:lnTo>
              </a:path>
            </a:pathLst>
          </a:custGeom>
          <a:ln w="9525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911352" y="2471927"/>
            <a:ext cx="7426959" cy="6487795"/>
          </a:xfrm>
          <a:prstGeom prst="rect">
            <a:avLst/>
          </a:prstGeom>
          <a:solidFill>
            <a:srgbClr val="17445D"/>
          </a:solidFill>
        </p:spPr>
        <p:txBody>
          <a:bodyPr wrap="square" lIns="0" tIns="170180" rIns="0" bIns="0" rtlCol="0" vert="horz">
            <a:spAutoFit/>
          </a:bodyPr>
          <a:lstStyle/>
          <a:p>
            <a:pPr algn="ctr" marR="294005">
              <a:lnSpc>
                <a:spcPct val="100000"/>
              </a:lnSpc>
              <a:spcBef>
                <a:spcPts val="1340"/>
              </a:spcBef>
            </a:pPr>
            <a:r>
              <a:rPr dirty="0" sz="5900" spc="-10">
                <a:solidFill>
                  <a:srgbClr val="FFFFFF"/>
                </a:solidFill>
                <a:latin typeface="Verdana"/>
                <a:cs typeface="Verdana"/>
              </a:rPr>
              <a:t>DRIVERS</a:t>
            </a:r>
            <a:endParaRPr sz="59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1685"/>
              </a:spcBef>
            </a:pPr>
            <a:endParaRPr sz="5900">
              <a:latin typeface="Verdana"/>
              <a:cs typeface="Verdana"/>
            </a:endParaRPr>
          </a:p>
          <a:p>
            <a:pPr marL="524510" marR="1988185">
              <a:lnSpc>
                <a:spcPct val="86300"/>
              </a:lnSpc>
            </a:pPr>
            <a:r>
              <a:rPr dirty="0" sz="5700">
                <a:solidFill>
                  <a:srgbClr val="FFFFFF"/>
                </a:solidFill>
                <a:latin typeface="Verdana"/>
                <a:cs typeface="Verdana"/>
              </a:rPr>
              <a:t>Rise</a:t>
            </a:r>
            <a:r>
              <a:rPr dirty="0" sz="5700" spc="-50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5700" spc="10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5700" spc="-48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5700" spc="95">
                <a:solidFill>
                  <a:srgbClr val="FFFFFF"/>
                </a:solidFill>
                <a:latin typeface="Verdana"/>
                <a:cs typeface="Verdana"/>
              </a:rPr>
              <a:t>the </a:t>
            </a:r>
            <a:r>
              <a:rPr dirty="0" sz="5700">
                <a:solidFill>
                  <a:srgbClr val="FFFFFF"/>
                </a:solidFill>
                <a:latin typeface="Verdana"/>
                <a:cs typeface="Verdana"/>
              </a:rPr>
              <a:t>prevalence</a:t>
            </a:r>
            <a:r>
              <a:rPr dirty="0" sz="57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5700" spc="-25">
                <a:solidFill>
                  <a:srgbClr val="FFFFFF"/>
                </a:solidFill>
                <a:latin typeface="Verdana"/>
                <a:cs typeface="Verdana"/>
              </a:rPr>
              <a:t>of </a:t>
            </a:r>
            <a:r>
              <a:rPr dirty="0" sz="5700" spc="-35">
                <a:solidFill>
                  <a:srgbClr val="FFFFFF"/>
                </a:solidFill>
                <a:latin typeface="Verdana"/>
                <a:cs typeface="Verdana"/>
              </a:rPr>
              <a:t>urinary</a:t>
            </a:r>
            <a:r>
              <a:rPr dirty="0" sz="5700" spc="-4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5700" spc="-10">
                <a:solidFill>
                  <a:srgbClr val="FFFFFF"/>
                </a:solidFill>
                <a:latin typeface="Verdana"/>
                <a:cs typeface="Verdana"/>
              </a:rPr>
              <a:t>tract </a:t>
            </a:r>
            <a:r>
              <a:rPr dirty="0" sz="5700" spc="85">
                <a:solidFill>
                  <a:srgbClr val="FFFFFF"/>
                </a:solidFill>
                <a:latin typeface="Verdana"/>
                <a:cs typeface="Verdana"/>
              </a:rPr>
              <a:t>infection</a:t>
            </a:r>
            <a:endParaRPr sz="5700">
              <a:latin typeface="Verdana"/>
              <a:cs typeface="Verdana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9416795" y="2471927"/>
            <a:ext cx="7426959" cy="6487795"/>
          </a:xfrm>
          <a:prstGeom prst="rect">
            <a:avLst/>
          </a:prstGeom>
          <a:solidFill>
            <a:srgbClr val="17445D"/>
          </a:solidFill>
        </p:spPr>
        <p:txBody>
          <a:bodyPr wrap="square" lIns="0" tIns="299720" rIns="0" bIns="0" rtlCol="0" vert="horz">
            <a:spAutoFit/>
          </a:bodyPr>
          <a:lstStyle/>
          <a:p>
            <a:pPr marL="3267075" marR="1779270" indent="-1910080">
              <a:lnSpc>
                <a:spcPts val="6100"/>
              </a:lnSpc>
              <a:spcBef>
                <a:spcPts val="2360"/>
              </a:spcBef>
            </a:pPr>
            <a:r>
              <a:rPr dirty="0" sz="5900" spc="-60">
                <a:solidFill>
                  <a:srgbClr val="FFFFFF"/>
                </a:solidFill>
                <a:latin typeface="Verdana"/>
                <a:cs typeface="Verdana"/>
              </a:rPr>
              <a:t>RESTRAINT </a:t>
            </a:r>
            <a:r>
              <a:rPr dirty="0" sz="5900" spc="-495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endParaRPr sz="5900">
              <a:latin typeface="Verdana"/>
              <a:cs typeface="Verdana"/>
            </a:endParaRPr>
          </a:p>
          <a:p>
            <a:pPr marL="290195" marR="607695">
              <a:lnSpc>
                <a:spcPct val="86000"/>
              </a:lnSpc>
              <a:spcBef>
                <a:spcPts val="2610"/>
              </a:spcBef>
            </a:pPr>
            <a:r>
              <a:rPr dirty="0" sz="4750" spc="-55">
                <a:solidFill>
                  <a:srgbClr val="FFFFFF"/>
                </a:solidFill>
                <a:latin typeface="Verdana"/>
                <a:cs typeface="Verdana"/>
              </a:rPr>
              <a:t>Errors</a:t>
            </a:r>
            <a:r>
              <a:rPr dirty="0" sz="4750" spc="-4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475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4750" spc="-3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4750" spc="-10">
                <a:solidFill>
                  <a:srgbClr val="FFFFFF"/>
                </a:solidFill>
                <a:latin typeface="Verdana"/>
                <a:cs typeface="Verdana"/>
              </a:rPr>
              <a:t>false </a:t>
            </a:r>
            <a:r>
              <a:rPr dirty="0" sz="4750">
                <a:solidFill>
                  <a:srgbClr val="FFFFFF"/>
                </a:solidFill>
                <a:latin typeface="Verdana"/>
                <a:cs typeface="Verdana"/>
              </a:rPr>
              <a:t>negative</a:t>
            </a:r>
            <a:r>
              <a:rPr dirty="0" sz="4750" spc="-3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4750" spc="-30">
                <a:solidFill>
                  <a:srgbClr val="FFFFFF"/>
                </a:solidFill>
                <a:latin typeface="Verdana"/>
                <a:cs typeface="Verdana"/>
              </a:rPr>
              <a:t>or</a:t>
            </a:r>
            <a:r>
              <a:rPr dirty="0" sz="4750" spc="-3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4750" spc="-10">
                <a:solidFill>
                  <a:srgbClr val="FFFFFF"/>
                </a:solidFill>
                <a:latin typeface="Verdana"/>
                <a:cs typeface="Verdana"/>
              </a:rPr>
              <a:t>false </a:t>
            </a:r>
            <a:r>
              <a:rPr dirty="0" sz="4750">
                <a:solidFill>
                  <a:srgbClr val="FFFFFF"/>
                </a:solidFill>
                <a:latin typeface="Verdana"/>
                <a:cs typeface="Verdana"/>
              </a:rPr>
              <a:t>positive</a:t>
            </a:r>
            <a:r>
              <a:rPr dirty="0" sz="4750" spc="-40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4750" spc="-30">
                <a:solidFill>
                  <a:srgbClr val="FFFFFF"/>
                </a:solidFill>
                <a:latin typeface="Verdana"/>
                <a:cs typeface="Verdana"/>
              </a:rPr>
              <a:t>results</a:t>
            </a:r>
            <a:r>
              <a:rPr dirty="0" sz="4750" spc="-40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4750" spc="85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4750" spc="-4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4750" spc="-25">
                <a:solidFill>
                  <a:srgbClr val="FFFFFF"/>
                </a:solidFill>
                <a:latin typeface="Verdana"/>
                <a:cs typeface="Verdana"/>
              </a:rPr>
              <a:t>UTI </a:t>
            </a:r>
            <a:r>
              <a:rPr dirty="0" sz="4750" spc="65">
                <a:solidFill>
                  <a:srgbClr val="FFFFFF"/>
                </a:solidFill>
                <a:latin typeface="Verdana"/>
                <a:cs typeface="Verdana"/>
              </a:rPr>
              <a:t>testing</a:t>
            </a:r>
            <a:r>
              <a:rPr dirty="0" sz="4750" spc="-3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4750">
                <a:solidFill>
                  <a:srgbClr val="FFFFFF"/>
                </a:solidFill>
                <a:latin typeface="Verdana"/>
                <a:cs typeface="Verdana"/>
              </a:rPr>
              <a:t>may</a:t>
            </a:r>
            <a:r>
              <a:rPr dirty="0" sz="4750" spc="-3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4750" spc="90">
                <a:solidFill>
                  <a:srgbClr val="FFFFFF"/>
                </a:solidFill>
                <a:latin typeface="Verdana"/>
                <a:cs typeface="Verdana"/>
              </a:rPr>
              <a:t>hinder </a:t>
            </a:r>
            <a:r>
              <a:rPr dirty="0" sz="4750" spc="1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4750" spc="-4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4750" spc="135">
                <a:solidFill>
                  <a:srgbClr val="FFFFFF"/>
                </a:solidFill>
                <a:latin typeface="Verdana"/>
                <a:cs typeface="Verdana"/>
              </a:rPr>
              <a:t>growth</a:t>
            </a:r>
            <a:r>
              <a:rPr dirty="0" sz="4750" spc="-4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475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4750" spc="-4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4750" spc="55">
                <a:solidFill>
                  <a:srgbClr val="FFFFFF"/>
                </a:solidFill>
                <a:latin typeface="Verdana"/>
                <a:cs typeface="Verdana"/>
              </a:rPr>
              <a:t>market</a:t>
            </a:r>
            <a:endParaRPr sz="47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5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830580" y="3098292"/>
            <a:ext cx="15913735" cy="5549265"/>
          </a:xfrm>
          <a:custGeom>
            <a:avLst/>
            <a:gdLst/>
            <a:ahLst/>
            <a:cxnLst/>
            <a:rect l="l" t="t" r="r" b="b"/>
            <a:pathLst>
              <a:path w="15913735" h="5549265">
                <a:moveTo>
                  <a:pt x="15913608" y="0"/>
                </a:moveTo>
                <a:lnTo>
                  <a:pt x="0" y="0"/>
                </a:lnTo>
                <a:lnTo>
                  <a:pt x="0" y="5548883"/>
                </a:lnTo>
                <a:lnTo>
                  <a:pt x="15913608" y="5548883"/>
                </a:lnTo>
                <a:lnTo>
                  <a:pt x="15913608" y="0"/>
                </a:lnTo>
                <a:close/>
              </a:path>
            </a:pathLst>
          </a:custGeom>
          <a:solidFill>
            <a:srgbClr val="17445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1285" rIns="0" bIns="0" rtlCol="0" vert="horz">
            <a:spAutoFit/>
          </a:bodyPr>
          <a:lstStyle/>
          <a:p>
            <a:pPr marL="12700" marR="5080">
              <a:lnSpc>
                <a:spcPct val="85100"/>
              </a:lnSpc>
              <a:spcBef>
                <a:spcPts val="955"/>
              </a:spcBef>
            </a:pPr>
            <a:r>
              <a:rPr dirty="0" spc="140"/>
              <a:t>Emerging</a:t>
            </a:r>
            <a:r>
              <a:rPr dirty="0" spc="-409"/>
              <a:t> </a:t>
            </a:r>
            <a:r>
              <a:rPr dirty="0" spc="70"/>
              <a:t>technologies</a:t>
            </a:r>
            <a:r>
              <a:rPr dirty="0" spc="-409"/>
              <a:t> </a:t>
            </a:r>
            <a:r>
              <a:rPr dirty="0" spc="85"/>
              <a:t>in</a:t>
            </a:r>
            <a:r>
              <a:rPr dirty="0" spc="-405"/>
              <a:t> </a:t>
            </a:r>
            <a:r>
              <a:rPr dirty="0" spc="-170"/>
              <a:t>UTI</a:t>
            </a:r>
            <a:r>
              <a:rPr dirty="0" spc="-425"/>
              <a:t> </a:t>
            </a:r>
            <a:r>
              <a:rPr dirty="0" spc="-75"/>
              <a:t>Testing,</a:t>
            </a:r>
            <a:r>
              <a:rPr dirty="0" spc="-430"/>
              <a:t> </a:t>
            </a:r>
            <a:r>
              <a:rPr dirty="0" spc="110"/>
              <a:t>such</a:t>
            </a:r>
            <a:r>
              <a:rPr dirty="0" spc="-409"/>
              <a:t> </a:t>
            </a:r>
            <a:r>
              <a:rPr dirty="0" spc="-25"/>
              <a:t>as </a:t>
            </a:r>
            <a:r>
              <a:rPr dirty="0"/>
              <a:t>microfluidics,</a:t>
            </a:r>
            <a:r>
              <a:rPr dirty="0" spc="-385"/>
              <a:t> </a:t>
            </a:r>
            <a:r>
              <a:rPr dirty="0" spc="-80"/>
              <a:t>biosensors,</a:t>
            </a:r>
            <a:r>
              <a:rPr dirty="0" spc="-345"/>
              <a:t> </a:t>
            </a:r>
            <a:r>
              <a:rPr dirty="0" spc="-120"/>
              <a:t>real-</a:t>
            </a:r>
            <a:r>
              <a:rPr dirty="0" spc="105"/>
              <a:t>time</a:t>
            </a:r>
            <a:r>
              <a:rPr dirty="0" spc="-340"/>
              <a:t> </a:t>
            </a:r>
            <a:r>
              <a:rPr dirty="0" spc="45"/>
              <a:t>microscopy </a:t>
            </a:r>
            <a:r>
              <a:rPr dirty="0" spc="-140"/>
              <a:t>systems,</a:t>
            </a:r>
            <a:r>
              <a:rPr dirty="0" spc="-190"/>
              <a:t> </a:t>
            </a:r>
            <a:r>
              <a:rPr dirty="0" spc="114"/>
              <a:t>and</a:t>
            </a:r>
            <a:r>
              <a:rPr dirty="0" spc="-190"/>
              <a:t> </a:t>
            </a:r>
            <a:r>
              <a:rPr dirty="0"/>
              <a:t>sequence-</a:t>
            </a:r>
            <a:r>
              <a:rPr dirty="0" spc="55"/>
              <a:t>based</a:t>
            </a:r>
            <a:r>
              <a:rPr dirty="0" spc="-210"/>
              <a:t> </a:t>
            </a:r>
            <a:r>
              <a:rPr dirty="0"/>
              <a:t>diagnostics</a:t>
            </a:r>
            <a:r>
              <a:rPr dirty="0" spc="-195"/>
              <a:t> </a:t>
            </a:r>
            <a:r>
              <a:rPr dirty="0" spc="-25"/>
              <a:t>are </a:t>
            </a:r>
            <a:r>
              <a:rPr dirty="0" spc="114"/>
              <a:t>showing</a:t>
            </a:r>
            <a:r>
              <a:rPr dirty="0" spc="-320"/>
              <a:t> </a:t>
            </a:r>
            <a:r>
              <a:rPr dirty="0"/>
              <a:t>profitable</a:t>
            </a:r>
            <a:r>
              <a:rPr dirty="0" spc="-310"/>
              <a:t> </a:t>
            </a:r>
            <a:r>
              <a:rPr dirty="0" spc="70"/>
              <a:t>potential</a:t>
            </a:r>
            <a:r>
              <a:rPr dirty="0" spc="-315"/>
              <a:t> </a:t>
            </a:r>
            <a:r>
              <a:rPr dirty="0" spc="85"/>
              <a:t>in</a:t>
            </a:r>
            <a:r>
              <a:rPr dirty="0" spc="-315"/>
              <a:t> </a:t>
            </a:r>
            <a:r>
              <a:rPr dirty="0"/>
              <a:t>delivering</a:t>
            </a:r>
            <a:r>
              <a:rPr dirty="0" spc="-360"/>
              <a:t> </a:t>
            </a:r>
            <a:r>
              <a:rPr dirty="0" spc="-10"/>
              <a:t>rapid results.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916426" y="3405885"/>
            <a:ext cx="8997315" cy="87947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600"/>
              <a:t>AUTHOR'S</a:t>
            </a:r>
            <a:r>
              <a:rPr dirty="0" sz="5600" spc="-385"/>
              <a:t> </a:t>
            </a:r>
            <a:r>
              <a:rPr dirty="0" sz="5600" spc="60"/>
              <a:t>PERSPECTIVE</a:t>
            </a:r>
            <a:endParaRPr sz="56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114"/>
              <a:t>KEY</a:t>
            </a:r>
            <a:r>
              <a:rPr dirty="0" spc="-560"/>
              <a:t> </a:t>
            </a:r>
            <a:r>
              <a:rPr dirty="0" spc="145"/>
              <a:t>PLAYERS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7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7011161" y="483564"/>
            <a:ext cx="4264025" cy="6661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342515" algn="l"/>
              </a:tabLst>
            </a:pPr>
            <a:r>
              <a:rPr dirty="0" sz="4200" b="1">
                <a:latin typeface="Georgia"/>
                <a:cs typeface="Georgia"/>
              </a:rPr>
              <a:t>For</a:t>
            </a:r>
            <a:r>
              <a:rPr dirty="0" sz="4200" spc="-90" b="1">
                <a:latin typeface="Georgia"/>
                <a:cs typeface="Georgia"/>
              </a:rPr>
              <a:t> </a:t>
            </a:r>
            <a:r>
              <a:rPr dirty="0" sz="4200" spc="-20" b="1">
                <a:latin typeface="Georgia"/>
                <a:cs typeface="Georgia"/>
              </a:rPr>
              <a:t>Full</a:t>
            </a:r>
            <a:r>
              <a:rPr dirty="0" sz="4200" b="1">
                <a:latin typeface="Georgia"/>
                <a:cs typeface="Georgia"/>
              </a:rPr>
              <a:t>	</a:t>
            </a:r>
            <a:r>
              <a:rPr dirty="0" sz="4200" spc="-10" b="1">
                <a:latin typeface="Georgia"/>
                <a:cs typeface="Georgia"/>
              </a:rPr>
              <a:t>Report</a:t>
            </a:r>
            <a:endParaRPr sz="4200">
              <a:latin typeface="Georgia"/>
              <a:cs typeface="Georgi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616321" y="761492"/>
            <a:ext cx="7058025" cy="1640839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600" spc="-10">
                <a:solidFill>
                  <a:srgbClr val="000000"/>
                </a:solidFill>
              </a:rPr>
              <a:t>Contact</a:t>
            </a:r>
            <a:r>
              <a:rPr dirty="0" sz="10600" spc="-1095">
                <a:solidFill>
                  <a:srgbClr val="000000"/>
                </a:solidFill>
              </a:rPr>
              <a:t> </a:t>
            </a:r>
            <a:r>
              <a:rPr dirty="0" sz="10600" spc="-80">
                <a:solidFill>
                  <a:srgbClr val="000000"/>
                </a:solidFill>
              </a:rPr>
              <a:t>us</a:t>
            </a:r>
            <a:endParaRPr sz="10600"/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65847" y="2386583"/>
            <a:ext cx="3707892" cy="2356104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3023107" y="4314927"/>
            <a:ext cx="12241530" cy="5768975"/>
          </a:xfrm>
          <a:prstGeom prst="rect">
            <a:avLst/>
          </a:prstGeom>
        </p:spPr>
        <p:txBody>
          <a:bodyPr wrap="square" lIns="0" tIns="34353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2705"/>
              </a:spcBef>
            </a:pPr>
            <a:r>
              <a:rPr dirty="0" sz="6300" b="1">
                <a:latin typeface="Lato"/>
                <a:cs typeface="Lato"/>
              </a:rPr>
              <a:t>COGNITIVE</a:t>
            </a:r>
            <a:r>
              <a:rPr dirty="0" sz="6300" spc="55" b="1">
                <a:latin typeface="Lato"/>
                <a:cs typeface="Lato"/>
              </a:rPr>
              <a:t> </a:t>
            </a:r>
            <a:r>
              <a:rPr dirty="0" sz="6300" b="1">
                <a:latin typeface="Lato"/>
                <a:cs typeface="Lato"/>
              </a:rPr>
              <a:t>MARKET</a:t>
            </a:r>
            <a:r>
              <a:rPr dirty="0" sz="6300" spc="60" b="1">
                <a:latin typeface="Lato"/>
                <a:cs typeface="Lato"/>
              </a:rPr>
              <a:t> </a:t>
            </a:r>
            <a:r>
              <a:rPr dirty="0" sz="6300" spc="-10" b="1">
                <a:latin typeface="Lato"/>
                <a:cs typeface="Lato"/>
              </a:rPr>
              <a:t>RESEARCH</a:t>
            </a:r>
            <a:endParaRPr sz="6300">
              <a:latin typeface="Lato"/>
              <a:cs typeface="Lato"/>
            </a:endParaRPr>
          </a:p>
          <a:p>
            <a:pPr algn="ctr" marL="635">
              <a:lnSpc>
                <a:spcPct val="100000"/>
              </a:lnSpc>
              <a:spcBef>
                <a:spcPts val="1430"/>
              </a:spcBef>
              <a:tabLst>
                <a:tab pos="1026794" algn="l"/>
                <a:tab pos="1772285" algn="l"/>
                <a:tab pos="5296535" algn="l"/>
                <a:tab pos="5601970" algn="l"/>
                <a:tab pos="6642100" algn="l"/>
              </a:tabLst>
            </a:pPr>
            <a:r>
              <a:rPr dirty="0" sz="3400" spc="225">
                <a:latin typeface="Lato"/>
                <a:cs typeface="Lato"/>
              </a:rPr>
              <a:t>Tel:</a:t>
            </a:r>
            <a:r>
              <a:rPr dirty="0" sz="3400">
                <a:latin typeface="Lato"/>
                <a:cs typeface="Lato"/>
              </a:rPr>
              <a:t>	+</a:t>
            </a:r>
            <a:r>
              <a:rPr dirty="0" sz="3400" spc="-550">
                <a:latin typeface="Lato"/>
                <a:cs typeface="Lato"/>
              </a:rPr>
              <a:t> </a:t>
            </a:r>
            <a:r>
              <a:rPr dirty="0" sz="3400" spc="-50">
                <a:latin typeface="Lato"/>
                <a:cs typeface="Lato"/>
              </a:rPr>
              <a:t>1</a:t>
            </a:r>
            <a:r>
              <a:rPr dirty="0" sz="3400">
                <a:latin typeface="Lato"/>
                <a:cs typeface="Lato"/>
              </a:rPr>
              <a:t>	</a:t>
            </a:r>
            <a:r>
              <a:rPr dirty="0" sz="3400" spc="220">
                <a:latin typeface="Lato"/>
                <a:cs typeface="Lato"/>
              </a:rPr>
              <a:t>312</a:t>
            </a:r>
            <a:r>
              <a:rPr dirty="0" sz="3400" spc="-530">
                <a:latin typeface="Lato"/>
                <a:cs typeface="Lato"/>
              </a:rPr>
              <a:t> </a:t>
            </a:r>
            <a:r>
              <a:rPr dirty="0" sz="3400">
                <a:latin typeface="Lato"/>
                <a:cs typeface="Lato"/>
              </a:rPr>
              <a:t>-</a:t>
            </a:r>
            <a:r>
              <a:rPr dirty="0" sz="3400" spc="-525">
                <a:latin typeface="Lato"/>
                <a:cs typeface="Lato"/>
              </a:rPr>
              <a:t> </a:t>
            </a:r>
            <a:r>
              <a:rPr dirty="0" sz="3400" spc="225">
                <a:latin typeface="Lato"/>
                <a:cs typeface="Lato"/>
              </a:rPr>
              <a:t>376</a:t>
            </a:r>
            <a:r>
              <a:rPr dirty="0" sz="3400" spc="-525">
                <a:latin typeface="Lato"/>
                <a:cs typeface="Lato"/>
              </a:rPr>
              <a:t> </a:t>
            </a:r>
            <a:r>
              <a:rPr dirty="0" sz="3400">
                <a:latin typeface="Lato"/>
                <a:cs typeface="Lato"/>
              </a:rPr>
              <a:t>-</a:t>
            </a:r>
            <a:r>
              <a:rPr dirty="0" sz="3400" spc="-520">
                <a:latin typeface="Lato"/>
                <a:cs typeface="Lato"/>
              </a:rPr>
              <a:t> </a:t>
            </a:r>
            <a:r>
              <a:rPr dirty="0" sz="3400" spc="235">
                <a:latin typeface="Lato"/>
                <a:cs typeface="Lato"/>
              </a:rPr>
              <a:t>8303</a:t>
            </a:r>
            <a:r>
              <a:rPr dirty="0" sz="3400">
                <a:latin typeface="Lato"/>
                <a:cs typeface="Lato"/>
              </a:rPr>
              <a:t>	</a:t>
            </a:r>
            <a:r>
              <a:rPr dirty="0" sz="3400" spc="-50">
                <a:latin typeface="Lato"/>
                <a:cs typeface="Lato"/>
              </a:rPr>
              <a:t>|</a:t>
            </a:r>
            <a:r>
              <a:rPr dirty="0" sz="3400">
                <a:latin typeface="Lato"/>
                <a:cs typeface="Lato"/>
              </a:rPr>
              <a:t>	+</a:t>
            </a:r>
            <a:r>
              <a:rPr dirty="0" sz="3400" spc="-545">
                <a:latin typeface="Lato"/>
                <a:cs typeface="Lato"/>
              </a:rPr>
              <a:t> </a:t>
            </a:r>
            <a:r>
              <a:rPr dirty="0" sz="3400" spc="135">
                <a:latin typeface="Lato"/>
                <a:cs typeface="Lato"/>
              </a:rPr>
              <a:t>44</a:t>
            </a:r>
            <a:r>
              <a:rPr dirty="0" sz="3400">
                <a:latin typeface="Lato"/>
                <a:cs typeface="Lato"/>
              </a:rPr>
              <a:t>	</a:t>
            </a:r>
            <a:r>
              <a:rPr dirty="0" sz="3400" spc="215">
                <a:latin typeface="Lato"/>
                <a:cs typeface="Lato"/>
              </a:rPr>
              <a:t>020</a:t>
            </a:r>
            <a:r>
              <a:rPr dirty="0" sz="3400" spc="-500">
                <a:latin typeface="Lato"/>
                <a:cs typeface="Lato"/>
              </a:rPr>
              <a:t> </a:t>
            </a:r>
            <a:r>
              <a:rPr dirty="0" sz="3400">
                <a:latin typeface="Lato"/>
                <a:cs typeface="Lato"/>
              </a:rPr>
              <a:t>-</a:t>
            </a:r>
            <a:r>
              <a:rPr dirty="0" sz="3400" spc="-530">
                <a:latin typeface="Lato"/>
                <a:cs typeface="Lato"/>
              </a:rPr>
              <a:t> </a:t>
            </a:r>
            <a:r>
              <a:rPr dirty="0" sz="3400" spc="254">
                <a:latin typeface="Lato"/>
                <a:cs typeface="Lato"/>
              </a:rPr>
              <a:t>8123</a:t>
            </a:r>
            <a:r>
              <a:rPr dirty="0" sz="3400" spc="-515">
                <a:latin typeface="Lato"/>
                <a:cs typeface="Lato"/>
              </a:rPr>
              <a:t> </a:t>
            </a:r>
            <a:r>
              <a:rPr dirty="0" sz="3400">
                <a:latin typeface="Lato"/>
                <a:cs typeface="Lato"/>
              </a:rPr>
              <a:t>-</a:t>
            </a:r>
            <a:r>
              <a:rPr dirty="0" sz="3400" spc="-520">
                <a:latin typeface="Lato"/>
                <a:cs typeface="Lato"/>
              </a:rPr>
              <a:t> </a:t>
            </a:r>
            <a:r>
              <a:rPr dirty="0" sz="3400" spc="235">
                <a:latin typeface="Lato"/>
                <a:cs typeface="Lato"/>
              </a:rPr>
              <a:t>0732 </a:t>
            </a:r>
            <a:endParaRPr sz="3400">
              <a:latin typeface="Lato"/>
              <a:cs typeface="Lato"/>
            </a:endParaRPr>
          </a:p>
          <a:p>
            <a:pPr algn="ctr" marL="1270">
              <a:lnSpc>
                <a:spcPct val="100000"/>
              </a:lnSpc>
              <a:spcBef>
                <a:spcPts val="720"/>
              </a:spcBef>
              <a:tabLst>
                <a:tab pos="1449705" algn="l"/>
                <a:tab pos="2807970" algn="l"/>
              </a:tabLst>
            </a:pPr>
            <a:r>
              <a:rPr dirty="0" sz="3400" spc="265">
                <a:latin typeface="Lato"/>
                <a:cs typeface="Lato"/>
              </a:rPr>
              <a:t>India:</a:t>
            </a:r>
            <a:r>
              <a:rPr dirty="0" sz="3400">
                <a:latin typeface="Lato"/>
                <a:cs typeface="Lato"/>
              </a:rPr>
              <a:t>	(</a:t>
            </a:r>
            <a:r>
              <a:rPr dirty="0" sz="3400" spc="-540">
                <a:latin typeface="Lato"/>
                <a:cs typeface="Lato"/>
              </a:rPr>
              <a:t> </a:t>
            </a:r>
            <a:r>
              <a:rPr dirty="0" sz="3400">
                <a:latin typeface="Lato"/>
                <a:cs typeface="Lato"/>
              </a:rPr>
              <a:t>+</a:t>
            </a:r>
            <a:r>
              <a:rPr dirty="0" sz="3400" spc="-545">
                <a:latin typeface="Lato"/>
                <a:cs typeface="Lato"/>
              </a:rPr>
              <a:t> </a:t>
            </a:r>
            <a:r>
              <a:rPr dirty="0" sz="3400" spc="160">
                <a:latin typeface="Lato"/>
                <a:cs typeface="Lato"/>
              </a:rPr>
              <a:t>91</a:t>
            </a:r>
            <a:r>
              <a:rPr dirty="0" sz="3400" spc="-540">
                <a:latin typeface="Lato"/>
                <a:cs typeface="Lato"/>
              </a:rPr>
              <a:t> </a:t>
            </a:r>
            <a:r>
              <a:rPr dirty="0" sz="3400" spc="-50">
                <a:latin typeface="Lato"/>
                <a:cs typeface="Lato"/>
              </a:rPr>
              <a:t>)</a:t>
            </a:r>
            <a:r>
              <a:rPr dirty="0" sz="3400">
                <a:latin typeface="Lato"/>
                <a:cs typeface="Lato"/>
              </a:rPr>
              <a:t>	</a:t>
            </a:r>
            <a:r>
              <a:rPr dirty="0" sz="3400" spc="215">
                <a:latin typeface="Lato"/>
                <a:cs typeface="Lato"/>
              </a:rPr>
              <a:t>983</a:t>
            </a:r>
            <a:r>
              <a:rPr dirty="0" sz="3400" spc="-480">
                <a:latin typeface="Lato"/>
                <a:cs typeface="Lato"/>
              </a:rPr>
              <a:t> </a:t>
            </a:r>
            <a:r>
              <a:rPr dirty="0" sz="3400">
                <a:latin typeface="Lato"/>
                <a:cs typeface="Lato"/>
              </a:rPr>
              <a:t>-</a:t>
            </a:r>
            <a:r>
              <a:rPr dirty="0" sz="3400" spc="-530">
                <a:latin typeface="Lato"/>
                <a:cs typeface="Lato"/>
              </a:rPr>
              <a:t> </a:t>
            </a:r>
            <a:r>
              <a:rPr dirty="0" sz="3400" spc="225">
                <a:latin typeface="Lato"/>
                <a:cs typeface="Lato"/>
              </a:rPr>
              <a:t>496</a:t>
            </a:r>
            <a:r>
              <a:rPr dirty="0" sz="3400" spc="-530">
                <a:latin typeface="Lato"/>
                <a:cs typeface="Lato"/>
              </a:rPr>
              <a:t> </a:t>
            </a:r>
            <a:r>
              <a:rPr dirty="0" sz="3400">
                <a:latin typeface="Lato"/>
                <a:cs typeface="Lato"/>
              </a:rPr>
              <a:t>-</a:t>
            </a:r>
            <a:r>
              <a:rPr dirty="0" sz="3400" spc="-515">
                <a:latin typeface="Lato"/>
                <a:cs typeface="Lato"/>
              </a:rPr>
              <a:t> </a:t>
            </a:r>
            <a:r>
              <a:rPr dirty="0" sz="3400" spc="235">
                <a:latin typeface="Lato"/>
                <a:cs typeface="Lato"/>
              </a:rPr>
              <a:t>8611 </a:t>
            </a:r>
            <a:endParaRPr sz="3400">
              <a:latin typeface="Lato"/>
              <a:cs typeface="Lato"/>
            </a:endParaRPr>
          </a:p>
          <a:p>
            <a:pPr algn="ctr" marR="50800">
              <a:lnSpc>
                <a:spcPct val="100000"/>
              </a:lnSpc>
              <a:spcBef>
                <a:spcPts val="845"/>
              </a:spcBef>
            </a:pPr>
            <a:r>
              <a:rPr dirty="0" sz="3400" spc="280">
                <a:latin typeface="Lato"/>
                <a:cs typeface="Lato"/>
              </a:rPr>
              <a:t>sales@</a:t>
            </a:r>
            <a:r>
              <a:rPr dirty="0" sz="3400" spc="-525">
                <a:latin typeface="Lato"/>
                <a:cs typeface="Lato"/>
              </a:rPr>
              <a:t> </a:t>
            </a:r>
            <a:r>
              <a:rPr dirty="0" sz="3400" spc="325">
                <a:latin typeface="Lato"/>
                <a:cs typeface="Lato"/>
              </a:rPr>
              <a:t>cognitivemarketresearch.</a:t>
            </a:r>
            <a:r>
              <a:rPr dirty="0" sz="3400" spc="-515">
                <a:latin typeface="Lato"/>
                <a:cs typeface="Lato"/>
              </a:rPr>
              <a:t> </a:t>
            </a:r>
            <a:r>
              <a:rPr dirty="0" sz="3400" spc="195">
                <a:latin typeface="Lato"/>
                <a:cs typeface="Lato"/>
              </a:rPr>
              <a:t>com</a:t>
            </a:r>
            <a:endParaRPr sz="3400">
              <a:latin typeface="Lato"/>
              <a:cs typeface="Lato"/>
            </a:endParaRPr>
          </a:p>
          <a:p>
            <a:pPr algn="ctr" marR="565785">
              <a:lnSpc>
                <a:spcPct val="100000"/>
              </a:lnSpc>
              <a:spcBef>
                <a:spcPts val="1985"/>
              </a:spcBef>
              <a:tabLst>
                <a:tab pos="1720214" algn="l"/>
                <a:tab pos="2628265" algn="l"/>
                <a:tab pos="3642995" algn="l"/>
                <a:tab pos="5355590" algn="l"/>
                <a:tab pos="5672455" algn="l"/>
              </a:tabLst>
            </a:pPr>
            <a:r>
              <a:rPr dirty="0" sz="3400" spc="260">
                <a:latin typeface="Lato"/>
                <a:cs typeface="Lato"/>
              </a:rPr>
              <a:t>Access</a:t>
            </a:r>
            <a:r>
              <a:rPr dirty="0" sz="3400">
                <a:latin typeface="Lato"/>
                <a:cs typeface="Lato"/>
              </a:rPr>
              <a:t>	</a:t>
            </a:r>
            <a:r>
              <a:rPr dirty="0" sz="3400" spc="195">
                <a:latin typeface="Lato"/>
                <a:cs typeface="Lato"/>
              </a:rPr>
              <a:t>the</a:t>
            </a:r>
            <a:r>
              <a:rPr dirty="0" sz="3400">
                <a:latin typeface="Lato"/>
                <a:cs typeface="Lato"/>
              </a:rPr>
              <a:t>	</a:t>
            </a:r>
            <a:r>
              <a:rPr dirty="0" sz="3400" spc="225">
                <a:latin typeface="Lato"/>
                <a:cs typeface="Lato"/>
              </a:rPr>
              <a:t>Full</a:t>
            </a:r>
            <a:r>
              <a:rPr dirty="0" sz="3400">
                <a:latin typeface="Lato"/>
                <a:cs typeface="Lato"/>
              </a:rPr>
              <a:t>	</a:t>
            </a:r>
            <a:r>
              <a:rPr dirty="0" sz="3400" spc="265">
                <a:latin typeface="Lato"/>
                <a:cs typeface="Lato"/>
              </a:rPr>
              <a:t>Report</a:t>
            </a:r>
            <a:r>
              <a:rPr dirty="0" sz="3400">
                <a:latin typeface="Lato"/>
                <a:cs typeface="Lato"/>
              </a:rPr>
              <a:t>	</a:t>
            </a:r>
            <a:r>
              <a:rPr dirty="0" sz="3400" spc="-50">
                <a:latin typeface="Lato"/>
                <a:cs typeface="Lato"/>
              </a:rPr>
              <a:t>:</a:t>
            </a:r>
            <a:r>
              <a:rPr dirty="0" sz="3400">
                <a:latin typeface="Lato"/>
                <a:cs typeface="Lato"/>
              </a:rPr>
              <a:t>	</a:t>
            </a:r>
            <a:r>
              <a:rPr dirty="0" u="sng" sz="3400" spc="30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ato"/>
                <a:cs typeface="Lato"/>
                <a:hlinkClick r:id="rId4"/>
              </a:rPr>
              <a:t>https://shorturl.at/bAJY5 </a:t>
            </a:r>
            <a:endParaRPr sz="3400">
              <a:latin typeface="Lato"/>
              <a:cs typeface="Lato"/>
            </a:endParaRPr>
          </a:p>
          <a:p>
            <a:pPr>
              <a:lnSpc>
                <a:spcPct val="100000"/>
              </a:lnSpc>
              <a:spcBef>
                <a:spcPts val="3254"/>
              </a:spcBef>
            </a:pPr>
            <a:endParaRPr sz="3400">
              <a:latin typeface="Lato"/>
              <a:cs typeface="Lato"/>
            </a:endParaRPr>
          </a:p>
          <a:p>
            <a:pPr algn="ctr" marL="1053465">
              <a:lnSpc>
                <a:spcPts val="3210"/>
              </a:lnSpc>
              <a:tabLst>
                <a:tab pos="2421255" algn="l"/>
                <a:tab pos="3377565" algn="l"/>
                <a:tab pos="4150360" algn="l"/>
              </a:tabLst>
            </a:pPr>
            <a:r>
              <a:rPr dirty="0" sz="2850" spc="220">
                <a:latin typeface="Lato"/>
                <a:cs typeface="Lato"/>
              </a:rPr>
              <a:t>Please</a:t>
            </a:r>
            <a:r>
              <a:rPr dirty="0" sz="2850">
                <a:latin typeface="Lato"/>
                <a:cs typeface="Lato"/>
              </a:rPr>
              <a:t>	</a:t>
            </a:r>
            <a:r>
              <a:rPr dirty="0" sz="2850" spc="195">
                <a:latin typeface="Lato"/>
                <a:cs typeface="Lato"/>
              </a:rPr>
              <a:t>visit</a:t>
            </a:r>
            <a:r>
              <a:rPr dirty="0" sz="2850">
                <a:latin typeface="Lato"/>
                <a:cs typeface="Lato"/>
              </a:rPr>
              <a:t>	</a:t>
            </a:r>
            <a:r>
              <a:rPr dirty="0" sz="2850" spc="165">
                <a:latin typeface="Lato"/>
                <a:cs typeface="Lato"/>
              </a:rPr>
              <a:t>our</a:t>
            </a:r>
            <a:r>
              <a:rPr dirty="0" sz="2850">
                <a:latin typeface="Lato"/>
                <a:cs typeface="Lato"/>
              </a:rPr>
              <a:t>	</a:t>
            </a:r>
            <a:r>
              <a:rPr dirty="0" sz="2850" spc="229">
                <a:latin typeface="Lato"/>
                <a:cs typeface="Lato"/>
              </a:rPr>
              <a:t>website:</a:t>
            </a:r>
            <a:endParaRPr sz="2850">
              <a:latin typeface="Lato"/>
              <a:cs typeface="Lato"/>
            </a:endParaRPr>
          </a:p>
          <a:p>
            <a:pPr algn="ctr" marL="1097280">
              <a:lnSpc>
                <a:spcPts val="3210"/>
              </a:lnSpc>
            </a:pPr>
            <a:r>
              <a:rPr dirty="0" u="sng" sz="2850" spc="254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ato"/>
                <a:cs typeface="Lato"/>
                <a:hlinkClick r:id="rId5"/>
              </a:rPr>
              <a:t>https://www.cognitivemarketresearch.com </a:t>
            </a:r>
            <a:endParaRPr sz="2850">
              <a:latin typeface="Lato"/>
              <a:cs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2024-02-13T10:49:05Z</dcterms:created>
  <dcterms:modified xsi:type="dcterms:W3CDTF">2024-02-13T10:49:05Z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2024-02-13T00:00:00Z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2024-02-13T00:00:00Z</vt:filetime>
  </property>
  <property fmtid="{D5CDD505-2E9C-101B-9397-08002B2CF9AE}" pid="5" name="Producer">
    <vt:lpwstr>3-Heights(TM) PDF Security Shell 4.8.25.2 (http://www.pdf-tools.com)</vt:lpwstr>
  </property>
</Properties>
</file>