
<file path=[Content_Types].xml><?xml version="1.0" encoding="utf-8"?>
<Types xmlns="http://schemas.openxmlformats.org/package/2006/content-types">
  <Default Extension="rels" ContentType="application/vnd.openxmlformats-package.relationships+xml"/>
  <Default Extension="jpeg" ContentType="image/jpeg"/>
  <Default Extension="fntdata" ContentType="application/x-fontdata"/>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Generated by Aspose.Slides for .NET 16.12.1.0-->
<p:presentation xmlns:r="http://schemas.openxmlformats.org/officeDocument/2006/relationships" xmlns:a="http://schemas.openxmlformats.org/drawingml/2006/main"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18288000" cy="10287000"/>
  <p:notesSz cx="6858000" cy="9144000"/>
  <p:embeddedFontLst>
    <p:embeddedFont>
      <p:font typeface="Barlow" panose="00000500000000000000" pitchFamily="2" charset="0"/>
      <p:regular r:id="rId12"/>
    </p:embeddedFont>
    <p:embeddedFont>
      <p:font typeface="Canva Sans" panose="020B0604020202020204" charset="0"/>
      <p:regular r:id="rId13"/>
    </p:embeddedFont>
    <p:embeddedFont>
      <p:font typeface="Canva Sans Bold" panose="020B0604020202020204" charset="0"/>
      <p:regular r:id="rId14"/>
    </p:embeddedFont>
    <p:embeddedFont>
      <p:font typeface="DM Sans" pitchFamily="2" charset="0"/>
      <p:regular r:id="rId15"/>
    </p:embeddedFont>
    <p:embeddedFont>
      <p:font typeface="Garet Bold" panose="020B0604020202020204" charset="0"/>
      <p:regular r:id="rId16"/>
    </p:embeddedFont>
    <p:embeddedFont>
      <p:font typeface="Georgia Pro Bold" panose="020B0604020202020204" charset="0"/>
      <p:regular r:id="rId17"/>
    </p:embeddedFont>
    <p:embeddedFont>
      <p:font typeface="Lato" panose="020F0502020204030203" pitchFamily="34" charset="0"/>
      <p:regular r:id="rId18"/>
    </p:embeddedFont>
    <p:embeddedFont>
      <p:font typeface="Lato Bold" panose="020F0502020204030203" charset="0"/>
      <p:regular r:id="rId19"/>
    </p:embeddedFont>
    <p:embeddedFont>
      <p:font typeface="Montserrat" panose="00000500000000000000" pitchFamily="2" charset="0"/>
      <p:regular r:id="rId20"/>
    </p:embeddedFont>
    <p:embeddedFont>
      <p:font typeface="Montserrat Classic" panose="020B0604020202020204" charset="0"/>
      <p:regular r:id="rId21"/>
    </p:embeddedFont>
    <p:embeddedFont>
      <p:font typeface="Poppins" panose="00000500000000000000" pitchFamily="2" charset="0"/>
      <p:regular r:id="rId22"/>
    </p:embeddedFont>
    <p:embeddedFont>
      <p:font typeface="Poppins Bold" panose="00000800000000000000" charset="0"/>
      <p:regular r:id="rId23"/>
    </p:embeddedFont>
  </p:embeddedFontLst>
  <p:custDataLst>
    <p:tags r:id="rId1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0" d="100"/>
          <a:sy n="50" d="100"/>
        </p:scale>
        <p:origin x="874" y="4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p:scale>
          <a:sx n="0" d="100"/>
          <a:sy n="0" d="100"/>
        </p:scale>
        <p:origin x="0" y="0"/>
      </p:cViewPr>
    </p:cSldViewPr>
  </p:notesViewPr>
  <p:gridSpacing cx="76200" cy="76200"/>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9.xml" /><Relationship Id="rId11" Type="http://schemas.openxmlformats.org/officeDocument/2006/relationships/tags" Target="tags/tag1.xml" /><Relationship Id="rId12" Type="http://schemas.openxmlformats.org/officeDocument/2006/relationships/font" Target="fonts/font1.fntdata" /><Relationship Id="rId13" Type="http://schemas.openxmlformats.org/officeDocument/2006/relationships/font" Target="fonts/font2.fntdata" /><Relationship Id="rId14" Type="http://schemas.openxmlformats.org/officeDocument/2006/relationships/font" Target="fonts/font3.fntdata" /><Relationship Id="rId15" Type="http://schemas.openxmlformats.org/officeDocument/2006/relationships/font" Target="fonts/font4.fntdata" /><Relationship Id="rId16" Type="http://schemas.openxmlformats.org/officeDocument/2006/relationships/font" Target="fonts/font5.fntdata" /><Relationship Id="rId17" Type="http://schemas.openxmlformats.org/officeDocument/2006/relationships/font" Target="fonts/font6.fntdata" /><Relationship Id="rId18" Type="http://schemas.openxmlformats.org/officeDocument/2006/relationships/font" Target="fonts/font7.fntdata" /><Relationship Id="rId19" Type="http://schemas.openxmlformats.org/officeDocument/2006/relationships/font" Target="fonts/font8.fntdata" /><Relationship Id="rId2" Type="http://schemas.openxmlformats.org/officeDocument/2006/relationships/slide" Target="slides/slide1.xml" /><Relationship Id="rId20" Type="http://schemas.openxmlformats.org/officeDocument/2006/relationships/font" Target="fonts/font9.fntdata" /><Relationship Id="rId21" Type="http://schemas.openxmlformats.org/officeDocument/2006/relationships/font" Target="fonts/font10.fntdata" /><Relationship Id="rId22" Type="http://schemas.openxmlformats.org/officeDocument/2006/relationships/font" Target="fonts/font11.fntdata" /><Relationship Id="rId23" Type="http://schemas.openxmlformats.org/officeDocument/2006/relationships/font" Target="fonts/font12.fntdata"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heme" Target="theme/theme1.xml" /><Relationship Id="rId27" Type="http://schemas.openxmlformats.org/officeDocument/2006/relationships/tableStyles" Target="tableStyles.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t>3/9/2024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3/9/2024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3/9/2024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t>3/9/2024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t>3/9/2024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t>3/9/2024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3/9/2024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3/9/2024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3/9/2024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3/9/2024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3/9/2024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t>3/9/2024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3.jpeg" /><Relationship Id="rId3" Type="http://schemas.openxmlformats.org/officeDocument/2006/relationships/image" Target="../media/image4.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5.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6.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7.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8.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9.jpeg" /><Relationship Id="rId3" Type="http://schemas.openxmlformats.org/officeDocument/2006/relationships/image" Target="../media/image10.jpeg" /><Relationship Id="rId4" Type="http://schemas.openxmlformats.org/officeDocument/2006/relationships/image" Target="../media/image11.jpeg" /><Relationship Id="rId5" Type="http://schemas.openxmlformats.org/officeDocument/2006/relationships/image" Target="../media/image12.jpeg" /><Relationship Id="rId6" Type="http://schemas.openxmlformats.org/officeDocument/2006/relationships/image" Target="../media/image13.jpeg" /><Relationship Id="rId7" Type="http://schemas.openxmlformats.org/officeDocument/2006/relationships/image" Target="../media/image14.jpeg" /><Relationship Id="rId8" Type="http://schemas.openxmlformats.org/officeDocument/2006/relationships/image" Target="../media/image15.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6.jpeg" /><Relationship Id="rId3" Type="http://schemas.openxmlformats.org/officeDocument/2006/relationships/image" Target="../media/image17.jpeg" /><Relationship Id="rId4" Type="http://schemas.openxmlformats.org/officeDocument/2006/relationships/hyperlink" Target="https://tinyurl.com/25maaxbk" TargetMode="External" /><Relationship Id="rId5" Type="http://schemas.openxmlformats.org/officeDocument/2006/relationships/hyperlink" Target="https://www.cognitivemarketresearch.com" TargetMode="External" /></Relationships>
</file>

<file path=ppt/slides/slide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0" y="0"/>
            <a:ext cx="8249187" cy="10287000"/>
            <a:chExt cx="2172625" cy="2709333"/>
          </a:xfrm>
        </p:grpSpPr>
        <p:sp>
          <p:nvSpPr>
            <p:cNvPr id="4" name="Freeform 4"/>
            <p:cNvSpPr/>
            <p:nvPr/>
          </p:nvSpPr>
          <p:spPr>
            <a:xfrm>
              <a:off x="0" y="0"/>
              <a:ext cx="2172625" cy="2709333"/>
            </a:xfrm>
            <a:custGeom>
              <a:rect l="l" t="t" r="r" b="b"/>
              <a:pathLst>
                <a:path w="2172625" h="2709333">
                  <a:moveTo>
                    <a:pt x="0" y="0"/>
                  </a:moveTo>
                  <a:lnTo>
                    <a:pt x="2172625" y="0"/>
                  </a:lnTo>
                  <a:lnTo>
                    <a:pt x="2172625" y="2709333"/>
                  </a:lnTo>
                  <a:lnTo>
                    <a:pt x="0" y="2709333"/>
                  </a:lnTo>
                  <a:close/>
                </a:path>
              </a:pathLst>
            </a:custGeom>
            <a:solidFill>
              <a:srgbClr val="80B8DA"/>
            </a:solidFill>
          </p:spPr>
          <p:txBody>
            <a:bodyPr/>
            <a:lstStyle/>
            <a:p/>
          </p:txBody>
        </p:sp>
        <p:sp>
          <p:nvSpPr>
            <p:cNvPr id="5" name="TextBox 5"/>
            <p:cNvSpPr txBox="1"/>
            <p:nvPr/>
          </p:nvSpPr>
          <p:spPr>
            <a:xfrm>
              <a:off x="0" y="-38100"/>
              <a:ext cx="2172625" cy="2747433"/>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172889" y="9405921"/>
            <a:ext cx="8076298" cy="688974"/>
          </a:xfrm>
          <a:prstGeom prst="rect">
            <a:avLst/>
          </a:prstGeom>
        </p:spPr>
        <p:txBody>
          <a:bodyPr lIns="0" tIns="0" rIns="0" bIns="0" rtlCol="0" anchor="t">
            <a:spAutoFit/>
          </a:bodyPr>
          <a:lstStyle/>
          <a:p>
            <a:pPr algn="ctr">
              <a:lnSpc>
                <a:spcPts val="5600"/>
              </a:lnSpc>
            </a:pPr>
            <a:r>
              <a:rPr lang="en-US" sz="4000">
                <a:solidFill>
                  <a:srgbClr val="000000"/>
                </a:solidFill>
                <a:latin typeface="DM Sans"/>
              </a:rPr>
              <a:t>Global,Regional,CountryAnalysis</a:t>
            </a:r>
          </a:p>
        </p:txBody>
      </p:sp>
      <p:sp>
        <p:nvSpPr>
          <p:cNvPr id="7" name="TextBox 7"/>
          <p:cNvSpPr txBox="1"/>
          <p:nvPr/>
        </p:nvSpPr>
        <p:spPr>
          <a:xfrm>
            <a:off x="172889" y="3455033"/>
            <a:ext cx="8334800" cy="3519810"/>
          </a:xfrm>
          <a:prstGeom prst="rect">
            <a:avLst/>
          </a:prstGeom>
        </p:spPr>
        <p:txBody>
          <a:bodyPr lIns="0" tIns="0" rIns="0" bIns="0" rtlCol="0" anchor="t">
            <a:spAutoFit/>
          </a:bodyPr>
          <a:lstStyle/>
          <a:p>
            <a:pPr>
              <a:lnSpc>
                <a:spcPts val="6860"/>
              </a:lnSpc>
            </a:pPr>
            <a:r>
              <a:rPr lang="en-US" sz="6600">
                <a:solidFill>
                  <a:srgbClr val="000000"/>
                </a:solidFill>
                <a:latin typeface="Canva Sans"/>
              </a:rPr>
              <a:t>GLOBAL </a:t>
            </a:r>
          </a:p>
          <a:p>
            <a:pPr>
              <a:lnSpc>
                <a:spcPts val="6860"/>
              </a:lnSpc>
            </a:pPr>
            <a:r>
              <a:rPr lang="en-US" sz="6600">
                <a:solidFill>
                  <a:srgbClr val="000000"/>
                </a:solidFill>
                <a:latin typeface="Canva Sans"/>
              </a:rPr>
              <a:t>UMBRELLAS</a:t>
            </a:r>
          </a:p>
          <a:p>
            <a:pPr>
              <a:lnSpc>
                <a:spcPts val="6860"/>
              </a:lnSpc>
            </a:pPr>
            <a:r>
              <a:rPr lang="en-US" sz="6600">
                <a:solidFill>
                  <a:srgbClr val="000000"/>
                </a:solidFill>
                <a:latin typeface="Canva Sans"/>
              </a:rPr>
              <a:t>MARKET REPORT </a:t>
            </a:r>
          </a:p>
          <a:p>
            <a:pPr>
              <a:lnSpc>
                <a:spcPts val="6860"/>
              </a:lnSpc>
            </a:pPr>
            <a:r>
              <a:rPr lang="en-US" sz="6600">
                <a:solidFill>
                  <a:srgbClr val="000000"/>
                </a:solidFill>
                <a:latin typeface="Canva Sans"/>
              </a:rPr>
              <a:t>2024</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1516218" y="2020284"/>
            <a:ext cx="15255563" cy="6246432"/>
            <a:chExt cx="4017926" cy="1645151"/>
          </a:xfrm>
        </p:grpSpPr>
        <p:sp>
          <p:nvSpPr>
            <p:cNvPr id="4" name="Freeform 4"/>
            <p:cNvSpPr/>
            <p:nvPr/>
          </p:nvSpPr>
          <p:spPr>
            <a:xfrm>
              <a:off x="0" y="0"/>
              <a:ext cx="4017926" cy="1645151"/>
            </a:xfrm>
            <a:custGeom>
              <a:rect l="l" t="t" r="r" b="b"/>
              <a:pathLst>
                <a:path w="4017926" h="1645150">
                  <a:moveTo>
                    <a:pt x="0" y="0"/>
                  </a:moveTo>
                  <a:lnTo>
                    <a:pt x="4017926" y="0"/>
                  </a:lnTo>
                  <a:lnTo>
                    <a:pt x="4017926" y="1645151"/>
                  </a:lnTo>
                  <a:lnTo>
                    <a:pt x="0" y="1645151"/>
                  </a:lnTo>
                  <a:close/>
                </a:path>
              </a:pathLst>
            </a:custGeom>
            <a:solidFill>
              <a:srgbClr val="58727D">
                <a:alpha val="89804"/>
              </a:srgbClr>
            </a:solidFill>
          </p:spPr>
          <p:txBody>
            <a:bodyPr/>
            <a:lstStyle/>
            <a:p/>
          </p:txBody>
        </p:sp>
        <p:sp>
          <p:nvSpPr>
            <p:cNvPr id="5" name="TextBox 5"/>
            <p:cNvSpPr txBox="1"/>
            <p:nvPr/>
          </p:nvSpPr>
          <p:spPr>
            <a:xfrm>
              <a:off x="0" y="-38100"/>
              <a:ext cx="4017926" cy="1683251"/>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1757807" y="3380518"/>
            <a:ext cx="14772385" cy="4471671"/>
          </a:xfrm>
          <a:prstGeom prst="rect">
            <a:avLst/>
          </a:prstGeom>
        </p:spPr>
        <p:txBody>
          <a:bodyPr lIns="0" tIns="0" rIns="0" bIns="0" rtlCol="0" anchor="t">
            <a:spAutoFit/>
          </a:bodyPr>
          <a:lstStyle/>
          <a:p>
            <a:pPr>
              <a:lnSpc>
                <a:spcPts val="4479"/>
              </a:lnSpc>
              <a:spcBef>
                <a:spcPct val="0"/>
              </a:spcBef>
            </a:pPr>
            <a:r>
              <a:rPr lang="en-US" sz="3199">
                <a:solidFill>
                  <a:srgbClr val="FFFFFF"/>
                </a:solidFill>
                <a:latin typeface="Canva Sans"/>
              </a:rPr>
              <a:t>The umbrella market is experiencing growth due to a combination of factors. Changing weather patterns and the need for protection against sun and rain have increased demand for umbrellas. Additionally, innovative designs, materials, and features are making umbrellas more attractive to consumers. The fashion industry's influence has also contributed to umbrella market growth, as they are increasingly viewed as stylish accessories. Overall, the utility and style of umbrellas, along with the impact of weather-related events, drive their market expansion.</a:t>
            </a:r>
          </a:p>
        </p:txBody>
      </p:sp>
      <p:sp>
        <p:nvSpPr>
          <p:cNvPr id="7" name="TextBox 7"/>
          <p:cNvSpPr txBox="1"/>
          <p:nvPr/>
        </p:nvSpPr>
        <p:spPr>
          <a:xfrm>
            <a:off x="4854736" y="2340053"/>
            <a:ext cx="8127807" cy="832485"/>
          </a:xfrm>
          <a:prstGeom prst="rect">
            <a:avLst/>
          </a:prstGeom>
        </p:spPr>
        <p:txBody>
          <a:bodyPr lIns="0" tIns="0" rIns="0" bIns="0" rtlCol="0" anchor="t">
            <a:spAutoFit/>
          </a:bodyPr>
          <a:lstStyle/>
          <a:p>
            <a:pPr algn="ctr">
              <a:lnSpc>
                <a:spcPts val="6420"/>
              </a:lnSpc>
            </a:pPr>
            <a:r>
              <a:rPr lang="en-US" sz="6000">
                <a:solidFill>
                  <a:srgbClr val="FFFFFF"/>
                </a:solidFill>
                <a:latin typeface="Canva Sans"/>
              </a:rPr>
              <a:t>INTRODUCTION</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373103" y="6081073"/>
            <a:ext cx="8945720" cy="2708309"/>
            <a:chExt cx="860407" cy="260488"/>
          </a:xfrm>
        </p:grpSpPr>
        <p:sp>
          <p:nvSpPr>
            <p:cNvPr id="4" name="Freeform 4"/>
            <p:cNvSpPr/>
            <p:nvPr/>
          </p:nvSpPr>
          <p:spPr>
            <a:xfrm>
              <a:off x="0" y="0"/>
              <a:ext cx="860407" cy="260488"/>
            </a:xfrm>
            <a:custGeom>
              <a:rect l="l" t="t" r="r" b="b"/>
              <a:pathLst>
                <a:path w="860407" h="260488">
                  <a:moveTo>
                    <a:pt x="86543" y="0"/>
                  </a:moveTo>
                  <a:lnTo>
                    <a:pt x="773864" y="0"/>
                  </a:lnTo>
                  <a:cubicBezTo>
                    <a:pt x="821661" y="0"/>
                    <a:pt x="860407" y="38747"/>
                    <a:pt x="860407" y="86543"/>
                  </a:cubicBezTo>
                  <a:lnTo>
                    <a:pt x="860407" y="173944"/>
                  </a:lnTo>
                  <a:cubicBezTo>
                    <a:pt x="860407" y="221741"/>
                    <a:pt x="821661" y="260488"/>
                    <a:pt x="773864" y="260488"/>
                  </a:cubicBezTo>
                  <a:lnTo>
                    <a:pt x="86543" y="260488"/>
                  </a:lnTo>
                  <a:cubicBezTo>
                    <a:pt x="38747" y="260488"/>
                    <a:pt x="0" y="221741"/>
                    <a:pt x="0" y="173944"/>
                  </a:cubicBezTo>
                  <a:lnTo>
                    <a:pt x="0" y="86543"/>
                  </a:lnTo>
                  <a:cubicBezTo>
                    <a:pt x="0" y="38747"/>
                    <a:pt x="38747" y="0"/>
                    <a:pt x="86543" y="0"/>
                  </a:cubicBezTo>
                  <a:close/>
                </a:path>
              </a:pathLst>
            </a:custGeom>
            <a:solidFill>
              <a:srgbClr val="4B301E"/>
            </a:solidFill>
          </p:spPr>
          <p:txBody>
            <a:bodyPr/>
            <a:lstStyle/>
            <a:p/>
          </p:txBody>
        </p:sp>
        <p:sp>
          <p:nvSpPr>
            <p:cNvPr id="5" name="TextBox 5"/>
            <p:cNvSpPr txBox="1"/>
            <p:nvPr/>
          </p:nvSpPr>
          <p:spPr>
            <a:xfrm>
              <a:off x="0" y="-38100"/>
              <a:ext cx="860407" cy="298588"/>
            </a:xfrm>
            <a:prstGeom prst="rect">
              <a:avLst/>
            </a:prstGeom>
          </p:spPr>
          <p:txBody>
            <a:bodyPr lIns="61910" tIns="61910" rIns="61910" bIns="61910" rtlCol="0" anchor="ctr"/>
            <a:lstStyle/>
            <a:p>
              <a:pPr algn="ctr">
                <a:lnSpc>
                  <a:spcPts val="2659"/>
                </a:lnSpc>
              </a:pPr>
              <a:endParaRPr/>
            </a:p>
          </p:txBody>
        </p:sp>
      </p:grpSp>
      <p:sp>
        <p:nvSpPr>
          <p:cNvPr id="6" name="Freeform 6"/>
          <p:cNvSpPr/>
          <p:nvPr/>
        </p:nvSpPr>
        <p:spPr>
          <a:xfrm>
            <a:off x="741359" y="6413835"/>
            <a:ext cx="2185011" cy="2182280"/>
          </a:xfrm>
          <a:custGeom>
            <a:rect l="l" t="t" r="r" b="b"/>
            <a:pathLst>
              <a:path w="2185011" h="2182280">
                <a:moveTo>
                  <a:pt x="0" y="0"/>
                </a:moveTo>
                <a:lnTo>
                  <a:pt x="2185011" y="0"/>
                </a:lnTo>
                <a:lnTo>
                  <a:pt x="2185011" y="2182280"/>
                </a:lnTo>
                <a:lnTo>
                  <a:pt x="0" y="2182280"/>
                </a:lnTo>
                <a:lnTo>
                  <a:pt x="0" y="0"/>
                </a:lnTo>
                <a:close/>
              </a:path>
            </a:pathLst>
          </a:custGeom>
          <a:blipFill>
            <a:blip r:embed="rId3"/>
            <a:stretch>
              <a:fillRect/>
            </a:stretch>
          </a:blipFill>
        </p:spPr>
        <p:txBody>
          <a:bodyPr/>
          <a:lstStyle/>
          <a:p/>
        </p:txBody>
      </p:sp>
      <p:grpSp>
        <p:nvGrpSpPr>
          <p:cNvPr id="7" name="Group 7"/>
          <p:cNvGrpSpPr/>
          <p:nvPr/>
        </p:nvGrpSpPr>
        <p:grpSpPr>
          <a:xfrm>
            <a:off x="690416" y="6326505"/>
            <a:ext cx="2152832" cy="2152832"/>
            <a:chExt cx="812800" cy="812800"/>
          </a:xfrm>
        </p:grpSpPr>
        <p:sp>
          <p:nvSpPr>
            <p:cNvPr id="8" name="Freeform 8"/>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9" name="TextBox 9"/>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grpSp>
        <p:nvGrpSpPr>
          <p:cNvPr id="10" name="Group 10"/>
          <p:cNvGrpSpPr/>
          <p:nvPr/>
        </p:nvGrpSpPr>
        <p:grpSpPr>
          <a:xfrm>
            <a:off x="-127587" y="0"/>
            <a:ext cx="18415588" cy="1372965"/>
            <a:chExt cx="4850196" cy="361604"/>
          </a:xfrm>
        </p:grpSpPr>
        <p:sp>
          <p:nvSpPr>
            <p:cNvPr id="11" name="Freeform 11"/>
            <p:cNvSpPr/>
            <p:nvPr/>
          </p:nvSpPr>
          <p:spPr>
            <a:xfrm>
              <a:off x="0" y="0"/>
              <a:ext cx="4850196" cy="361604"/>
            </a:xfrm>
            <a:custGeom>
              <a:rect l="l" t="t" r="r" b="b"/>
              <a:pathLst>
                <a:path w="4850196" h="361604">
                  <a:moveTo>
                    <a:pt x="0" y="0"/>
                  </a:moveTo>
                  <a:lnTo>
                    <a:pt x="4850196" y="0"/>
                  </a:lnTo>
                  <a:lnTo>
                    <a:pt x="4850196" y="361604"/>
                  </a:lnTo>
                  <a:lnTo>
                    <a:pt x="0" y="361604"/>
                  </a:lnTo>
                  <a:close/>
                </a:path>
              </a:pathLst>
            </a:custGeom>
            <a:solidFill>
              <a:srgbClr val="000000"/>
            </a:solidFill>
          </p:spPr>
          <p:txBody>
            <a:bodyPr/>
            <a:lstStyle/>
            <a:p/>
          </p:txBody>
        </p:sp>
        <p:sp>
          <p:nvSpPr>
            <p:cNvPr id="12" name="TextBox 12"/>
            <p:cNvSpPr txBox="1"/>
            <p:nvPr/>
          </p:nvSpPr>
          <p:spPr>
            <a:xfrm>
              <a:off x="0" y="-38100"/>
              <a:ext cx="4850196" cy="399704"/>
            </a:xfrm>
            <a:prstGeom prst="rect">
              <a:avLst/>
            </a:prstGeom>
          </p:spPr>
          <p:txBody>
            <a:bodyPr lIns="50800" tIns="50800" rIns="50800" bIns="50800" rtlCol="0" anchor="ctr"/>
            <a:lstStyle/>
            <a:p>
              <a:pPr algn="ctr">
                <a:lnSpc>
                  <a:spcPts val="2659"/>
                </a:lnSpc>
              </a:pPr>
              <a:endParaRPr/>
            </a:p>
          </p:txBody>
        </p:sp>
      </p:grpSp>
      <p:sp>
        <p:nvSpPr>
          <p:cNvPr id="13" name="TextBox 13"/>
          <p:cNvSpPr txBox="1"/>
          <p:nvPr/>
        </p:nvSpPr>
        <p:spPr>
          <a:xfrm>
            <a:off x="978310" y="6828872"/>
            <a:ext cx="1577043" cy="1491680"/>
          </a:xfrm>
          <a:prstGeom prst="rect">
            <a:avLst/>
          </a:prstGeom>
        </p:spPr>
        <p:txBody>
          <a:bodyPr lIns="0" tIns="0" rIns="0" bIns="0" rtlCol="0" anchor="t">
            <a:spAutoFit/>
          </a:bodyPr>
          <a:lstStyle/>
          <a:p>
            <a:pPr algn="ctr">
              <a:lnSpc>
                <a:spcPts val="3715"/>
              </a:lnSpc>
            </a:pPr>
            <a:r>
              <a:rPr lang="en-US" sz="4644">
                <a:solidFill>
                  <a:srgbClr val="1E3048"/>
                </a:solidFill>
                <a:latin typeface="Poppins Bold"/>
              </a:rPr>
              <a:t>2023- 2030</a:t>
            </a:r>
          </a:p>
        </p:txBody>
      </p:sp>
      <p:sp>
        <p:nvSpPr>
          <p:cNvPr id="14" name="TextBox 14"/>
          <p:cNvSpPr txBox="1"/>
          <p:nvPr/>
        </p:nvSpPr>
        <p:spPr>
          <a:xfrm>
            <a:off x="2843247" y="6483165"/>
            <a:ext cx="6010568" cy="1770774"/>
          </a:xfrm>
          <a:prstGeom prst="rect">
            <a:avLst/>
          </a:prstGeom>
        </p:spPr>
        <p:txBody>
          <a:bodyPr lIns="0" tIns="0" rIns="0" bIns="0" rtlCol="0" anchor="t">
            <a:spAutoFit/>
          </a:bodyPr>
          <a:lstStyle/>
          <a:p>
            <a:pPr algn="ctr">
              <a:lnSpc>
                <a:spcPts val="6969"/>
              </a:lnSpc>
            </a:pPr>
            <a:r>
              <a:rPr lang="en-US" sz="4978">
                <a:solidFill>
                  <a:srgbClr val="FFFFFF"/>
                </a:solidFill>
                <a:latin typeface="Poppins"/>
              </a:rPr>
              <a:t>CAGR</a:t>
            </a:r>
          </a:p>
          <a:p>
            <a:pPr algn="ctr">
              <a:lnSpc>
                <a:spcPts val="6969"/>
              </a:lnSpc>
              <a:spcBef>
                <a:spcPct val="0"/>
              </a:spcBef>
            </a:pPr>
            <a:r>
              <a:rPr lang="en-US" sz="4978">
                <a:solidFill>
                  <a:srgbClr val="FFFFFF"/>
                </a:solidFill>
                <a:latin typeface="Poppins"/>
              </a:rPr>
              <a:t>2.2%</a:t>
            </a:r>
          </a:p>
        </p:txBody>
      </p:sp>
      <p:sp>
        <p:nvSpPr>
          <p:cNvPr id="15" name="TextBox 15"/>
          <p:cNvSpPr txBox="1"/>
          <p:nvPr/>
        </p:nvSpPr>
        <p:spPr>
          <a:xfrm>
            <a:off x="5162248" y="357870"/>
            <a:ext cx="7963503" cy="857250"/>
          </a:xfrm>
          <a:prstGeom prst="rect">
            <a:avLst/>
          </a:prstGeom>
        </p:spPr>
        <p:txBody>
          <a:bodyPr lIns="0" tIns="0" rIns="0" bIns="0" rtlCol="0" anchor="t">
            <a:spAutoFit/>
          </a:bodyPr>
          <a:lstStyle/>
          <a:p>
            <a:pPr algn="ctr">
              <a:lnSpc>
                <a:spcPts val="6299"/>
              </a:lnSpc>
            </a:pPr>
            <a:r>
              <a:rPr lang="en-US" sz="6999">
                <a:solidFill>
                  <a:srgbClr val="FFFFFF"/>
                </a:solidFill>
                <a:latin typeface="Canva Sans"/>
              </a:rPr>
              <a:t>KEY INSIGHTS</a:t>
            </a:r>
          </a:p>
        </p:txBody>
      </p:sp>
      <p:grpSp>
        <p:nvGrpSpPr>
          <p:cNvPr id="16" name="Group 16"/>
          <p:cNvGrpSpPr/>
          <p:nvPr/>
        </p:nvGrpSpPr>
        <p:grpSpPr>
          <a:xfrm>
            <a:off x="436897" y="3098016"/>
            <a:ext cx="8945720" cy="2708309"/>
            <a:chExt cx="860407" cy="260488"/>
          </a:xfrm>
        </p:grpSpPr>
        <p:sp>
          <p:nvSpPr>
            <p:cNvPr id="17" name="Freeform 17"/>
            <p:cNvSpPr/>
            <p:nvPr/>
          </p:nvSpPr>
          <p:spPr>
            <a:xfrm>
              <a:off x="0" y="0"/>
              <a:ext cx="860407" cy="260488"/>
            </a:xfrm>
            <a:custGeom>
              <a:rect l="l" t="t" r="r" b="b"/>
              <a:pathLst>
                <a:path w="860407" h="260488">
                  <a:moveTo>
                    <a:pt x="86543" y="0"/>
                  </a:moveTo>
                  <a:lnTo>
                    <a:pt x="773864" y="0"/>
                  </a:lnTo>
                  <a:cubicBezTo>
                    <a:pt x="821661" y="0"/>
                    <a:pt x="860407" y="38747"/>
                    <a:pt x="860407" y="86543"/>
                  </a:cubicBezTo>
                  <a:lnTo>
                    <a:pt x="860407" y="173944"/>
                  </a:lnTo>
                  <a:cubicBezTo>
                    <a:pt x="860407" y="221741"/>
                    <a:pt x="821661" y="260488"/>
                    <a:pt x="773864" y="260488"/>
                  </a:cubicBezTo>
                  <a:lnTo>
                    <a:pt x="86543" y="260488"/>
                  </a:lnTo>
                  <a:cubicBezTo>
                    <a:pt x="38747" y="260488"/>
                    <a:pt x="0" y="221741"/>
                    <a:pt x="0" y="173944"/>
                  </a:cubicBezTo>
                  <a:lnTo>
                    <a:pt x="0" y="86543"/>
                  </a:lnTo>
                  <a:cubicBezTo>
                    <a:pt x="0" y="38747"/>
                    <a:pt x="38747" y="0"/>
                    <a:pt x="86543" y="0"/>
                  </a:cubicBezTo>
                  <a:close/>
                </a:path>
              </a:pathLst>
            </a:custGeom>
            <a:solidFill>
              <a:srgbClr val="4B301E"/>
            </a:solidFill>
          </p:spPr>
          <p:txBody>
            <a:bodyPr/>
            <a:lstStyle/>
            <a:p/>
          </p:txBody>
        </p:sp>
        <p:sp>
          <p:nvSpPr>
            <p:cNvPr id="18" name="TextBox 18"/>
            <p:cNvSpPr txBox="1"/>
            <p:nvPr/>
          </p:nvSpPr>
          <p:spPr>
            <a:xfrm>
              <a:off x="0" y="-38100"/>
              <a:ext cx="860407" cy="298588"/>
            </a:xfrm>
            <a:prstGeom prst="rect">
              <a:avLst/>
            </a:prstGeom>
          </p:spPr>
          <p:txBody>
            <a:bodyPr lIns="61910" tIns="61910" rIns="61910" bIns="61910" rtlCol="0" anchor="ctr"/>
            <a:lstStyle/>
            <a:p>
              <a:pPr algn="ctr">
                <a:lnSpc>
                  <a:spcPts val="2659"/>
                </a:lnSpc>
              </a:pPr>
              <a:endParaRPr/>
            </a:p>
          </p:txBody>
        </p:sp>
      </p:grpSp>
      <p:sp>
        <p:nvSpPr>
          <p:cNvPr id="19" name="Freeform 19"/>
          <p:cNvSpPr/>
          <p:nvPr/>
        </p:nvSpPr>
        <p:spPr>
          <a:xfrm>
            <a:off x="805152" y="3430778"/>
            <a:ext cx="2185011" cy="2182280"/>
          </a:xfrm>
          <a:custGeom>
            <a:rect l="l" t="t" r="r" b="b"/>
            <a:pathLst>
              <a:path w="2185011" h="2182280">
                <a:moveTo>
                  <a:pt x="0" y="0"/>
                </a:moveTo>
                <a:lnTo>
                  <a:pt x="2185011" y="0"/>
                </a:lnTo>
                <a:lnTo>
                  <a:pt x="2185011" y="2182280"/>
                </a:lnTo>
                <a:lnTo>
                  <a:pt x="0" y="2182280"/>
                </a:lnTo>
                <a:lnTo>
                  <a:pt x="0" y="0"/>
                </a:lnTo>
                <a:close/>
              </a:path>
            </a:pathLst>
          </a:custGeom>
          <a:blipFill>
            <a:blip r:embed="rId3"/>
            <a:stretch>
              <a:fillRect/>
            </a:stretch>
          </a:blipFill>
        </p:spPr>
        <p:txBody>
          <a:bodyPr/>
          <a:lstStyle/>
          <a:p/>
        </p:txBody>
      </p:sp>
      <p:grpSp>
        <p:nvGrpSpPr>
          <p:cNvPr id="20" name="Group 20"/>
          <p:cNvGrpSpPr/>
          <p:nvPr/>
        </p:nvGrpSpPr>
        <p:grpSpPr>
          <a:xfrm>
            <a:off x="754209" y="3343448"/>
            <a:ext cx="2152832" cy="2152832"/>
            <a:chExt cx="812800" cy="812800"/>
          </a:xfrm>
        </p:grpSpPr>
        <p:sp>
          <p:nvSpPr>
            <p:cNvPr id="21" name="Freeform 21"/>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22" name="TextBox 22"/>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sp>
        <p:nvSpPr>
          <p:cNvPr id="23" name="TextBox 23"/>
          <p:cNvSpPr txBox="1"/>
          <p:nvPr/>
        </p:nvSpPr>
        <p:spPr>
          <a:xfrm>
            <a:off x="1045343" y="4203736"/>
            <a:ext cx="1577043" cy="565604"/>
          </a:xfrm>
          <a:prstGeom prst="rect">
            <a:avLst/>
          </a:prstGeom>
        </p:spPr>
        <p:txBody>
          <a:bodyPr lIns="0" tIns="0" rIns="0" bIns="0" rtlCol="0" anchor="t">
            <a:spAutoFit/>
          </a:bodyPr>
          <a:lstStyle/>
          <a:p>
            <a:pPr algn="ctr">
              <a:lnSpc>
                <a:spcPts val="3715"/>
              </a:lnSpc>
            </a:pPr>
            <a:r>
              <a:rPr lang="en-US" sz="4644">
                <a:solidFill>
                  <a:srgbClr val="1E3048"/>
                </a:solidFill>
                <a:latin typeface="Poppins Bold"/>
              </a:rPr>
              <a:t>2023</a:t>
            </a:r>
          </a:p>
        </p:txBody>
      </p:sp>
      <p:sp>
        <p:nvSpPr>
          <p:cNvPr id="24" name="TextBox 24"/>
          <p:cNvSpPr txBox="1"/>
          <p:nvPr/>
        </p:nvSpPr>
        <p:spPr>
          <a:xfrm>
            <a:off x="2907041" y="3500108"/>
            <a:ext cx="6173165" cy="1770774"/>
          </a:xfrm>
          <a:prstGeom prst="rect">
            <a:avLst/>
          </a:prstGeom>
        </p:spPr>
        <p:txBody>
          <a:bodyPr lIns="0" tIns="0" rIns="0" bIns="0" rtlCol="0" anchor="t">
            <a:spAutoFit/>
          </a:bodyPr>
          <a:lstStyle/>
          <a:p>
            <a:pPr algn="ctr">
              <a:lnSpc>
                <a:spcPts val="6969"/>
              </a:lnSpc>
            </a:pPr>
            <a:r>
              <a:rPr lang="en-US" sz="4978">
                <a:solidFill>
                  <a:srgbClr val="FFFFFF"/>
                </a:solidFill>
                <a:latin typeface="Poppins"/>
              </a:rPr>
              <a:t>MARKET SIZE</a:t>
            </a:r>
          </a:p>
          <a:p>
            <a:pPr algn="ctr">
              <a:lnSpc>
                <a:spcPts val="6969"/>
              </a:lnSpc>
              <a:spcBef>
                <a:spcPct val="0"/>
              </a:spcBef>
            </a:pPr>
            <a:r>
              <a:rPr lang="en-US" sz="4978">
                <a:solidFill>
                  <a:srgbClr val="FFFFFF"/>
                </a:solidFill>
                <a:latin typeface="Poppins"/>
              </a:rPr>
              <a:t>USD 7.0 billion</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500" b="-9499"/>
            </a:stretch>
          </a:blipFill>
        </p:spPr>
        <p:txBody>
          <a:bodyPr/>
          <a:lstStyle/>
          <a:p/>
        </p:txBody>
      </p:sp>
      <p:grpSp>
        <p:nvGrpSpPr>
          <p:cNvPr id="3" name="Group 3"/>
          <p:cNvGrpSpPr/>
          <p:nvPr/>
        </p:nvGrpSpPr>
        <p:grpSpPr>
          <a:xfrm>
            <a:off x="0" y="0"/>
            <a:ext cx="18288000" cy="1319223"/>
            <a:chExt cx="4816593" cy="347450"/>
          </a:xfrm>
        </p:grpSpPr>
        <p:sp>
          <p:nvSpPr>
            <p:cNvPr id="4" name="Freeform 4"/>
            <p:cNvSpPr/>
            <p:nvPr/>
          </p:nvSpPr>
          <p:spPr>
            <a:xfrm>
              <a:off x="0" y="0"/>
              <a:ext cx="4816592" cy="347450"/>
            </a:xfrm>
            <a:custGeom>
              <a:rect l="l" t="t" r="r" b="b"/>
              <a:pathLst>
                <a:path w="4816592" h="347450">
                  <a:moveTo>
                    <a:pt x="0" y="0"/>
                  </a:moveTo>
                  <a:lnTo>
                    <a:pt x="4816592" y="0"/>
                  </a:lnTo>
                  <a:lnTo>
                    <a:pt x="4816592" y="347450"/>
                  </a:lnTo>
                  <a:lnTo>
                    <a:pt x="0" y="347450"/>
                  </a:lnTo>
                  <a:close/>
                </a:path>
              </a:pathLst>
            </a:custGeom>
            <a:solidFill>
              <a:srgbClr val="000000">
                <a:alpha val="69804"/>
              </a:srgbClr>
            </a:solidFill>
          </p:spPr>
          <p:txBody>
            <a:bodyPr/>
            <a:lstStyle/>
            <a:p/>
          </p:txBody>
        </p:sp>
        <p:sp>
          <p:nvSpPr>
            <p:cNvPr id="5" name="TextBox 5"/>
            <p:cNvSpPr txBox="1"/>
            <p:nvPr/>
          </p:nvSpPr>
          <p:spPr>
            <a:xfrm>
              <a:off x="0" y="-38100"/>
              <a:ext cx="4816593" cy="385550"/>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2309660" y="2785110"/>
            <a:ext cx="6664246" cy="2864692"/>
            <a:chExt cx="8245593" cy="3544449"/>
          </a:xfrm>
        </p:grpSpPr>
        <p:sp>
          <p:nvSpPr>
            <p:cNvPr id="7" name="Freeform 7"/>
            <p:cNvSpPr/>
            <p:nvPr/>
          </p:nvSpPr>
          <p:spPr>
            <a:xfrm>
              <a:off x="0" y="0"/>
              <a:ext cx="8245593" cy="3544449"/>
            </a:xfrm>
            <a:custGeom>
              <a:rect l="l" t="t" r="r" b="b"/>
              <a:pathLst>
                <a:path w="8245593" h="3544449">
                  <a:moveTo>
                    <a:pt x="8121133" y="3544449"/>
                  </a:moveTo>
                  <a:lnTo>
                    <a:pt x="124460" y="3544449"/>
                  </a:lnTo>
                  <a:cubicBezTo>
                    <a:pt x="55880" y="3544449"/>
                    <a:pt x="0" y="3488569"/>
                    <a:pt x="0" y="3419989"/>
                  </a:cubicBezTo>
                  <a:lnTo>
                    <a:pt x="0" y="124460"/>
                  </a:lnTo>
                  <a:cubicBezTo>
                    <a:pt x="0" y="55880"/>
                    <a:pt x="55880" y="0"/>
                    <a:pt x="124460" y="0"/>
                  </a:cubicBezTo>
                  <a:lnTo>
                    <a:pt x="8121133" y="0"/>
                  </a:lnTo>
                  <a:cubicBezTo>
                    <a:pt x="8189713" y="0"/>
                    <a:pt x="8245593" y="55880"/>
                    <a:pt x="8245593" y="124460"/>
                  </a:cubicBezTo>
                  <a:lnTo>
                    <a:pt x="8245593" y="3419989"/>
                  </a:lnTo>
                  <a:cubicBezTo>
                    <a:pt x="8245593" y="3488569"/>
                    <a:pt x="8189713" y="3544449"/>
                    <a:pt x="8121133" y="3544449"/>
                  </a:cubicBezTo>
                  <a:close/>
                </a:path>
              </a:pathLst>
            </a:custGeom>
            <a:solidFill>
              <a:srgbClr val="BCA7A2"/>
            </a:solidFill>
          </p:spPr>
          <p:txBody>
            <a:bodyPr/>
            <a:lstStyle/>
            <a:p/>
          </p:txBody>
        </p:sp>
      </p:grpSp>
      <p:grpSp>
        <p:nvGrpSpPr>
          <p:cNvPr id="8" name="Group 8"/>
          <p:cNvGrpSpPr/>
          <p:nvPr/>
        </p:nvGrpSpPr>
        <p:grpSpPr>
          <a:xfrm rot="5400000">
            <a:off x="1357084" y="2389514"/>
            <a:ext cx="831335" cy="3545503"/>
            <a:chExt cx="3130550" cy="13351270"/>
          </a:xfrm>
        </p:grpSpPr>
        <p:sp>
          <p:nvSpPr>
            <p:cNvPr id="9" name="Freeform 9"/>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grpSp>
        <p:nvGrpSpPr>
          <p:cNvPr id="10" name="Group 10"/>
          <p:cNvGrpSpPr/>
          <p:nvPr/>
        </p:nvGrpSpPr>
        <p:grpSpPr>
          <a:xfrm>
            <a:off x="2309660" y="6020298"/>
            <a:ext cx="6664246" cy="2819180"/>
            <a:chExt cx="8245593" cy="3488138"/>
          </a:xfrm>
        </p:grpSpPr>
        <p:sp>
          <p:nvSpPr>
            <p:cNvPr id="11" name="Freeform 11"/>
            <p:cNvSpPr/>
            <p:nvPr/>
          </p:nvSpPr>
          <p:spPr>
            <a:xfrm>
              <a:off x="0" y="0"/>
              <a:ext cx="8245593" cy="3488138"/>
            </a:xfrm>
            <a:custGeom>
              <a:rect l="l" t="t" r="r" b="b"/>
              <a:pathLst>
                <a:path w="8245593" h="3488138">
                  <a:moveTo>
                    <a:pt x="8121133" y="3488138"/>
                  </a:moveTo>
                  <a:lnTo>
                    <a:pt x="124460" y="3488138"/>
                  </a:lnTo>
                  <a:cubicBezTo>
                    <a:pt x="55880" y="3488138"/>
                    <a:pt x="0" y="3432258"/>
                    <a:pt x="0" y="3363678"/>
                  </a:cubicBezTo>
                  <a:lnTo>
                    <a:pt x="0" y="124460"/>
                  </a:lnTo>
                  <a:cubicBezTo>
                    <a:pt x="0" y="55880"/>
                    <a:pt x="55880" y="0"/>
                    <a:pt x="124460" y="0"/>
                  </a:cubicBezTo>
                  <a:lnTo>
                    <a:pt x="8121133" y="0"/>
                  </a:lnTo>
                  <a:cubicBezTo>
                    <a:pt x="8189713" y="0"/>
                    <a:pt x="8245593" y="55880"/>
                    <a:pt x="8245593" y="124460"/>
                  </a:cubicBezTo>
                  <a:lnTo>
                    <a:pt x="8245593" y="3363678"/>
                  </a:lnTo>
                  <a:cubicBezTo>
                    <a:pt x="8245593" y="3432258"/>
                    <a:pt x="8189713" y="3488138"/>
                    <a:pt x="8121133" y="3488138"/>
                  </a:cubicBezTo>
                  <a:close/>
                </a:path>
              </a:pathLst>
            </a:custGeom>
            <a:solidFill>
              <a:srgbClr val="5A2B19"/>
            </a:solidFill>
          </p:spPr>
          <p:txBody>
            <a:bodyPr/>
            <a:lstStyle/>
            <a:p/>
          </p:txBody>
        </p:sp>
      </p:grpSp>
      <p:grpSp>
        <p:nvGrpSpPr>
          <p:cNvPr id="12" name="Group 12"/>
          <p:cNvGrpSpPr/>
          <p:nvPr/>
        </p:nvGrpSpPr>
        <p:grpSpPr>
          <a:xfrm rot="5400000">
            <a:off x="1357084" y="5670214"/>
            <a:ext cx="831335" cy="3545503"/>
            <a:chExt cx="3130550" cy="13351270"/>
          </a:xfrm>
        </p:grpSpPr>
        <p:sp>
          <p:nvSpPr>
            <p:cNvPr id="13" name="Freeform 13"/>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sp>
        <p:nvSpPr>
          <p:cNvPr id="14" name="TextBox 14"/>
          <p:cNvSpPr txBox="1"/>
          <p:nvPr/>
        </p:nvSpPr>
        <p:spPr>
          <a:xfrm>
            <a:off x="493200" y="19047"/>
            <a:ext cx="17301600" cy="1009653"/>
          </a:xfrm>
          <a:prstGeom prst="rect">
            <a:avLst/>
          </a:prstGeom>
        </p:spPr>
        <p:txBody>
          <a:bodyPr lIns="0" tIns="0" rIns="0" bIns="0" rtlCol="0" anchor="t">
            <a:spAutoFit/>
          </a:bodyPr>
          <a:lstStyle/>
          <a:p>
            <a:pPr algn="ctr">
              <a:lnSpc>
                <a:spcPts val="8399"/>
              </a:lnSpc>
            </a:pPr>
            <a:r>
              <a:rPr lang="en-US" sz="5999">
                <a:solidFill>
                  <a:srgbClr val="FFFFFF"/>
                </a:solidFill>
                <a:latin typeface="Canva Sans"/>
              </a:rPr>
              <a:t>REVENUE MARKET SHARE BY SEGMENTS 2022</a:t>
            </a:r>
          </a:p>
        </p:txBody>
      </p:sp>
      <p:sp>
        <p:nvSpPr>
          <p:cNvPr id="15" name="TextBox 15"/>
          <p:cNvSpPr txBox="1"/>
          <p:nvPr/>
        </p:nvSpPr>
        <p:spPr>
          <a:xfrm>
            <a:off x="3653140" y="2718435"/>
            <a:ext cx="5045480" cy="2882813"/>
          </a:xfrm>
          <a:prstGeom prst="rect">
            <a:avLst/>
          </a:prstGeom>
        </p:spPr>
        <p:txBody>
          <a:bodyPr lIns="0" tIns="0" rIns="0" bIns="0" rtlCol="0" anchor="t">
            <a:spAutoFit/>
          </a:bodyPr>
          <a:lstStyle/>
          <a:p>
            <a:pPr marL="710559" lvl="1" indent="-355280">
              <a:lnSpc>
                <a:spcPts val="4607"/>
              </a:lnSpc>
              <a:buFont typeface="Arial"/>
              <a:buChar char="•"/>
            </a:pPr>
            <a:r>
              <a:rPr lang="en-US" sz="3291">
                <a:solidFill>
                  <a:srgbClr val="FFFFFF"/>
                </a:solidFill>
                <a:latin typeface="Montserrat"/>
              </a:rPr>
              <a:t>Straight</a:t>
            </a:r>
          </a:p>
          <a:p>
            <a:pPr marL="710559" lvl="1" indent="-355280">
              <a:lnSpc>
                <a:spcPts val="4607"/>
              </a:lnSpc>
              <a:buFont typeface="Arial"/>
              <a:buChar char="•"/>
            </a:pPr>
            <a:r>
              <a:rPr lang="en-US" sz="3291">
                <a:solidFill>
                  <a:srgbClr val="FFFFFF"/>
                </a:solidFill>
                <a:latin typeface="Montserrat"/>
              </a:rPr>
              <a:t>Folding</a:t>
            </a:r>
          </a:p>
          <a:p>
            <a:pPr marL="710559" lvl="1" indent="-355280">
              <a:lnSpc>
                <a:spcPts val="4607"/>
              </a:lnSpc>
              <a:buFont typeface="Arial"/>
              <a:buChar char="•"/>
            </a:pPr>
            <a:r>
              <a:rPr lang="en-US" sz="3291">
                <a:solidFill>
                  <a:srgbClr val="FFFFFF"/>
                </a:solidFill>
                <a:latin typeface="Montserrat"/>
              </a:rPr>
              <a:t>Reverse</a:t>
            </a:r>
          </a:p>
          <a:p>
            <a:pPr marL="710559" lvl="1" indent="-355280">
              <a:lnSpc>
                <a:spcPts val="4607"/>
              </a:lnSpc>
              <a:buFont typeface="Arial"/>
              <a:buChar char="•"/>
            </a:pPr>
            <a:r>
              <a:rPr lang="en-US" sz="3291">
                <a:solidFill>
                  <a:srgbClr val="FFFFFF"/>
                </a:solidFill>
                <a:latin typeface="Montserrat"/>
              </a:rPr>
              <a:t>Automatic</a:t>
            </a:r>
          </a:p>
          <a:p>
            <a:pPr marL="710559" lvl="1" indent="-355280">
              <a:lnSpc>
                <a:spcPts val="4607"/>
              </a:lnSpc>
              <a:buFont typeface="Arial"/>
              <a:buChar char="•"/>
            </a:pPr>
            <a:r>
              <a:rPr lang="en-US" sz="3291">
                <a:solidFill>
                  <a:srgbClr val="FFFFFF"/>
                </a:solidFill>
                <a:latin typeface="Montserrat"/>
              </a:rPr>
              <a:t>Golf</a:t>
            </a:r>
          </a:p>
        </p:txBody>
      </p:sp>
      <p:sp>
        <p:nvSpPr>
          <p:cNvPr id="16" name="TextBox 16"/>
          <p:cNvSpPr txBox="1"/>
          <p:nvPr/>
        </p:nvSpPr>
        <p:spPr>
          <a:xfrm>
            <a:off x="0" y="3794223"/>
            <a:ext cx="3041952" cy="729899"/>
          </a:xfrm>
          <a:prstGeom prst="rect">
            <a:avLst/>
          </a:prstGeom>
        </p:spPr>
        <p:txBody>
          <a:bodyPr lIns="0" tIns="0" rIns="0" bIns="0" rtlCol="0" anchor="t">
            <a:spAutoFit/>
          </a:bodyPr>
          <a:lstStyle/>
          <a:p>
            <a:pPr algn="ctr">
              <a:lnSpc>
                <a:spcPts val="2849"/>
              </a:lnSpc>
            </a:pPr>
            <a:r>
              <a:rPr lang="en-US" sz="2821">
                <a:solidFill>
                  <a:srgbClr val="43B4BE"/>
                </a:solidFill>
                <a:latin typeface="Montserrat Classic"/>
              </a:rPr>
              <a:t>Product Segment </a:t>
            </a:r>
          </a:p>
        </p:txBody>
      </p:sp>
      <p:sp>
        <p:nvSpPr>
          <p:cNvPr id="17" name="TextBox 17"/>
          <p:cNvSpPr txBox="1"/>
          <p:nvPr/>
        </p:nvSpPr>
        <p:spPr>
          <a:xfrm>
            <a:off x="3437865" y="6688755"/>
            <a:ext cx="5260756" cy="1142972"/>
          </a:xfrm>
          <a:prstGeom prst="rect">
            <a:avLst/>
          </a:prstGeom>
        </p:spPr>
        <p:txBody>
          <a:bodyPr lIns="0" tIns="0" rIns="0" bIns="0" rtlCol="0" anchor="t">
            <a:spAutoFit/>
          </a:bodyPr>
          <a:lstStyle/>
          <a:p>
            <a:pPr marL="710566" lvl="1" indent="-355283">
              <a:lnSpc>
                <a:spcPts val="4607"/>
              </a:lnSpc>
              <a:buFont typeface="Arial"/>
              <a:buChar char="•"/>
            </a:pPr>
            <a:r>
              <a:rPr lang="en-US" sz="3291">
                <a:solidFill>
                  <a:srgbClr val="FFFFFF"/>
                </a:solidFill>
                <a:latin typeface="Montserrat"/>
              </a:rPr>
              <a:t>Residential</a:t>
            </a:r>
          </a:p>
          <a:p>
            <a:pPr marL="710566" lvl="1" indent="-355283">
              <a:lnSpc>
                <a:spcPts val="4607"/>
              </a:lnSpc>
              <a:buFont typeface="Arial"/>
              <a:buChar char="•"/>
            </a:pPr>
            <a:r>
              <a:rPr lang="en-US" sz="3291">
                <a:solidFill>
                  <a:srgbClr val="FFFFFF"/>
                </a:solidFill>
                <a:latin typeface="Montserrat"/>
              </a:rPr>
              <a:t>Commercial</a:t>
            </a:r>
          </a:p>
        </p:txBody>
      </p:sp>
      <p:sp>
        <p:nvSpPr>
          <p:cNvPr id="18" name="TextBox 18"/>
          <p:cNvSpPr txBox="1"/>
          <p:nvPr/>
        </p:nvSpPr>
        <p:spPr>
          <a:xfrm>
            <a:off x="251775" y="7101828"/>
            <a:ext cx="3041952" cy="729899"/>
          </a:xfrm>
          <a:prstGeom prst="rect">
            <a:avLst/>
          </a:prstGeom>
        </p:spPr>
        <p:txBody>
          <a:bodyPr lIns="0" tIns="0" rIns="0" bIns="0" rtlCol="0" anchor="t">
            <a:spAutoFit/>
          </a:bodyPr>
          <a:lstStyle/>
          <a:p>
            <a:pPr algn="ctr">
              <a:lnSpc>
                <a:spcPts val="2849"/>
              </a:lnSpc>
            </a:pPr>
            <a:r>
              <a:rPr lang="en-US" sz="2821">
                <a:solidFill>
                  <a:srgbClr val="43B4BE"/>
                </a:solidFill>
                <a:latin typeface="Montserrat Classic"/>
              </a:rPr>
              <a:t>Application Segment</a:t>
            </a:r>
          </a:p>
        </p:txBody>
      </p:sp>
      <p:grpSp>
        <p:nvGrpSpPr>
          <p:cNvPr id="19" name="Group 19"/>
          <p:cNvGrpSpPr/>
          <p:nvPr/>
        </p:nvGrpSpPr>
        <p:grpSpPr>
          <a:xfrm>
            <a:off x="11645515" y="2785110"/>
            <a:ext cx="6664246" cy="2864692"/>
            <a:chExt cx="8245593" cy="3544449"/>
          </a:xfrm>
        </p:grpSpPr>
        <p:sp>
          <p:nvSpPr>
            <p:cNvPr id="20" name="Freeform 20"/>
            <p:cNvSpPr/>
            <p:nvPr/>
          </p:nvSpPr>
          <p:spPr>
            <a:xfrm>
              <a:off x="0" y="0"/>
              <a:ext cx="8245593" cy="3544449"/>
            </a:xfrm>
            <a:custGeom>
              <a:rect l="l" t="t" r="r" b="b"/>
              <a:pathLst>
                <a:path w="8245593" h="3544449">
                  <a:moveTo>
                    <a:pt x="8121133" y="3544449"/>
                  </a:moveTo>
                  <a:lnTo>
                    <a:pt x="124460" y="3544449"/>
                  </a:lnTo>
                  <a:cubicBezTo>
                    <a:pt x="55880" y="3544449"/>
                    <a:pt x="0" y="3488569"/>
                    <a:pt x="0" y="3419989"/>
                  </a:cubicBezTo>
                  <a:lnTo>
                    <a:pt x="0" y="124460"/>
                  </a:lnTo>
                  <a:cubicBezTo>
                    <a:pt x="0" y="55880"/>
                    <a:pt x="55880" y="0"/>
                    <a:pt x="124460" y="0"/>
                  </a:cubicBezTo>
                  <a:lnTo>
                    <a:pt x="8121133" y="0"/>
                  </a:lnTo>
                  <a:cubicBezTo>
                    <a:pt x="8189713" y="0"/>
                    <a:pt x="8245593" y="55880"/>
                    <a:pt x="8245593" y="124460"/>
                  </a:cubicBezTo>
                  <a:lnTo>
                    <a:pt x="8245593" y="3419989"/>
                  </a:lnTo>
                  <a:cubicBezTo>
                    <a:pt x="8245593" y="3488569"/>
                    <a:pt x="8189713" y="3544449"/>
                    <a:pt x="8121133" y="3544449"/>
                  </a:cubicBezTo>
                  <a:close/>
                </a:path>
              </a:pathLst>
            </a:custGeom>
            <a:solidFill>
              <a:srgbClr val="1D1C31"/>
            </a:solidFill>
          </p:spPr>
          <p:txBody>
            <a:bodyPr/>
            <a:lstStyle/>
            <a:p/>
          </p:txBody>
        </p:sp>
      </p:grpSp>
      <p:grpSp>
        <p:nvGrpSpPr>
          <p:cNvPr id="21" name="Group 21"/>
          <p:cNvGrpSpPr/>
          <p:nvPr/>
        </p:nvGrpSpPr>
        <p:grpSpPr>
          <a:xfrm rot="5400000">
            <a:off x="10692940" y="2389514"/>
            <a:ext cx="831335" cy="3545503"/>
            <a:chExt cx="3130550" cy="13351270"/>
          </a:xfrm>
        </p:grpSpPr>
        <p:sp>
          <p:nvSpPr>
            <p:cNvPr id="22" name="Freeform 22"/>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grpSp>
        <p:nvGrpSpPr>
          <p:cNvPr id="23" name="Group 23"/>
          <p:cNvGrpSpPr/>
          <p:nvPr/>
        </p:nvGrpSpPr>
        <p:grpSpPr>
          <a:xfrm>
            <a:off x="11645515" y="6020298"/>
            <a:ext cx="6664246" cy="2819180"/>
            <a:chExt cx="8245593" cy="3488138"/>
          </a:xfrm>
        </p:grpSpPr>
        <p:sp>
          <p:nvSpPr>
            <p:cNvPr id="24" name="Freeform 24"/>
            <p:cNvSpPr/>
            <p:nvPr/>
          </p:nvSpPr>
          <p:spPr>
            <a:xfrm>
              <a:off x="0" y="0"/>
              <a:ext cx="8245593" cy="3488138"/>
            </a:xfrm>
            <a:custGeom>
              <a:rect l="l" t="t" r="r" b="b"/>
              <a:pathLst>
                <a:path w="8245593" h="3488138">
                  <a:moveTo>
                    <a:pt x="8121133" y="3488138"/>
                  </a:moveTo>
                  <a:lnTo>
                    <a:pt x="124460" y="3488138"/>
                  </a:lnTo>
                  <a:cubicBezTo>
                    <a:pt x="55880" y="3488138"/>
                    <a:pt x="0" y="3432258"/>
                    <a:pt x="0" y="3363678"/>
                  </a:cubicBezTo>
                  <a:lnTo>
                    <a:pt x="0" y="124460"/>
                  </a:lnTo>
                  <a:cubicBezTo>
                    <a:pt x="0" y="55880"/>
                    <a:pt x="55880" y="0"/>
                    <a:pt x="124460" y="0"/>
                  </a:cubicBezTo>
                  <a:lnTo>
                    <a:pt x="8121133" y="0"/>
                  </a:lnTo>
                  <a:cubicBezTo>
                    <a:pt x="8189713" y="0"/>
                    <a:pt x="8245593" y="55880"/>
                    <a:pt x="8245593" y="124460"/>
                  </a:cubicBezTo>
                  <a:lnTo>
                    <a:pt x="8245593" y="3363678"/>
                  </a:lnTo>
                  <a:cubicBezTo>
                    <a:pt x="8245593" y="3432258"/>
                    <a:pt x="8189713" y="3488138"/>
                    <a:pt x="8121133" y="3488138"/>
                  </a:cubicBezTo>
                  <a:close/>
                </a:path>
              </a:pathLst>
            </a:custGeom>
            <a:solidFill>
              <a:srgbClr val="5389B9"/>
            </a:solidFill>
          </p:spPr>
          <p:txBody>
            <a:bodyPr/>
            <a:lstStyle/>
            <a:p/>
          </p:txBody>
        </p:sp>
      </p:grpSp>
      <p:grpSp>
        <p:nvGrpSpPr>
          <p:cNvPr id="25" name="Group 25"/>
          <p:cNvGrpSpPr/>
          <p:nvPr/>
        </p:nvGrpSpPr>
        <p:grpSpPr>
          <a:xfrm rot="5400000">
            <a:off x="10692940" y="5670214"/>
            <a:ext cx="831335" cy="3545503"/>
            <a:chExt cx="3130550" cy="13351270"/>
          </a:xfrm>
        </p:grpSpPr>
        <p:sp>
          <p:nvSpPr>
            <p:cNvPr id="26" name="Freeform 26"/>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sp>
        <p:nvSpPr>
          <p:cNvPr id="27" name="TextBox 27"/>
          <p:cNvSpPr txBox="1"/>
          <p:nvPr/>
        </p:nvSpPr>
        <p:spPr>
          <a:xfrm>
            <a:off x="12986133" y="3408054"/>
            <a:ext cx="5045480" cy="1142973"/>
          </a:xfrm>
          <a:prstGeom prst="rect">
            <a:avLst/>
          </a:prstGeom>
        </p:spPr>
        <p:txBody>
          <a:bodyPr lIns="0" tIns="0" rIns="0" bIns="0" rtlCol="0" anchor="t">
            <a:spAutoFit/>
          </a:bodyPr>
          <a:lstStyle/>
          <a:p>
            <a:pPr marL="710559" lvl="1" indent="-355280">
              <a:lnSpc>
                <a:spcPts val="4607"/>
              </a:lnSpc>
              <a:buFont typeface="Arial"/>
              <a:buChar char="•"/>
            </a:pPr>
            <a:r>
              <a:rPr lang="en-US" sz="3291">
                <a:solidFill>
                  <a:srgbClr val="FFFFFF"/>
                </a:solidFill>
                <a:latin typeface="Montserrat"/>
              </a:rPr>
              <a:t>Adult</a:t>
            </a:r>
          </a:p>
          <a:p>
            <a:pPr marL="710559" lvl="1" indent="-355280">
              <a:lnSpc>
                <a:spcPts val="4607"/>
              </a:lnSpc>
              <a:buFont typeface="Arial"/>
              <a:buChar char="•"/>
            </a:pPr>
            <a:r>
              <a:rPr lang="en-US" sz="3291">
                <a:solidFill>
                  <a:srgbClr val="FFFFFF"/>
                </a:solidFill>
                <a:latin typeface="Montserrat"/>
              </a:rPr>
              <a:t>Kids</a:t>
            </a:r>
          </a:p>
        </p:txBody>
      </p:sp>
      <p:sp>
        <p:nvSpPr>
          <p:cNvPr id="28" name="TextBox 28"/>
          <p:cNvSpPr txBox="1"/>
          <p:nvPr/>
        </p:nvSpPr>
        <p:spPr>
          <a:xfrm>
            <a:off x="9587631" y="3821129"/>
            <a:ext cx="3041952" cy="729899"/>
          </a:xfrm>
          <a:prstGeom prst="rect">
            <a:avLst/>
          </a:prstGeom>
        </p:spPr>
        <p:txBody>
          <a:bodyPr lIns="0" tIns="0" rIns="0" bIns="0" rtlCol="0" anchor="t">
            <a:spAutoFit/>
          </a:bodyPr>
          <a:lstStyle/>
          <a:p>
            <a:pPr algn="ctr">
              <a:lnSpc>
                <a:spcPts val="2849"/>
              </a:lnSpc>
            </a:pPr>
            <a:r>
              <a:rPr lang="en-US" sz="2821">
                <a:solidFill>
                  <a:srgbClr val="43B4BE"/>
                </a:solidFill>
                <a:latin typeface="Montserrat Classic"/>
              </a:rPr>
              <a:t>End Use Segment</a:t>
            </a:r>
          </a:p>
        </p:txBody>
      </p:sp>
      <p:sp>
        <p:nvSpPr>
          <p:cNvPr id="29" name="TextBox 29"/>
          <p:cNvSpPr txBox="1"/>
          <p:nvPr/>
        </p:nvSpPr>
        <p:spPr>
          <a:xfrm>
            <a:off x="13049007" y="6825065"/>
            <a:ext cx="5260756" cy="1142972"/>
          </a:xfrm>
          <a:prstGeom prst="rect">
            <a:avLst/>
          </a:prstGeom>
        </p:spPr>
        <p:txBody>
          <a:bodyPr lIns="0" tIns="0" rIns="0" bIns="0" rtlCol="0" anchor="t">
            <a:spAutoFit/>
          </a:bodyPr>
          <a:lstStyle/>
          <a:p>
            <a:pPr marL="710566" lvl="1" indent="-355283">
              <a:lnSpc>
                <a:spcPts val="4607"/>
              </a:lnSpc>
              <a:buFont typeface="Arial"/>
              <a:buChar char="•"/>
            </a:pPr>
            <a:r>
              <a:rPr lang="en-US" sz="3291">
                <a:solidFill>
                  <a:srgbClr val="FFFFFF"/>
                </a:solidFill>
                <a:latin typeface="Montserrat"/>
              </a:rPr>
              <a:t>Online</a:t>
            </a:r>
          </a:p>
          <a:p>
            <a:pPr marL="710566" lvl="1" indent="-355283">
              <a:lnSpc>
                <a:spcPts val="4607"/>
              </a:lnSpc>
              <a:buFont typeface="Arial"/>
              <a:buChar char="•"/>
            </a:pPr>
            <a:r>
              <a:rPr lang="en-US" sz="3291">
                <a:solidFill>
                  <a:srgbClr val="FFFFFF"/>
                </a:solidFill>
                <a:latin typeface="Montserrat"/>
              </a:rPr>
              <a:t>Offline</a:t>
            </a:r>
          </a:p>
        </p:txBody>
      </p:sp>
      <p:sp>
        <p:nvSpPr>
          <p:cNvPr id="30" name="TextBox 30"/>
          <p:cNvSpPr txBox="1"/>
          <p:nvPr/>
        </p:nvSpPr>
        <p:spPr>
          <a:xfrm>
            <a:off x="9587631" y="7101828"/>
            <a:ext cx="3041952" cy="729899"/>
          </a:xfrm>
          <a:prstGeom prst="rect">
            <a:avLst/>
          </a:prstGeom>
        </p:spPr>
        <p:txBody>
          <a:bodyPr lIns="0" tIns="0" rIns="0" bIns="0" rtlCol="0" anchor="t">
            <a:spAutoFit/>
          </a:bodyPr>
          <a:lstStyle/>
          <a:p>
            <a:pPr algn="ctr">
              <a:lnSpc>
                <a:spcPts val="2849"/>
              </a:lnSpc>
            </a:pPr>
            <a:r>
              <a:rPr lang="en-US" sz="2821">
                <a:solidFill>
                  <a:srgbClr val="43B4BE"/>
                </a:solidFill>
                <a:latin typeface="Montserrat Classic"/>
              </a:rPr>
              <a:t>Distribution Channel </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1188004"/>
            <a:ext cx="12584568" cy="8809198"/>
          </a:xfrm>
          <a:custGeom>
            <a:rect l="l" t="t" r="r" b="b"/>
            <a:pathLst>
              <a:path w="12584568" h="8809198">
                <a:moveTo>
                  <a:pt x="0" y="0"/>
                </a:moveTo>
                <a:lnTo>
                  <a:pt x="12584568" y="0"/>
                </a:lnTo>
                <a:lnTo>
                  <a:pt x="12584568" y="8809197"/>
                </a:lnTo>
                <a:lnTo>
                  <a:pt x="0" y="880919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p:txBody>
      </p:sp>
      <p:sp>
        <p:nvSpPr>
          <p:cNvPr id="3" name="TextBox 3"/>
          <p:cNvSpPr txBox="1"/>
          <p:nvPr/>
        </p:nvSpPr>
        <p:spPr>
          <a:xfrm>
            <a:off x="11743165" y="5153025"/>
            <a:ext cx="5781265" cy="888680"/>
          </a:xfrm>
          <a:prstGeom prst="rect">
            <a:avLst/>
          </a:prstGeom>
        </p:spPr>
        <p:txBody>
          <a:bodyPr lIns="0" tIns="0" rIns="0" bIns="0" rtlCol="0" anchor="t">
            <a:spAutoFit/>
          </a:bodyPr>
          <a:lstStyle/>
          <a:p>
            <a:pPr algn="ctr">
              <a:lnSpc>
                <a:spcPts val="6938"/>
              </a:lnSpc>
            </a:pPr>
            <a:r>
              <a:rPr lang="en-US" sz="5930">
                <a:solidFill>
                  <a:srgbClr val="000000"/>
                </a:solidFill>
                <a:latin typeface="Montserrat"/>
              </a:rPr>
              <a:t>Asia Pacific</a:t>
            </a:r>
          </a:p>
        </p:txBody>
      </p:sp>
      <p:sp>
        <p:nvSpPr>
          <p:cNvPr id="4" name="TextBox 4"/>
          <p:cNvSpPr txBox="1"/>
          <p:nvPr/>
        </p:nvSpPr>
        <p:spPr>
          <a:xfrm>
            <a:off x="135983" y="280676"/>
            <a:ext cx="18016034" cy="854076"/>
          </a:xfrm>
          <a:prstGeom prst="rect">
            <a:avLst/>
          </a:prstGeom>
        </p:spPr>
        <p:txBody>
          <a:bodyPr lIns="0" tIns="0" rIns="0" bIns="0" rtlCol="0" anchor="t">
            <a:spAutoFit/>
          </a:bodyPr>
          <a:lstStyle/>
          <a:p>
            <a:pPr algn="ctr">
              <a:lnSpc>
                <a:spcPts val="6999"/>
              </a:lnSpc>
              <a:spcBef>
                <a:spcPct val="0"/>
              </a:spcBef>
            </a:pPr>
            <a:r>
              <a:rPr lang="en-US" sz="4999" spc="159">
                <a:solidFill>
                  <a:srgbClr val="000000"/>
                </a:solidFill>
                <a:latin typeface="Canva Sans"/>
              </a:rPr>
              <a:t>Global Umbrellas Market Revenue share for 2024</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77" b="-9277"/>
            </a:stretch>
          </a:blipFill>
        </p:spPr>
        <p:txBody>
          <a:bodyPr/>
          <a:lstStyle/>
          <a:p/>
        </p:txBody>
      </p:sp>
      <p:grpSp>
        <p:nvGrpSpPr>
          <p:cNvPr id="3" name="Group 3"/>
          <p:cNvGrpSpPr/>
          <p:nvPr/>
        </p:nvGrpSpPr>
        <p:grpSpPr>
          <a:xfrm>
            <a:off x="4795827" y="5358967"/>
            <a:ext cx="9635068" cy="3284424"/>
            <a:chExt cx="7487197" cy="2552253"/>
          </a:xfrm>
        </p:grpSpPr>
        <p:sp>
          <p:nvSpPr>
            <p:cNvPr id="4" name="Freeform 4"/>
            <p:cNvSpPr/>
            <p:nvPr/>
          </p:nvSpPr>
          <p:spPr>
            <a:xfrm>
              <a:off x="0" y="0"/>
              <a:ext cx="7487197" cy="2552253"/>
            </a:xfrm>
            <a:custGeom>
              <a:rect l="l" t="t" r="r" b="b"/>
              <a:pathLst>
                <a:path w="7487197" h="2552253">
                  <a:moveTo>
                    <a:pt x="7362737" y="2552253"/>
                  </a:moveTo>
                  <a:lnTo>
                    <a:pt x="124460" y="2552253"/>
                  </a:lnTo>
                  <a:cubicBezTo>
                    <a:pt x="55880" y="2552253"/>
                    <a:pt x="0" y="2496373"/>
                    <a:pt x="0" y="2427793"/>
                  </a:cubicBezTo>
                  <a:lnTo>
                    <a:pt x="0" y="124460"/>
                  </a:lnTo>
                  <a:cubicBezTo>
                    <a:pt x="0" y="55880"/>
                    <a:pt x="55880" y="0"/>
                    <a:pt x="124460" y="0"/>
                  </a:cubicBezTo>
                  <a:lnTo>
                    <a:pt x="7362737" y="0"/>
                  </a:lnTo>
                  <a:cubicBezTo>
                    <a:pt x="7431317" y="0"/>
                    <a:pt x="7487197" y="55880"/>
                    <a:pt x="7487197" y="124460"/>
                  </a:cubicBezTo>
                  <a:lnTo>
                    <a:pt x="7487197" y="2427793"/>
                  </a:lnTo>
                  <a:cubicBezTo>
                    <a:pt x="7487197" y="2496373"/>
                    <a:pt x="7431317" y="2552253"/>
                    <a:pt x="7362737" y="2552253"/>
                  </a:cubicBezTo>
                  <a:close/>
                </a:path>
              </a:pathLst>
            </a:custGeom>
            <a:solidFill>
              <a:srgbClr val="95643B"/>
            </a:solidFill>
          </p:spPr>
          <p:txBody>
            <a:bodyPr/>
            <a:lstStyle/>
            <a:p/>
          </p:txBody>
        </p:sp>
      </p:grpSp>
      <p:grpSp>
        <p:nvGrpSpPr>
          <p:cNvPr id="5" name="Group 5"/>
          <p:cNvGrpSpPr/>
          <p:nvPr/>
        </p:nvGrpSpPr>
        <p:grpSpPr>
          <a:xfrm>
            <a:off x="4795827" y="1643609"/>
            <a:ext cx="9635068" cy="3248143"/>
            <a:chExt cx="7487197" cy="2524059"/>
          </a:xfrm>
        </p:grpSpPr>
        <p:sp>
          <p:nvSpPr>
            <p:cNvPr id="6" name="Freeform 6"/>
            <p:cNvSpPr/>
            <p:nvPr/>
          </p:nvSpPr>
          <p:spPr>
            <a:xfrm>
              <a:off x="0" y="0"/>
              <a:ext cx="7487197" cy="2524060"/>
            </a:xfrm>
            <a:custGeom>
              <a:rect l="l" t="t" r="r" b="b"/>
              <a:pathLst>
                <a:path w="7487197" h="2524060">
                  <a:moveTo>
                    <a:pt x="7362737" y="2524060"/>
                  </a:moveTo>
                  <a:lnTo>
                    <a:pt x="124460" y="2524060"/>
                  </a:lnTo>
                  <a:cubicBezTo>
                    <a:pt x="55880" y="2524060"/>
                    <a:pt x="0" y="2468180"/>
                    <a:pt x="0" y="2399599"/>
                  </a:cubicBezTo>
                  <a:lnTo>
                    <a:pt x="0" y="124460"/>
                  </a:lnTo>
                  <a:cubicBezTo>
                    <a:pt x="0" y="55880"/>
                    <a:pt x="55880" y="0"/>
                    <a:pt x="124460" y="0"/>
                  </a:cubicBezTo>
                  <a:lnTo>
                    <a:pt x="7362737" y="0"/>
                  </a:lnTo>
                  <a:cubicBezTo>
                    <a:pt x="7431317" y="0"/>
                    <a:pt x="7487197" y="55880"/>
                    <a:pt x="7487197" y="124460"/>
                  </a:cubicBezTo>
                  <a:lnTo>
                    <a:pt x="7487197" y="2399600"/>
                  </a:lnTo>
                  <a:cubicBezTo>
                    <a:pt x="7487197" y="2468180"/>
                    <a:pt x="7431317" y="2524060"/>
                    <a:pt x="7362737" y="2524060"/>
                  </a:cubicBezTo>
                  <a:close/>
                </a:path>
              </a:pathLst>
            </a:custGeom>
            <a:solidFill>
              <a:srgbClr val="533922"/>
            </a:solidFill>
          </p:spPr>
          <p:txBody>
            <a:bodyPr/>
            <a:lstStyle/>
            <a:p/>
          </p:txBody>
        </p:sp>
      </p:grpSp>
      <p:grpSp>
        <p:nvGrpSpPr>
          <p:cNvPr id="7" name="Group 7"/>
          <p:cNvGrpSpPr/>
          <p:nvPr/>
        </p:nvGrpSpPr>
        <p:grpSpPr>
          <a:xfrm>
            <a:off x="3273819" y="2146144"/>
            <a:ext cx="2759617" cy="2243073"/>
            <a:chExt cx="2144437" cy="1743043"/>
          </a:xfrm>
        </p:grpSpPr>
        <p:sp>
          <p:nvSpPr>
            <p:cNvPr id="8" name="Freeform 8"/>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95643B"/>
            </a:solidFill>
          </p:spPr>
          <p:txBody>
            <a:bodyPr/>
            <a:lstStyle/>
            <a:p/>
          </p:txBody>
        </p:sp>
      </p:grpSp>
      <p:grpSp>
        <p:nvGrpSpPr>
          <p:cNvPr id="9" name="Group 9"/>
          <p:cNvGrpSpPr/>
          <p:nvPr/>
        </p:nvGrpSpPr>
        <p:grpSpPr>
          <a:xfrm>
            <a:off x="3273819" y="5879642"/>
            <a:ext cx="2759617" cy="2243073"/>
            <a:chExt cx="2144437" cy="1743043"/>
          </a:xfrm>
        </p:grpSpPr>
        <p:sp>
          <p:nvSpPr>
            <p:cNvPr id="10" name="Freeform 10"/>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533922"/>
            </a:solidFill>
          </p:spPr>
          <p:txBody>
            <a:bodyPr/>
            <a:lstStyle/>
            <a:p/>
          </p:txBody>
        </p:sp>
      </p:grpSp>
      <p:grpSp>
        <p:nvGrpSpPr>
          <p:cNvPr id="11" name="Group 11"/>
          <p:cNvGrpSpPr>
            <a:grpSpLocks noChangeAspect="1"/>
          </p:cNvGrpSpPr>
          <p:nvPr/>
        </p:nvGrpSpPr>
        <p:grpSpPr>
          <a:xfrm rot="5400000">
            <a:off x="5902769" y="2943063"/>
            <a:ext cx="749694" cy="649235"/>
            <a:chExt cx="6350000" cy="5499100"/>
          </a:xfrm>
        </p:grpSpPr>
        <p:sp>
          <p:nvSpPr>
            <p:cNvPr id="12" name="Freeform 12"/>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95643B"/>
            </a:solidFill>
          </p:spPr>
          <p:txBody>
            <a:bodyPr/>
            <a:lstStyle/>
            <a:p/>
          </p:txBody>
        </p:sp>
      </p:grpSp>
      <p:grpSp>
        <p:nvGrpSpPr>
          <p:cNvPr id="13" name="Group 13"/>
          <p:cNvGrpSpPr>
            <a:grpSpLocks noChangeAspect="1"/>
          </p:cNvGrpSpPr>
          <p:nvPr/>
        </p:nvGrpSpPr>
        <p:grpSpPr>
          <a:xfrm rot="5400000">
            <a:off x="5902769" y="6676562"/>
            <a:ext cx="749694" cy="649235"/>
            <a:chExt cx="6350000" cy="5499100"/>
          </a:xfrm>
        </p:grpSpPr>
        <p:sp>
          <p:nvSpPr>
            <p:cNvPr id="14" name="Freeform 14"/>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533922"/>
            </a:solidFill>
          </p:spPr>
          <p:txBody>
            <a:bodyPr/>
            <a:lstStyle/>
            <a:p/>
          </p:txBody>
        </p:sp>
      </p:grpSp>
      <p:sp>
        <p:nvSpPr>
          <p:cNvPr id="15" name="TextBox 15"/>
          <p:cNvSpPr txBox="1"/>
          <p:nvPr/>
        </p:nvSpPr>
        <p:spPr>
          <a:xfrm>
            <a:off x="3477780" y="3083912"/>
            <a:ext cx="2475219" cy="581469"/>
          </a:xfrm>
          <a:prstGeom prst="rect">
            <a:avLst/>
          </a:prstGeom>
        </p:spPr>
        <p:txBody>
          <a:bodyPr lIns="0" tIns="0" rIns="0" bIns="0" rtlCol="0" anchor="t">
            <a:spAutoFit/>
          </a:bodyPr>
          <a:lstStyle/>
          <a:p>
            <a:pPr algn="ctr">
              <a:lnSpc>
                <a:spcPts val="4808"/>
              </a:lnSpc>
              <a:spcBef>
                <a:spcPct val="0"/>
              </a:spcBef>
            </a:pPr>
            <a:r>
              <a:rPr lang="en-US" sz="3434" spc="109">
                <a:solidFill>
                  <a:srgbClr val="FFFFFF"/>
                </a:solidFill>
                <a:latin typeface="Garet Bold"/>
              </a:rPr>
              <a:t>Drivers</a:t>
            </a:r>
          </a:p>
        </p:txBody>
      </p:sp>
      <p:sp>
        <p:nvSpPr>
          <p:cNvPr id="16" name="TextBox 16"/>
          <p:cNvSpPr txBox="1"/>
          <p:nvPr/>
        </p:nvSpPr>
        <p:spPr>
          <a:xfrm>
            <a:off x="3273819" y="6723874"/>
            <a:ext cx="3044016" cy="581469"/>
          </a:xfrm>
          <a:prstGeom prst="rect">
            <a:avLst/>
          </a:prstGeom>
        </p:spPr>
        <p:txBody>
          <a:bodyPr lIns="0" tIns="0" rIns="0" bIns="0" rtlCol="0" anchor="t">
            <a:spAutoFit/>
          </a:bodyPr>
          <a:lstStyle/>
          <a:p>
            <a:pPr algn="ctr">
              <a:lnSpc>
                <a:spcPts val="4808"/>
              </a:lnSpc>
              <a:spcBef>
                <a:spcPct val="0"/>
              </a:spcBef>
            </a:pPr>
            <a:r>
              <a:rPr lang="en-US" sz="3434" spc="109">
                <a:solidFill>
                  <a:srgbClr val="FFFFFF"/>
                </a:solidFill>
                <a:latin typeface="Garet Bold"/>
              </a:rPr>
              <a:t>Restraints</a:t>
            </a:r>
          </a:p>
        </p:txBody>
      </p:sp>
      <p:sp>
        <p:nvSpPr>
          <p:cNvPr id="17" name="TextBox 17"/>
          <p:cNvSpPr txBox="1"/>
          <p:nvPr/>
        </p:nvSpPr>
        <p:spPr>
          <a:xfrm>
            <a:off x="6977376" y="2269525"/>
            <a:ext cx="6920490" cy="1809750"/>
          </a:xfrm>
          <a:prstGeom prst="rect">
            <a:avLst/>
          </a:prstGeom>
        </p:spPr>
        <p:txBody>
          <a:bodyPr lIns="0" tIns="0" rIns="0" bIns="0" rtlCol="0" anchor="t">
            <a:spAutoFit/>
          </a:bodyPr>
          <a:lstStyle/>
          <a:p>
            <a:pPr>
              <a:lnSpc>
                <a:spcPts val="4724"/>
              </a:lnSpc>
            </a:pPr>
            <a:r>
              <a:rPr lang="en-US" sz="4499" spc="143">
                <a:solidFill>
                  <a:srgbClr val="FFFFFF"/>
                </a:solidFill>
                <a:latin typeface="Barlow"/>
              </a:rPr>
              <a:t>Increasing Tourism and Travel to Propel Market Growth</a:t>
            </a:r>
          </a:p>
        </p:txBody>
      </p:sp>
      <p:sp>
        <p:nvSpPr>
          <p:cNvPr id="18" name="TextBox 18"/>
          <p:cNvSpPr txBox="1"/>
          <p:nvPr/>
        </p:nvSpPr>
        <p:spPr>
          <a:xfrm>
            <a:off x="6883590" y="6415392"/>
            <a:ext cx="7108062" cy="1219200"/>
          </a:xfrm>
          <a:prstGeom prst="rect">
            <a:avLst/>
          </a:prstGeom>
        </p:spPr>
        <p:txBody>
          <a:bodyPr lIns="0" tIns="0" rIns="0" bIns="0" rtlCol="0" anchor="t">
            <a:spAutoFit/>
          </a:bodyPr>
          <a:lstStyle/>
          <a:p>
            <a:pPr>
              <a:lnSpc>
                <a:spcPts val="4724"/>
              </a:lnSpc>
            </a:pPr>
            <a:r>
              <a:rPr lang="en-US" sz="4499" spc="143">
                <a:solidFill>
                  <a:srgbClr val="FFFFFF"/>
                </a:solidFill>
                <a:latin typeface="Barlow"/>
              </a:rPr>
              <a:t>Seasonal Demand Hinder Market Growth</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l="-10053" r="-10053"/>
            </a:stretch>
          </a:blipFill>
        </p:spPr>
        <p:txBody>
          <a:bodyPr/>
          <a:lstStyle/>
          <a:p/>
        </p:txBody>
      </p:sp>
      <p:grpSp>
        <p:nvGrpSpPr>
          <p:cNvPr id="3" name="Group 3"/>
          <p:cNvGrpSpPr/>
          <p:nvPr/>
        </p:nvGrpSpPr>
        <p:grpSpPr>
          <a:xfrm>
            <a:off x="1186292" y="1426385"/>
            <a:ext cx="15915416" cy="7434231"/>
            <a:chExt cx="4191715" cy="1957987"/>
          </a:xfrm>
        </p:grpSpPr>
        <p:sp>
          <p:nvSpPr>
            <p:cNvPr id="4" name="Freeform 4"/>
            <p:cNvSpPr/>
            <p:nvPr/>
          </p:nvSpPr>
          <p:spPr>
            <a:xfrm>
              <a:off x="0" y="0"/>
              <a:ext cx="4191715" cy="1957987"/>
            </a:xfrm>
            <a:custGeom>
              <a:rect l="l" t="t" r="r" b="b"/>
              <a:pathLst>
                <a:path w="4191715" h="1957987">
                  <a:moveTo>
                    <a:pt x="0" y="0"/>
                  </a:moveTo>
                  <a:lnTo>
                    <a:pt x="4191715" y="0"/>
                  </a:lnTo>
                  <a:lnTo>
                    <a:pt x="4191715" y="1957987"/>
                  </a:lnTo>
                  <a:lnTo>
                    <a:pt x="0" y="1957987"/>
                  </a:lnTo>
                  <a:close/>
                </a:path>
              </a:pathLst>
            </a:custGeom>
            <a:solidFill>
              <a:srgbClr val="102638">
                <a:alpha val="80000"/>
              </a:srgbClr>
            </a:solidFill>
          </p:spPr>
          <p:txBody>
            <a:bodyPr/>
            <a:lstStyle/>
            <a:p/>
          </p:txBody>
        </p:sp>
        <p:sp>
          <p:nvSpPr>
            <p:cNvPr id="5" name="TextBox 5"/>
            <p:cNvSpPr txBox="1"/>
            <p:nvPr/>
          </p:nvSpPr>
          <p:spPr>
            <a:xfrm>
              <a:off x="0" y="-38100"/>
              <a:ext cx="4191715" cy="1996087"/>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4256232" y="1829904"/>
            <a:ext cx="9242305" cy="806936"/>
          </a:xfrm>
          <a:prstGeom prst="rect">
            <a:avLst/>
          </a:prstGeom>
        </p:spPr>
        <p:txBody>
          <a:bodyPr lIns="0" tIns="0" rIns="0" bIns="0" rtlCol="0" anchor="t">
            <a:spAutoFit/>
          </a:bodyPr>
          <a:lstStyle/>
          <a:p>
            <a:pPr algn="ctr">
              <a:lnSpc>
                <a:spcPts val="6233"/>
              </a:lnSpc>
            </a:pPr>
            <a:r>
              <a:rPr lang="en-US" sz="5825">
                <a:solidFill>
                  <a:srgbClr val="FFFFFF"/>
                </a:solidFill>
                <a:latin typeface="Canva Sans"/>
              </a:rPr>
              <a:t>AUTHOR'S PERSPECTIVE</a:t>
            </a:r>
          </a:p>
        </p:txBody>
      </p:sp>
      <p:sp>
        <p:nvSpPr>
          <p:cNvPr id="7" name="TextBox 7"/>
          <p:cNvSpPr txBox="1"/>
          <p:nvPr/>
        </p:nvSpPr>
        <p:spPr>
          <a:xfrm>
            <a:off x="1383653" y="3003898"/>
            <a:ext cx="15520693" cy="5314943"/>
          </a:xfrm>
          <a:prstGeom prst="rect">
            <a:avLst/>
          </a:prstGeom>
        </p:spPr>
        <p:txBody>
          <a:bodyPr lIns="0" tIns="0" rIns="0" bIns="0" rtlCol="0" anchor="t">
            <a:spAutoFit/>
          </a:bodyPr>
          <a:lstStyle/>
          <a:p>
            <a:pPr marL="647757" lvl="1" indent="-323878">
              <a:lnSpc>
                <a:spcPts val="4200"/>
              </a:lnSpc>
              <a:buFont typeface="Arial"/>
              <a:buChar char="•"/>
            </a:pPr>
            <a:r>
              <a:rPr lang="en-US" sz="3000">
                <a:solidFill>
                  <a:srgbClr val="FFFFFF"/>
                </a:solidFill>
                <a:latin typeface="Canva Sans"/>
              </a:rPr>
              <a:t>The Global Umbrellas Market is witnessing significant growth in the near future.</a:t>
            </a:r>
          </a:p>
          <a:p>
            <a:pPr marL="647757" lvl="1" indent="-323878">
              <a:lnSpc>
                <a:spcPts val="4200"/>
              </a:lnSpc>
              <a:buFont typeface="Arial"/>
              <a:buChar char="•"/>
            </a:pPr>
            <a:r>
              <a:rPr lang="en-US" sz="3000">
                <a:solidFill>
                  <a:srgbClr val="FFFFFF"/>
                </a:solidFill>
                <a:latin typeface="Canva Sans"/>
              </a:rPr>
              <a:t> Straight umbrellas are versatile, appealing to a broad consumer base as essential, reliable accessories. </a:t>
            </a:r>
          </a:p>
          <a:p>
            <a:pPr marL="647757" lvl="1" indent="-323878">
              <a:lnSpc>
                <a:spcPts val="4200"/>
              </a:lnSpc>
              <a:buFont typeface="Arial"/>
              <a:buChar char="•"/>
            </a:pPr>
            <a:r>
              <a:rPr lang="en-US" sz="3000">
                <a:solidFill>
                  <a:srgbClr val="FFFFFF"/>
                </a:solidFill>
                <a:latin typeface="Canva Sans"/>
              </a:rPr>
              <a:t>Their automatic mechanism, compact size, and stylish designs are driving their popularity, especially among urban dwellers and those looking for practical and fashionable umbrella options.</a:t>
            </a:r>
          </a:p>
          <a:p>
            <a:pPr marL="647757" lvl="1" indent="-323878">
              <a:lnSpc>
                <a:spcPts val="4200"/>
              </a:lnSpc>
              <a:buFont typeface="Arial"/>
              <a:buChar char="•"/>
            </a:pPr>
            <a:r>
              <a:rPr lang="en-US" sz="3000">
                <a:solidFill>
                  <a:srgbClr val="FFFFFF"/>
                </a:solidFill>
                <a:latin typeface="Canva Sans"/>
              </a:rPr>
              <a:t>Restaurants, cafes, and hotels are using umbrellas for outdoor dining and customer comfort, especially in response to social distancing requirements. </a:t>
            </a:r>
          </a:p>
          <a:p>
            <a:pPr marL="647757" lvl="1" indent="-323878">
              <a:lnSpc>
                <a:spcPts val="4200"/>
              </a:lnSpc>
              <a:buFont typeface="Arial"/>
              <a:buChar char="•"/>
            </a:pPr>
            <a:r>
              <a:rPr lang="en-US" sz="3000">
                <a:solidFill>
                  <a:srgbClr val="FFFFFF"/>
                </a:solidFill>
                <a:latin typeface="Canva Sans"/>
              </a:rPr>
              <a:t> Kid-friendly and colorful umbrella options are gaining popularity as they appeal to both children and their caregivers. </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8888" b="-8888"/>
            </a:stretch>
          </a:blipFill>
        </p:spPr>
        <p:txBody>
          <a:bodyPr/>
          <a:lstStyle/>
          <a:p/>
        </p:txBody>
      </p:sp>
      <p:sp>
        <p:nvSpPr>
          <p:cNvPr id="3" name="Freeform 3"/>
          <p:cNvSpPr/>
          <p:nvPr/>
        </p:nvSpPr>
        <p:spPr>
          <a:xfrm>
            <a:off x="8613740" y="2811420"/>
            <a:ext cx="2612911" cy="2611018"/>
          </a:xfrm>
          <a:custGeom>
            <a:rect l="l" t="t" r="r" b="b"/>
            <a:pathLst>
              <a:path w="2612911" h="2611018">
                <a:moveTo>
                  <a:pt x="0" y="0"/>
                </a:moveTo>
                <a:lnTo>
                  <a:pt x="2612911" y="0"/>
                </a:lnTo>
                <a:lnTo>
                  <a:pt x="2612911" y="2611018"/>
                </a:lnTo>
                <a:lnTo>
                  <a:pt x="0" y="2611018"/>
                </a:lnTo>
                <a:lnTo>
                  <a:pt x="0" y="0"/>
                </a:lnTo>
                <a:close/>
              </a:path>
            </a:pathLst>
          </a:custGeom>
          <a:blipFill>
            <a:blip r:embed="rId3"/>
            <a:stretch>
              <a:fillRect/>
            </a:stretch>
          </a:blipFill>
        </p:spPr>
        <p:txBody>
          <a:bodyPr/>
          <a:lstStyle/>
          <a:p/>
        </p:txBody>
      </p:sp>
      <p:sp>
        <p:nvSpPr>
          <p:cNvPr id="4" name="Freeform 4"/>
          <p:cNvSpPr/>
          <p:nvPr/>
        </p:nvSpPr>
        <p:spPr>
          <a:xfrm>
            <a:off x="11778483" y="3327709"/>
            <a:ext cx="6210252" cy="1578439"/>
          </a:xfrm>
          <a:custGeom>
            <a:rect l="l" t="t" r="r" b="b"/>
            <a:pathLst>
              <a:path w="6210252" h="1578439">
                <a:moveTo>
                  <a:pt x="0" y="0"/>
                </a:moveTo>
                <a:lnTo>
                  <a:pt x="6210252" y="0"/>
                </a:lnTo>
                <a:lnTo>
                  <a:pt x="6210252" y="1578440"/>
                </a:lnTo>
                <a:lnTo>
                  <a:pt x="0" y="1578440"/>
                </a:lnTo>
                <a:lnTo>
                  <a:pt x="0" y="0"/>
                </a:lnTo>
                <a:close/>
              </a:path>
            </a:pathLst>
          </a:custGeom>
          <a:blipFill>
            <a:blip r:embed="rId4"/>
            <a:stretch>
              <a:fillRect/>
            </a:stretch>
          </a:blipFill>
        </p:spPr>
        <p:txBody>
          <a:bodyPr/>
          <a:lstStyle/>
          <a:p/>
        </p:txBody>
      </p:sp>
      <p:sp>
        <p:nvSpPr>
          <p:cNvPr id="5" name="Freeform 5"/>
          <p:cNvSpPr/>
          <p:nvPr/>
        </p:nvSpPr>
        <p:spPr>
          <a:xfrm>
            <a:off x="8613740" y="5726912"/>
            <a:ext cx="4349097" cy="1178605"/>
          </a:xfrm>
          <a:custGeom>
            <a:rect l="l" t="t" r="r" b="b"/>
            <a:pathLst>
              <a:path w="4349097" h="1178605">
                <a:moveTo>
                  <a:pt x="0" y="0"/>
                </a:moveTo>
                <a:lnTo>
                  <a:pt x="4349097" y="0"/>
                </a:lnTo>
                <a:lnTo>
                  <a:pt x="4349097" y="1178605"/>
                </a:lnTo>
                <a:lnTo>
                  <a:pt x="0" y="1178605"/>
                </a:lnTo>
                <a:lnTo>
                  <a:pt x="0" y="0"/>
                </a:lnTo>
                <a:close/>
              </a:path>
            </a:pathLst>
          </a:custGeom>
          <a:blipFill>
            <a:blip r:embed="rId5"/>
            <a:stretch>
              <a:fillRect/>
            </a:stretch>
          </a:blipFill>
        </p:spPr>
        <p:txBody>
          <a:bodyPr/>
          <a:lstStyle/>
          <a:p/>
        </p:txBody>
      </p:sp>
      <p:sp>
        <p:nvSpPr>
          <p:cNvPr id="6" name="Freeform 6"/>
          <p:cNvSpPr/>
          <p:nvPr/>
        </p:nvSpPr>
        <p:spPr>
          <a:xfrm>
            <a:off x="13598182" y="5042376"/>
            <a:ext cx="4106526" cy="1863141"/>
          </a:xfrm>
          <a:custGeom>
            <a:rect l="l" t="t" r="r" b="b"/>
            <a:pathLst>
              <a:path w="4106526" h="1863141">
                <a:moveTo>
                  <a:pt x="0" y="0"/>
                </a:moveTo>
                <a:lnTo>
                  <a:pt x="4106526" y="0"/>
                </a:lnTo>
                <a:lnTo>
                  <a:pt x="4106526" y="1863141"/>
                </a:lnTo>
                <a:lnTo>
                  <a:pt x="0" y="1863141"/>
                </a:lnTo>
                <a:lnTo>
                  <a:pt x="0" y="0"/>
                </a:lnTo>
                <a:close/>
              </a:path>
            </a:pathLst>
          </a:custGeom>
          <a:blipFill>
            <a:blip r:embed="rId6"/>
            <a:stretch>
              <a:fillRect l="-37634" t="-18959" r="-34408" b="-23239"/>
            </a:stretch>
          </a:blipFill>
        </p:spPr>
        <p:txBody>
          <a:bodyPr/>
          <a:lstStyle/>
          <a:p/>
        </p:txBody>
      </p:sp>
      <p:sp>
        <p:nvSpPr>
          <p:cNvPr id="7" name="Freeform 7"/>
          <p:cNvSpPr/>
          <p:nvPr/>
        </p:nvSpPr>
        <p:spPr>
          <a:xfrm>
            <a:off x="8613740" y="7513019"/>
            <a:ext cx="4565972" cy="1098656"/>
          </a:xfrm>
          <a:custGeom>
            <a:rect l="l" t="t" r="r" b="b"/>
            <a:pathLst>
              <a:path w="4565972" h="1098656">
                <a:moveTo>
                  <a:pt x="0" y="0"/>
                </a:moveTo>
                <a:lnTo>
                  <a:pt x="4565972" y="0"/>
                </a:lnTo>
                <a:lnTo>
                  <a:pt x="4565972" y="1098656"/>
                </a:lnTo>
                <a:lnTo>
                  <a:pt x="0" y="1098656"/>
                </a:lnTo>
                <a:lnTo>
                  <a:pt x="0" y="0"/>
                </a:lnTo>
                <a:close/>
              </a:path>
            </a:pathLst>
          </a:custGeom>
          <a:blipFill>
            <a:blip r:embed="rId7"/>
            <a:stretch>
              <a:fillRect l="-1103" r="-1324"/>
            </a:stretch>
          </a:blipFill>
        </p:spPr>
        <p:txBody>
          <a:bodyPr/>
          <a:lstStyle/>
          <a:p/>
        </p:txBody>
      </p:sp>
      <p:sp>
        <p:nvSpPr>
          <p:cNvPr id="8" name="Freeform 8"/>
          <p:cNvSpPr/>
          <p:nvPr/>
        </p:nvSpPr>
        <p:spPr>
          <a:xfrm>
            <a:off x="13598182" y="7238204"/>
            <a:ext cx="4390552" cy="1648286"/>
          </a:xfrm>
          <a:custGeom>
            <a:rect l="l" t="t" r="r" b="b"/>
            <a:pathLst>
              <a:path w="4390552" h="1648286">
                <a:moveTo>
                  <a:pt x="0" y="0"/>
                </a:moveTo>
                <a:lnTo>
                  <a:pt x="4390552" y="0"/>
                </a:lnTo>
                <a:lnTo>
                  <a:pt x="4390552" y="1648286"/>
                </a:lnTo>
                <a:lnTo>
                  <a:pt x="0" y="1648286"/>
                </a:lnTo>
                <a:lnTo>
                  <a:pt x="0" y="0"/>
                </a:lnTo>
                <a:close/>
              </a:path>
            </a:pathLst>
          </a:custGeom>
          <a:blipFill>
            <a:blip r:embed="rId8"/>
            <a:stretch>
              <a:fillRect/>
            </a:stretch>
          </a:blipFill>
        </p:spPr>
        <p:txBody>
          <a:bodyPr/>
          <a:lstStyle/>
          <a:p/>
        </p:txBody>
      </p:sp>
      <p:sp>
        <p:nvSpPr>
          <p:cNvPr id="9" name="TextBox 9"/>
          <p:cNvSpPr txBox="1"/>
          <p:nvPr/>
        </p:nvSpPr>
        <p:spPr>
          <a:xfrm>
            <a:off x="10143503" y="859166"/>
            <a:ext cx="6856334" cy="857250"/>
          </a:xfrm>
          <a:prstGeom prst="rect">
            <a:avLst/>
          </a:prstGeom>
        </p:spPr>
        <p:txBody>
          <a:bodyPr lIns="0" tIns="0" rIns="0" bIns="0" rtlCol="0" anchor="t">
            <a:spAutoFit/>
          </a:bodyPr>
          <a:lstStyle/>
          <a:p>
            <a:pPr algn="ctr">
              <a:lnSpc>
                <a:spcPts val="6299"/>
              </a:lnSpc>
            </a:pPr>
            <a:r>
              <a:rPr lang="en-US" sz="6999">
                <a:solidFill>
                  <a:srgbClr val="000000"/>
                </a:solidFill>
                <a:latin typeface="Canva Sans"/>
              </a:rPr>
              <a:t>KEY PLAYERS</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l="-9158" r="-9158"/>
            </a:stretch>
          </a:blipFill>
        </p:spPr>
        <p:txBody>
          <a:bodyPr/>
          <a:lstStyle/>
          <a:p/>
        </p:txBody>
      </p:sp>
      <p:sp>
        <p:nvSpPr>
          <p:cNvPr id="3" name="TextBox 3"/>
          <p:cNvSpPr txBox="1"/>
          <p:nvPr/>
        </p:nvSpPr>
        <p:spPr>
          <a:xfrm>
            <a:off x="5114868" y="652096"/>
            <a:ext cx="7777133" cy="444284"/>
          </a:xfrm>
          <a:prstGeom prst="rect">
            <a:avLst/>
          </a:prstGeom>
        </p:spPr>
        <p:txBody>
          <a:bodyPr lIns="0" tIns="0" rIns="0" bIns="0" rtlCol="0" anchor="t">
            <a:spAutoFit/>
          </a:bodyPr>
          <a:lstStyle/>
          <a:p>
            <a:pPr algn="ctr">
              <a:lnSpc>
                <a:spcPts val="3259"/>
              </a:lnSpc>
            </a:pPr>
            <a:r>
              <a:rPr lang="en-US" sz="3431">
                <a:solidFill>
                  <a:srgbClr val="000000"/>
                </a:solidFill>
                <a:latin typeface="Georgia Pro Bold"/>
              </a:rPr>
              <a:t>For Full Report</a:t>
            </a:r>
          </a:p>
        </p:txBody>
      </p:sp>
      <p:sp>
        <p:nvSpPr>
          <p:cNvPr id="4" name="TextBox 4"/>
          <p:cNvSpPr txBox="1"/>
          <p:nvPr/>
        </p:nvSpPr>
        <p:spPr>
          <a:xfrm>
            <a:off x="3871407" y="804909"/>
            <a:ext cx="10545186" cy="1540037"/>
          </a:xfrm>
          <a:prstGeom prst="rect">
            <a:avLst/>
          </a:prstGeom>
        </p:spPr>
        <p:txBody>
          <a:bodyPr lIns="0" tIns="0" rIns="0" bIns="0" rtlCol="0" anchor="t">
            <a:spAutoFit/>
          </a:bodyPr>
          <a:lstStyle/>
          <a:p>
            <a:pPr algn="ctr">
              <a:lnSpc>
                <a:spcPts val="12631"/>
              </a:lnSpc>
            </a:pPr>
            <a:r>
              <a:rPr lang="en-US" sz="9022">
                <a:solidFill>
                  <a:srgbClr val="000000"/>
                </a:solidFill>
                <a:latin typeface="Canva Sans Bold"/>
              </a:rPr>
              <a:t>Contact us</a:t>
            </a:r>
          </a:p>
        </p:txBody>
      </p:sp>
      <p:sp>
        <p:nvSpPr>
          <p:cNvPr id="5" name="Freeform 5"/>
          <p:cNvSpPr/>
          <p:nvPr/>
        </p:nvSpPr>
        <p:spPr>
          <a:xfrm>
            <a:off x="7141474" y="2187591"/>
            <a:ext cx="3723920" cy="2367870"/>
          </a:xfrm>
          <a:custGeom>
            <a:rect l="l" t="t" r="r" b="b"/>
            <a:pathLst>
              <a:path w="3723920" h="2367870">
                <a:moveTo>
                  <a:pt x="0" y="0"/>
                </a:moveTo>
                <a:lnTo>
                  <a:pt x="3723920" y="0"/>
                </a:lnTo>
                <a:lnTo>
                  <a:pt x="3723920" y="2367871"/>
                </a:lnTo>
                <a:lnTo>
                  <a:pt x="0" y="2367871"/>
                </a:lnTo>
                <a:lnTo>
                  <a:pt x="0" y="0"/>
                </a:lnTo>
                <a:close/>
              </a:path>
            </a:pathLst>
          </a:custGeom>
          <a:blipFill>
            <a:blip r:embed="rId3"/>
            <a:stretch>
              <a:fillRect/>
            </a:stretch>
          </a:blipFill>
        </p:spPr>
        <p:txBody>
          <a:bodyPr/>
          <a:lstStyle/>
          <a:p/>
        </p:txBody>
      </p:sp>
      <p:sp>
        <p:nvSpPr>
          <p:cNvPr id="6" name="TextBox 6"/>
          <p:cNvSpPr txBox="1"/>
          <p:nvPr/>
        </p:nvSpPr>
        <p:spPr>
          <a:xfrm>
            <a:off x="-171356" y="4422112"/>
            <a:ext cx="18630712" cy="1129181"/>
          </a:xfrm>
          <a:prstGeom prst="rect">
            <a:avLst/>
          </a:prstGeom>
        </p:spPr>
        <p:txBody>
          <a:bodyPr lIns="0" tIns="0" rIns="0" bIns="0" rtlCol="0" anchor="t">
            <a:spAutoFit/>
          </a:bodyPr>
          <a:lstStyle/>
          <a:p>
            <a:pPr algn="ctr">
              <a:lnSpc>
                <a:spcPts val="9150"/>
              </a:lnSpc>
              <a:spcBef>
                <a:spcPct val="0"/>
              </a:spcBef>
            </a:pPr>
            <a:r>
              <a:rPr lang="en-US" sz="6536">
                <a:solidFill>
                  <a:srgbClr val="000000"/>
                </a:solidFill>
                <a:latin typeface="Lato Bold"/>
              </a:rPr>
              <a:t>COGNITIVE MARKET RESEARCH</a:t>
            </a:r>
          </a:p>
        </p:txBody>
      </p:sp>
      <p:sp>
        <p:nvSpPr>
          <p:cNvPr id="7" name="TextBox 7"/>
          <p:cNvSpPr txBox="1"/>
          <p:nvPr/>
        </p:nvSpPr>
        <p:spPr>
          <a:xfrm>
            <a:off x="3508930" y="5741466"/>
            <a:ext cx="10989009" cy="1219452"/>
          </a:xfrm>
          <a:prstGeom prst="rect">
            <a:avLst/>
          </a:prstGeom>
        </p:spPr>
        <p:txBody>
          <a:bodyPr lIns="0" tIns="0" rIns="0" bIns="0" rtlCol="0" anchor="t">
            <a:spAutoFit/>
          </a:bodyPr>
          <a:lstStyle/>
          <a:p>
            <a:pPr algn="ctr">
              <a:lnSpc>
                <a:spcPts val="4928"/>
              </a:lnSpc>
              <a:spcBef>
                <a:spcPct val="0"/>
              </a:spcBef>
            </a:pPr>
            <a:r>
              <a:rPr lang="en-US" sz="3520" spc="352">
                <a:solidFill>
                  <a:srgbClr val="000000"/>
                </a:solidFill>
                <a:latin typeface="Lato"/>
              </a:rPr>
              <a:t>Tel: +1 312-376-8303 | +44 020-8123-0732</a:t>
            </a:r>
          </a:p>
          <a:p>
            <a:pPr algn="ctr">
              <a:lnSpc>
                <a:spcPts val="4928"/>
              </a:lnSpc>
              <a:spcBef>
                <a:spcPct val="0"/>
              </a:spcBef>
            </a:pPr>
            <a:r>
              <a:rPr lang="en-US" sz="3520" spc="352">
                <a:solidFill>
                  <a:srgbClr val="000000"/>
                </a:solidFill>
                <a:latin typeface="Lato"/>
              </a:rPr>
              <a:t>India: (+91) 983-496-8611</a:t>
            </a:r>
          </a:p>
        </p:txBody>
      </p:sp>
      <p:sp>
        <p:nvSpPr>
          <p:cNvPr id="8" name="TextBox 8"/>
          <p:cNvSpPr txBox="1"/>
          <p:nvPr/>
        </p:nvSpPr>
        <p:spPr>
          <a:xfrm>
            <a:off x="2441627" y="7157521"/>
            <a:ext cx="13404748" cy="603221"/>
          </a:xfrm>
          <a:prstGeom prst="rect">
            <a:avLst/>
          </a:prstGeom>
        </p:spPr>
        <p:txBody>
          <a:bodyPr lIns="0" tIns="0" rIns="0" bIns="0" rtlCol="0" anchor="t">
            <a:spAutoFit/>
          </a:bodyPr>
          <a:lstStyle/>
          <a:p>
            <a:pPr algn="ctr">
              <a:lnSpc>
                <a:spcPts val="4922"/>
              </a:lnSpc>
            </a:pPr>
            <a:r>
              <a:rPr lang="en-US" sz="3516" spc="358">
                <a:solidFill>
                  <a:srgbClr val="000000"/>
                </a:solidFill>
                <a:latin typeface="Lato"/>
              </a:rPr>
              <a:t>sales@cognitivemarketresearch.com</a:t>
            </a:r>
          </a:p>
        </p:txBody>
      </p:sp>
      <p:sp>
        <p:nvSpPr>
          <p:cNvPr id="9" name="TextBox 9"/>
          <p:cNvSpPr txBox="1"/>
          <p:nvPr/>
        </p:nvSpPr>
        <p:spPr>
          <a:xfrm>
            <a:off x="1616498" y="7941717"/>
            <a:ext cx="15975492" cy="714230"/>
          </a:xfrm>
          <a:prstGeom prst="rect">
            <a:avLst/>
          </a:prstGeom>
        </p:spPr>
        <p:txBody>
          <a:bodyPr lIns="0" tIns="0" rIns="0" bIns="0" rtlCol="0" anchor="t">
            <a:spAutoFit/>
          </a:bodyPr>
          <a:lstStyle/>
          <a:p>
            <a:pPr algn="ctr">
              <a:lnSpc>
                <a:spcPts val="5782"/>
              </a:lnSpc>
              <a:spcBef>
                <a:spcPct val="0"/>
              </a:spcBef>
            </a:pPr>
            <a:r>
              <a:rPr lang="en-US" sz="4130" spc="413">
                <a:solidFill>
                  <a:srgbClr val="000000"/>
                </a:solidFill>
                <a:latin typeface="Lato"/>
              </a:rPr>
              <a:t>Access the Full Report :</a:t>
            </a:r>
            <a:r>
              <a:rPr lang="en-US" sz="4130" spc="413">
                <a:solidFill>
                  <a:srgbClr val="000000"/>
                </a:solidFill>
                <a:latin typeface="Lato"/>
                <a:hlinkClick r:id="rId4" tooltip="https://tinyurl.com/25maaxbk"/>
              </a:rPr>
              <a:t> </a:t>
            </a:r>
            <a:r>
              <a:rPr lang="en-US" sz="4130" u="sng" spc="413">
                <a:solidFill>
                  <a:srgbClr val="000000"/>
                </a:solidFill>
                <a:latin typeface="Lato"/>
                <a:hlinkClick r:id="rId4" tooltip="https://tinyurl.com/25maaxbk"/>
              </a:rPr>
              <a:t>https://tinyurl.com/25maaxbk</a:t>
            </a:r>
          </a:p>
        </p:txBody>
      </p:sp>
      <p:sp>
        <p:nvSpPr>
          <p:cNvPr id="10" name="TextBox 10"/>
          <p:cNvSpPr txBox="1"/>
          <p:nvPr/>
        </p:nvSpPr>
        <p:spPr>
          <a:xfrm>
            <a:off x="4791894" y="9296400"/>
            <a:ext cx="9624699" cy="880739"/>
          </a:xfrm>
          <a:prstGeom prst="rect">
            <a:avLst/>
          </a:prstGeom>
        </p:spPr>
        <p:txBody>
          <a:bodyPr lIns="0" tIns="0" rIns="0" bIns="0" rtlCol="0" anchor="t">
            <a:spAutoFit/>
          </a:bodyPr>
          <a:lstStyle/>
          <a:p>
            <a:pPr algn="ctr">
              <a:lnSpc>
                <a:spcPts val="3394"/>
              </a:lnSpc>
            </a:pPr>
            <a:r>
              <a:rPr lang="en-US" sz="3233" spc="323">
                <a:solidFill>
                  <a:srgbClr val="000000"/>
                </a:solidFill>
                <a:latin typeface="Lato"/>
              </a:rPr>
              <a:t>Please visit our website:</a:t>
            </a:r>
          </a:p>
          <a:p>
            <a:pPr algn="ctr">
              <a:lnSpc>
                <a:spcPts val="3394"/>
              </a:lnSpc>
            </a:pPr>
            <a:r>
              <a:rPr lang="en-US" sz="3233" u="sng" spc="323">
                <a:solidFill>
                  <a:srgbClr val="000000"/>
                </a:solidFill>
                <a:latin typeface="Lato"/>
                <a:hlinkClick r:id="rId5" tooltip="https://www.cognitivemarketresearch.com"/>
              </a:rPr>
              <a:t>https://www.cognitivemarketresearch.com</a:t>
            </a:r>
          </a:p>
        </p:txBody>
      </p:sp>
    </p:spTree>
  </p:cSld>
  <p:clrMapOvr>
    <a:masterClrMapping/>
  </p:clrMapOvr>
  <p:transition/>
  <p:timing/>
</p:sld>
</file>

<file path=ppt/tags/tag1.xml><?xml version="1.0" encoding="utf-8"?>
<p:tagLst xmlns:p="http://schemas.openxmlformats.org/presentationml/2006/main">
  <p:tag name="AS_NET" val="4.0.30319.42000"/>
  <p:tag name="AS_OS" val="Microsoft Windows NT 6.2.9200.0"/>
  <p:tag name="AS_RELEASE_DATE" val="2017.01.13"/>
  <p:tag name="AS_TITLE" val="Aspose.Slides for .NET 4.0"/>
  <p:tag name="AS_VERSION" val="16.12.1.0"/>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Custom</PresentationFormat>
  <Paragraphs>52</Paragraphs>
  <Slides>9</Slides>
  <Notes>0</Notes>
  <HiddenSlides>0</HiddenSlides>
  <MMClips>0</MMClips>
  <ScaleCrop>0</ScaleCrop>
  <HeadingPairs>
    <vt:vector baseType="variant" size="4">
      <vt:variant>
        <vt:lpstr>Theme</vt:lpstr>
      </vt:variant>
      <vt:variant>
        <vt:i4>1</vt:i4>
      </vt:variant>
      <vt:variant>
        <vt:lpstr>Slide Titles</vt:lpstr>
      </vt:variant>
      <vt:variant>
        <vt:i4>9</vt:i4>
      </vt:variant>
    </vt:vector>
  </HeadingPairs>
  <TitlesOfParts>
    <vt:vector baseType="lpstr" size="10">
      <vt:lpstr>Office Theme</vt:lpstr>
      <vt:lpstr>Slide 1</vt:lpstr>
      <vt:lpstr>Slide 2</vt:lpstr>
      <vt:lpstr>Slide 3</vt:lpstr>
      <vt:lpstr>Slide 4</vt:lpstr>
      <vt:lpstr>Slide 5</vt:lpstr>
      <vt:lpstr>Slide 6</vt:lpstr>
      <vt:lpstr>Slide 7</vt:lpstr>
      <vt:lpstr>Slide 8</vt:lpstr>
      <vt:lpstr>Slide 9</vt:lpstr>
    </vt:vector>
  </TitlesOfParts>
  <LinksUpToDate>0</LinksUpToDate>
  <SharedDoc>0</SharedDoc>
  <HyperlinksChanged>0</HyperlinksChanged>
  <Application>Aspose.Slides for .NET</Application>
  <AppVersion>16.1201</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title>Umbrellas Market Report 2024</dc:title>
  <cp:lastModifiedBy>decipher market</cp:lastModifiedBy>
  <cp:revision>2</cp:revision>
  <dcterms:created xsi:type="dcterms:W3CDTF">2006-08-16T00:00:00Z</dcterms:created>
  <dcterms:modified xsi:type="dcterms:W3CDTF">2024-03-11T15:40:39Z</dcterms:modified>
</cp:coreProperties>
</file>