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yc7vfkc5"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7518" b="-7518"/>
            </a:stretch>
          </a:blipFill>
        </p:spPr>
        <p:txBody>
          <a:bodyPr/>
          <a:lstStyle/>
          <a:p/>
        </p:txBody>
      </p:sp>
      <p:grpSp>
        <p:nvGrpSpPr>
          <p:cNvPr id="3" name="Group 3"/>
          <p:cNvGrpSpPr/>
          <p:nvPr/>
        </p:nvGrpSpPr>
        <p:grpSpPr>
          <a:xfrm>
            <a:off x="0" y="0"/>
            <a:ext cx="8852357" cy="10287000"/>
            <a:chExt cx="2331485" cy="2709333"/>
          </a:xfrm>
        </p:grpSpPr>
        <p:sp>
          <p:nvSpPr>
            <p:cNvPr id="4" name="Freeform 4"/>
            <p:cNvSpPr/>
            <p:nvPr/>
          </p:nvSpPr>
          <p:spPr>
            <a:xfrm>
              <a:off x="0" y="0"/>
              <a:ext cx="2331485" cy="2709333"/>
            </a:xfrm>
            <a:custGeom>
              <a:rect l="l" t="t" r="r" b="b"/>
              <a:pathLst>
                <a:path w="2331485" h="2709333">
                  <a:moveTo>
                    <a:pt x="0" y="0"/>
                  </a:moveTo>
                  <a:lnTo>
                    <a:pt x="2331485" y="0"/>
                  </a:lnTo>
                  <a:lnTo>
                    <a:pt x="2331485" y="2709333"/>
                  </a:lnTo>
                  <a:lnTo>
                    <a:pt x="0" y="2709333"/>
                  </a:lnTo>
                  <a:close/>
                </a:path>
              </a:pathLst>
            </a:custGeom>
            <a:solidFill>
              <a:srgbClr val="000000">
                <a:alpha val="49804"/>
              </a:srgbClr>
            </a:solidFill>
          </p:spPr>
          <p:txBody>
            <a:bodyPr/>
            <a:lstStyle/>
            <a:p/>
          </p:txBody>
        </p:sp>
        <p:sp>
          <p:nvSpPr>
            <p:cNvPr id="5" name="TextBox 5"/>
            <p:cNvSpPr txBox="1"/>
            <p:nvPr/>
          </p:nvSpPr>
          <p:spPr>
            <a:xfrm>
              <a:off x="0" y="-38100"/>
              <a:ext cx="2331485"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23345" y="9384679"/>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83576" y="3324225"/>
            <a:ext cx="8860424" cy="3733800"/>
          </a:xfrm>
          <a:prstGeom prst="rect">
            <a:avLst/>
          </a:prstGeom>
        </p:spPr>
        <p:txBody>
          <a:bodyPr lIns="0" tIns="0" rIns="0" bIns="0" rtlCol="0" anchor="t">
            <a:spAutoFit/>
          </a:bodyPr>
          <a:lstStyle/>
          <a:p>
            <a:pPr>
              <a:lnSpc>
                <a:spcPts val="7349"/>
              </a:lnSpc>
            </a:pPr>
            <a:r>
              <a:rPr lang="en-US" sz="7200">
                <a:solidFill>
                  <a:srgbClr val="FFFFFF"/>
                </a:solidFill>
                <a:latin typeface="Canva Sans"/>
              </a:rPr>
              <a:t>GLOBAL </a:t>
            </a:r>
          </a:p>
          <a:p>
            <a:pPr>
              <a:lnSpc>
                <a:spcPts val="7349"/>
              </a:lnSpc>
            </a:pPr>
            <a:r>
              <a:rPr lang="en-US" sz="7200">
                <a:solidFill>
                  <a:srgbClr val="FFFFFF"/>
                </a:solidFill>
                <a:latin typeface="Canva Sans"/>
              </a:rPr>
              <a:t>TREADMILL</a:t>
            </a:r>
          </a:p>
          <a:p>
            <a:pPr>
              <a:lnSpc>
                <a:spcPts val="7349"/>
              </a:lnSpc>
            </a:pPr>
            <a:r>
              <a:rPr lang="en-US" sz="7200">
                <a:solidFill>
                  <a:srgbClr val="FFFFFF"/>
                </a:solidFill>
                <a:latin typeface="Canva Sans"/>
              </a:rPr>
              <a:t>MARKET REPORT </a:t>
            </a:r>
          </a:p>
          <a:p>
            <a:pPr>
              <a:lnSpc>
                <a:spcPts val="7349"/>
              </a:lnSpc>
            </a:pPr>
            <a:r>
              <a:rPr lang="en-US" sz="72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5349" b="-8132"/>
            </a:stretch>
          </a:blipFill>
        </p:spPr>
        <p:txBody>
          <a:bodyPr/>
          <a:lstStyle/>
          <a:p/>
        </p:txBody>
      </p:sp>
      <p:grpSp>
        <p:nvGrpSpPr>
          <p:cNvPr id="3" name="Group 3"/>
          <p:cNvGrpSpPr/>
          <p:nvPr/>
        </p:nvGrpSpPr>
        <p:grpSpPr>
          <a:xfrm>
            <a:off x="1022756" y="1932384"/>
            <a:ext cx="16236544" cy="6846441"/>
            <a:chExt cx="4276291" cy="1803178"/>
          </a:xfrm>
        </p:grpSpPr>
        <p:sp>
          <p:nvSpPr>
            <p:cNvPr id="4" name="Freeform 4"/>
            <p:cNvSpPr/>
            <p:nvPr/>
          </p:nvSpPr>
          <p:spPr>
            <a:xfrm>
              <a:off x="0" y="0"/>
              <a:ext cx="4276291" cy="1803178"/>
            </a:xfrm>
            <a:custGeom>
              <a:rect l="l" t="t" r="r" b="b"/>
              <a:pathLst>
                <a:path w="4276291" h="1803178">
                  <a:moveTo>
                    <a:pt x="0" y="0"/>
                  </a:moveTo>
                  <a:lnTo>
                    <a:pt x="4276291" y="0"/>
                  </a:lnTo>
                  <a:lnTo>
                    <a:pt x="4276291" y="1803178"/>
                  </a:lnTo>
                  <a:lnTo>
                    <a:pt x="0" y="1803178"/>
                  </a:lnTo>
                  <a:close/>
                </a:path>
              </a:pathLst>
            </a:custGeom>
            <a:solidFill>
              <a:srgbClr val="000000">
                <a:alpha val="69804"/>
              </a:srgbClr>
            </a:solidFill>
          </p:spPr>
          <p:txBody>
            <a:bodyPr/>
            <a:lstStyle/>
            <a:p/>
          </p:txBody>
        </p:sp>
        <p:sp>
          <p:nvSpPr>
            <p:cNvPr id="5" name="TextBox 5"/>
            <p:cNvSpPr txBox="1"/>
            <p:nvPr/>
          </p:nvSpPr>
          <p:spPr>
            <a:xfrm>
              <a:off x="0" y="-47625"/>
              <a:ext cx="4276291" cy="1850803"/>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30051" y="3520438"/>
            <a:ext cx="15421953" cy="4781550"/>
          </a:xfrm>
          <a:prstGeom prst="rect">
            <a:avLst/>
          </a:prstGeom>
        </p:spPr>
        <p:txBody>
          <a:bodyPr lIns="0" tIns="0" rIns="0" bIns="0" rtlCol="0" anchor="t">
            <a:spAutoFit/>
          </a:bodyPr>
          <a:lstStyle/>
          <a:p>
            <a:pPr>
              <a:lnSpc>
                <a:spcPts val="4200"/>
              </a:lnSpc>
              <a:spcBef>
                <a:spcPct val="0"/>
              </a:spcBef>
            </a:pPr>
            <a:r>
              <a:rPr lang="en-US" sz="3000">
                <a:solidFill>
                  <a:srgbClr val="FFFFFF"/>
                </a:solidFill>
                <a:latin typeface="Montserrat"/>
              </a:rPr>
              <a:t>The treadmill market represents a dynamic segment within the fitness equipment industry, offering consumers a versatile and convenient solution for indoor cardiovascular exercise. Treadmills are popular for their accessibility, allowing users to walk, jog, or run at their own pace regardless of weather conditions or time constraints. With various features such as adjustable speed, incline settings, and built-in workout programs, treadmills cater to users of all fitness levels and goals. The market encompasses a wide range of treadmills, including manual and motorized models, designed for home use, commercial fitness facilities, and rehabilitation centres.</a:t>
            </a:r>
          </a:p>
        </p:txBody>
      </p:sp>
      <p:sp>
        <p:nvSpPr>
          <p:cNvPr id="7" name="TextBox 7"/>
          <p:cNvSpPr txBox="1"/>
          <p:nvPr/>
        </p:nvSpPr>
        <p:spPr>
          <a:xfrm>
            <a:off x="4835535" y="2349641"/>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127587" y="0"/>
            <a:ext cx="18415588" cy="1372965"/>
            <a:chExt cx="4850196" cy="361604"/>
          </a:xfrm>
        </p:grpSpPr>
        <p:sp>
          <p:nvSpPr>
            <p:cNvPr id="4" name="Freeform 4"/>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5" name="TextBox 5"/>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9970747" y="6162765"/>
            <a:ext cx="8317253" cy="2518041"/>
            <a:chExt cx="860407" cy="260488"/>
          </a:xfrm>
        </p:grpSpPr>
        <p:sp>
          <p:nvSpPr>
            <p:cNvPr id="7" name="Freeform 7"/>
            <p:cNvSpPr/>
            <p:nvPr/>
          </p:nvSpPr>
          <p:spPr>
            <a:xfrm>
              <a:off x="0" y="0"/>
              <a:ext cx="860407" cy="260488"/>
            </a:xfrm>
            <a:custGeom>
              <a:rect l="l" t="t" r="r" b="b"/>
              <a:pathLst>
                <a:path w="860407" h="260488">
                  <a:moveTo>
                    <a:pt x="93083" y="0"/>
                  </a:moveTo>
                  <a:lnTo>
                    <a:pt x="767325" y="0"/>
                  </a:lnTo>
                  <a:cubicBezTo>
                    <a:pt x="818733" y="0"/>
                    <a:pt x="860407" y="41675"/>
                    <a:pt x="860407" y="93083"/>
                  </a:cubicBezTo>
                  <a:lnTo>
                    <a:pt x="860407" y="167405"/>
                  </a:lnTo>
                  <a:cubicBezTo>
                    <a:pt x="860407" y="218813"/>
                    <a:pt x="818733" y="260488"/>
                    <a:pt x="767325" y="260488"/>
                  </a:cubicBezTo>
                  <a:lnTo>
                    <a:pt x="93083" y="260488"/>
                  </a:lnTo>
                  <a:cubicBezTo>
                    <a:pt x="41675" y="260488"/>
                    <a:pt x="0" y="218813"/>
                    <a:pt x="0" y="167405"/>
                  </a:cubicBezTo>
                  <a:lnTo>
                    <a:pt x="0" y="93083"/>
                  </a:lnTo>
                  <a:cubicBezTo>
                    <a:pt x="0" y="41675"/>
                    <a:pt x="41675" y="0"/>
                    <a:pt x="93083" y="0"/>
                  </a:cubicBezTo>
                  <a:close/>
                </a:path>
              </a:pathLst>
            </a:custGeom>
            <a:solidFill>
              <a:srgbClr val="131211"/>
            </a:solidFill>
          </p:spPr>
          <p:txBody>
            <a:bodyPr/>
            <a:lstStyle/>
            <a:p/>
          </p:txBody>
        </p:sp>
        <p:sp>
          <p:nvSpPr>
            <p:cNvPr id="8" name="TextBox 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9" name="Freeform 9"/>
          <p:cNvSpPr/>
          <p:nvPr/>
        </p:nvSpPr>
        <p:spPr>
          <a:xfrm>
            <a:off x="10313132" y="6472150"/>
            <a:ext cx="2031507" cy="2028967"/>
          </a:xfrm>
          <a:custGeom>
            <a:rect l="l" t="t" r="r" b="b"/>
            <a:pathLst>
              <a:path w="2031507" h="2028967">
                <a:moveTo>
                  <a:pt x="0" y="0"/>
                </a:moveTo>
                <a:lnTo>
                  <a:pt x="2031506" y="0"/>
                </a:lnTo>
                <a:lnTo>
                  <a:pt x="2031506" y="2028967"/>
                </a:lnTo>
                <a:lnTo>
                  <a:pt x="0" y="2028967"/>
                </a:lnTo>
                <a:lnTo>
                  <a:pt x="0" y="0"/>
                </a:lnTo>
                <a:close/>
              </a:path>
            </a:pathLst>
          </a:custGeom>
          <a:blipFill>
            <a:blip r:embed="rId3"/>
            <a:stretch>
              <a:fillRect/>
            </a:stretch>
          </a:blipFill>
        </p:spPr>
        <p:txBody>
          <a:bodyPr/>
          <a:lstStyle/>
          <a:p/>
        </p:txBody>
      </p:sp>
      <p:grpSp>
        <p:nvGrpSpPr>
          <p:cNvPr id="10" name="Group 10"/>
          <p:cNvGrpSpPr/>
          <p:nvPr/>
        </p:nvGrpSpPr>
        <p:grpSpPr>
          <a:xfrm>
            <a:off x="10265768" y="6390955"/>
            <a:ext cx="2001588" cy="2001588"/>
            <a:chExt cx="812800" cy="812800"/>
          </a:xfrm>
        </p:grpSpPr>
        <p:sp>
          <p:nvSpPr>
            <p:cNvPr id="11" name="Freeform 1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2" name="TextBox 1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3" name="Group 13"/>
          <p:cNvGrpSpPr/>
          <p:nvPr/>
        </p:nvGrpSpPr>
        <p:grpSpPr>
          <a:xfrm>
            <a:off x="9970747" y="3325070"/>
            <a:ext cx="8317253" cy="2518041"/>
            <a:chExt cx="860407" cy="260488"/>
          </a:xfrm>
        </p:grpSpPr>
        <p:sp>
          <p:nvSpPr>
            <p:cNvPr id="14" name="Freeform 14"/>
            <p:cNvSpPr/>
            <p:nvPr/>
          </p:nvSpPr>
          <p:spPr>
            <a:xfrm>
              <a:off x="0" y="0"/>
              <a:ext cx="860407" cy="260488"/>
            </a:xfrm>
            <a:custGeom>
              <a:rect l="l" t="t" r="r" b="b"/>
              <a:pathLst>
                <a:path w="860407" h="260488">
                  <a:moveTo>
                    <a:pt x="93083" y="0"/>
                  </a:moveTo>
                  <a:lnTo>
                    <a:pt x="767325" y="0"/>
                  </a:lnTo>
                  <a:cubicBezTo>
                    <a:pt x="818733" y="0"/>
                    <a:pt x="860407" y="41675"/>
                    <a:pt x="860407" y="93083"/>
                  </a:cubicBezTo>
                  <a:lnTo>
                    <a:pt x="860407" y="167405"/>
                  </a:lnTo>
                  <a:cubicBezTo>
                    <a:pt x="860407" y="218813"/>
                    <a:pt x="818733" y="260488"/>
                    <a:pt x="767325" y="260488"/>
                  </a:cubicBezTo>
                  <a:lnTo>
                    <a:pt x="93083" y="260488"/>
                  </a:lnTo>
                  <a:cubicBezTo>
                    <a:pt x="41675" y="260488"/>
                    <a:pt x="0" y="218813"/>
                    <a:pt x="0" y="167405"/>
                  </a:cubicBezTo>
                  <a:lnTo>
                    <a:pt x="0" y="93083"/>
                  </a:lnTo>
                  <a:cubicBezTo>
                    <a:pt x="0" y="41675"/>
                    <a:pt x="41675" y="0"/>
                    <a:pt x="93083" y="0"/>
                  </a:cubicBezTo>
                  <a:close/>
                </a:path>
              </a:pathLst>
            </a:custGeom>
            <a:solidFill>
              <a:srgbClr val="131211"/>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10313132" y="3634455"/>
            <a:ext cx="2031507" cy="2028967"/>
          </a:xfrm>
          <a:custGeom>
            <a:rect l="l" t="t" r="r" b="b"/>
            <a:pathLst>
              <a:path w="2031507" h="2028967">
                <a:moveTo>
                  <a:pt x="0" y="0"/>
                </a:moveTo>
                <a:lnTo>
                  <a:pt x="2031506" y="0"/>
                </a:lnTo>
                <a:lnTo>
                  <a:pt x="2031506" y="2028967"/>
                </a:lnTo>
                <a:lnTo>
                  <a:pt x="0" y="2028967"/>
                </a:lnTo>
                <a:lnTo>
                  <a:pt x="0" y="0"/>
                </a:lnTo>
                <a:close/>
              </a:path>
            </a:pathLst>
          </a:custGeom>
          <a:blipFill>
            <a:blip r:embed="rId3"/>
            <a:stretch>
              <a:fillRect/>
            </a:stretch>
          </a:blipFill>
        </p:spPr>
        <p:txBody>
          <a:bodyPr/>
          <a:lstStyle/>
          <a:p/>
        </p:txBody>
      </p:sp>
      <p:grpSp>
        <p:nvGrpSpPr>
          <p:cNvPr id="17" name="Group 17"/>
          <p:cNvGrpSpPr/>
          <p:nvPr/>
        </p:nvGrpSpPr>
        <p:grpSpPr>
          <a:xfrm>
            <a:off x="10265768" y="3553260"/>
            <a:ext cx="2001588" cy="2001588"/>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1" name="TextBox 21"/>
          <p:cNvSpPr txBox="1"/>
          <p:nvPr/>
        </p:nvSpPr>
        <p:spPr>
          <a:xfrm>
            <a:off x="10533436" y="6915023"/>
            <a:ext cx="1466250" cy="1220006"/>
          </a:xfrm>
          <a:prstGeom prst="rect">
            <a:avLst/>
          </a:prstGeom>
        </p:spPr>
        <p:txBody>
          <a:bodyPr lIns="0" tIns="0" rIns="0" bIns="0" rtlCol="0" anchor="t">
            <a:spAutoFit/>
          </a:bodyPr>
          <a:lstStyle/>
          <a:p>
            <a:pPr algn="ctr">
              <a:lnSpc>
                <a:spcPts val="2936"/>
              </a:lnSpc>
            </a:pPr>
            <a:r>
              <a:rPr lang="en-US" sz="4317">
                <a:solidFill>
                  <a:srgbClr val="1E3048"/>
                </a:solidFill>
                <a:latin typeface="Poppins Bold"/>
              </a:rPr>
              <a:t>2024- 2031</a:t>
            </a:r>
          </a:p>
        </p:txBody>
      </p:sp>
      <p:sp>
        <p:nvSpPr>
          <p:cNvPr id="22" name="TextBox 22"/>
          <p:cNvSpPr txBox="1"/>
          <p:nvPr/>
        </p:nvSpPr>
        <p:spPr>
          <a:xfrm>
            <a:off x="12267356" y="6549518"/>
            <a:ext cx="5588305" cy="1646215"/>
          </a:xfrm>
          <a:prstGeom prst="rect">
            <a:avLst/>
          </a:prstGeom>
        </p:spPr>
        <p:txBody>
          <a:bodyPr lIns="0" tIns="0" rIns="0" bIns="0" rtlCol="0" anchor="t">
            <a:spAutoFit/>
          </a:bodyPr>
          <a:lstStyle/>
          <a:p>
            <a:pPr algn="ctr">
              <a:lnSpc>
                <a:spcPts val="6479"/>
              </a:lnSpc>
            </a:pPr>
            <a:r>
              <a:rPr lang="en-US" sz="4628">
                <a:solidFill>
                  <a:srgbClr val="FFFFFF"/>
                </a:solidFill>
                <a:latin typeface="Poppins"/>
              </a:rPr>
              <a:t>CAGR</a:t>
            </a:r>
          </a:p>
          <a:p>
            <a:pPr algn="ctr">
              <a:lnSpc>
                <a:spcPts val="6479"/>
              </a:lnSpc>
              <a:spcBef>
                <a:spcPct val="0"/>
              </a:spcBef>
            </a:pPr>
            <a:r>
              <a:rPr lang="en-US" sz="4628">
                <a:solidFill>
                  <a:srgbClr val="FFFFFF"/>
                </a:solidFill>
                <a:latin typeface="Poppins"/>
              </a:rPr>
              <a:t>3.5%%</a:t>
            </a:r>
          </a:p>
        </p:txBody>
      </p:sp>
      <p:sp>
        <p:nvSpPr>
          <p:cNvPr id="23" name="TextBox 23"/>
          <p:cNvSpPr txBox="1"/>
          <p:nvPr/>
        </p:nvSpPr>
        <p:spPr>
          <a:xfrm>
            <a:off x="10533436" y="4406483"/>
            <a:ext cx="1466250" cy="476116"/>
          </a:xfrm>
          <a:prstGeom prst="rect">
            <a:avLst/>
          </a:prstGeom>
        </p:spPr>
        <p:txBody>
          <a:bodyPr lIns="0" tIns="0" rIns="0" bIns="0" rtlCol="0" anchor="t">
            <a:spAutoFit/>
          </a:bodyPr>
          <a:lstStyle/>
          <a:p>
            <a:pPr algn="ctr">
              <a:lnSpc>
                <a:spcPts val="2936"/>
              </a:lnSpc>
            </a:pPr>
            <a:r>
              <a:rPr lang="en-US" sz="4317">
                <a:solidFill>
                  <a:srgbClr val="1E3048"/>
                </a:solidFill>
                <a:latin typeface="Poppins Bold"/>
              </a:rPr>
              <a:t>2024</a:t>
            </a:r>
          </a:p>
        </p:txBody>
      </p:sp>
      <p:sp>
        <p:nvSpPr>
          <p:cNvPr id="24" name="TextBox 24"/>
          <p:cNvSpPr txBox="1"/>
          <p:nvPr/>
        </p:nvSpPr>
        <p:spPr>
          <a:xfrm>
            <a:off x="12485677" y="3717790"/>
            <a:ext cx="5588305" cy="1646215"/>
          </a:xfrm>
          <a:prstGeom prst="rect">
            <a:avLst/>
          </a:prstGeom>
        </p:spPr>
        <p:txBody>
          <a:bodyPr lIns="0" tIns="0" rIns="0" bIns="0" rtlCol="0" anchor="t">
            <a:spAutoFit/>
          </a:bodyPr>
          <a:lstStyle/>
          <a:p>
            <a:pPr algn="ctr">
              <a:lnSpc>
                <a:spcPts val="6479"/>
              </a:lnSpc>
            </a:pPr>
            <a:r>
              <a:rPr lang="en-US" sz="4628">
                <a:solidFill>
                  <a:srgbClr val="FFFFFF"/>
                </a:solidFill>
                <a:latin typeface="Poppins"/>
              </a:rPr>
              <a:t>MARKET SIZE </a:t>
            </a:r>
          </a:p>
          <a:p>
            <a:pPr algn="ctr">
              <a:lnSpc>
                <a:spcPts val="6479"/>
              </a:lnSpc>
              <a:spcBef>
                <a:spcPct val="0"/>
              </a:spcBef>
            </a:pPr>
            <a:r>
              <a:rPr lang="en-US" sz="4628">
                <a:solidFill>
                  <a:srgbClr val="FFFFFF"/>
                </a:solidFill>
                <a:latin typeface="Poppins"/>
              </a:rPr>
              <a:t>USD 1566.08 million </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3013215" y="3833658"/>
            <a:ext cx="7696527" cy="3176164"/>
            <a:chExt cx="7125787" cy="2940634"/>
          </a:xfrm>
        </p:grpSpPr>
        <p:sp>
          <p:nvSpPr>
            <p:cNvPr id="7" name="Freeform 7"/>
            <p:cNvSpPr/>
            <p:nvPr/>
          </p:nvSpPr>
          <p:spPr>
            <a:xfrm>
              <a:off x="0" y="0"/>
              <a:ext cx="7125788" cy="2940634"/>
            </a:xfrm>
            <a:custGeom>
              <a:rect l="l" t="t" r="r" b="b"/>
              <a:pathLst>
                <a:path w="7125788" h="2940634">
                  <a:moveTo>
                    <a:pt x="7001327" y="2940634"/>
                  </a:moveTo>
                  <a:lnTo>
                    <a:pt x="124460" y="2940634"/>
                  </a:lnTo>
                  <a:cubicBezTo>
                    <a:pt x="55880" y="2940634"/>
                    <a:pt x="0" y="2884754"/>
                    <a:pt x="0" y="2816174"/>
                  </a:cubicBezTo>
                  <a:lnTo>
                    <a:pt x="0" y="124460"/>
                  </a:lnTo>
                  <a:cubicBezTo>
                    <a:pt x="0" y="55880"/>
                    <a:pt x="55880" y="0"/>
                    <a:pt x="124460" y="0"/>
                  </a:cubicBezTo>
                  <a:lnTo>
                    <a:pt x="7001328" y="0"/>
                  </a:lnTo>
                  <a:cubicBezTo>
                    <a:pt x="7069907" y="0"/>
                    <a:pt x="7125788" y="55880"/>
                    <a:pt x="7125788" y="124460"/>
                  </a:cubicBezTo>
                  <a:lnTo>
                    <a:pt x="7125788" y="2816174"/>
                  </a:lnTo>
                  <a:cubicBezTo>
                    <a:pt x="7125788" y="2884754"/>
                    <a:pt x="7069907" y="2940634"/>
                    <a:pt x="7001328" y="2940634"/>
                  </a:cubicBezTo>
                  <a:close/>
                </a:path>
              </a:pathLst>
            </a:custGeom>
            <a:solidFill>
              <a:srgbClr val="181A31">
                <a:alpha val="81961"/>
              </a:srgbClr>
            </a:solidFill>
          </p:spPr>
          <p:txBody>
            <a:bodyPr/>
            <a:lstStyle/>
            <a:p/>
          </p:txBody>
        </p:sp>
      </p:grpSp>
      <p:grpSp>
        <p:nvGrpSpPr>
          <p:cNvPr id="8" name="Group 8"/>
          <p:cNvGrpSpPr/>
          <p:nvPr/>
        </p:nvGrpSpPr>
        <p:grpSpPr>
          <a:xfrm rot="5400000">
            <a:off x="1813592" y="3020510"/>
            <a:ext cx="1110986" cy="4738170"/>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0" name="TextBox 10"/>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1" name="TextBox 11"/>
          <p:cNvSpPr txBox="1"/>
          <p:nvPr/>
        </p:nvSpPr>
        <p:spPr>
          <a:xfrm>
            <a:off x="5112553" y="4515507"/>
            <a:ext cx="6259222" cy="1662451"/>
          </a:xfrm>
          <a:prstGeom prst="rect">
            <a:avLst/>
          </a:prstGeom>
        </p:spPr>
        <p:txBody>
          <a:bodyPr lIns="0" tIns="0" rIns="0" bIns="0" rtlCol="0" anchor="t">
            <a:spAutoFit/>
          </a:bodyPr>
          <a:lstStyle/>
          <a:p>
            <a:pPr marL="1036633" lvl="1" indent="-518316">
              <a:lnSpc>
                <a:spcPts val="6722"/>
              </a:lnSpc>
              <a:buFont typeface="Arial"/>
              <a:buChar char="•"/>
            </a:pPr>
            <a:r>
              <a:rPr lang="en-US" sz="4801">
                <a:solidFill>
                  <a:srgbClr val="FFFFFF"/>
                </a:solidFill>
                <a:latin typeface="Montserrat"/>
              </a:rPr>
              <a:t>Manual</a:t>
            </a:r>
          </a:p>
          <a:p>
            <a:pPr marL="1036633" lvl="1" indent="-518316">
              <a:lnSpc>
                <a:spcPts val="6722"/>
              </a:lnSpc>
              <a:buFont typeface="Arial"/>
              <a:buChar char="•"/>
            </a:pPr>
            <a:r>
              <a:rPr lang="en-US" sz="4801">
                <a:solidFill>
                  <a:srgbClr val="FFFFFF"/>
                </a:solidFill>
                <a:latin typeface="Montserrat"/>
              </a:rPr>
              <a:t>Electronic</a:t>
            </a:r>
          </a:p>
        </p:txBody>
      </p:sp>
      <p:sp>
        <p:nvSpPr>
          <p:cNvPr id="12" name="TextBox 12"/>
          <p:cNvSpPr txBox="1"/>
          <p:nvPr/>
        </p:nvSpPr>
        <p:spPr>
          <a:xfrm>
            <a:off x="331828" y="5157111"/>
            <a:ext cx="4065231" cy="507876"/>
          </a:xfrm>
          <a:prstGeom prst="rect">
            <a:avLst/>
          </a:prstGeom>
        </p:spPr>
        <p:txBody>
          <a:bodyPr lIns="0" tIns="0" rIns="0" bIns="0" rtlCol="0" anchor="t">
            <a:spAutoFit/>
          </a:bodyPr>
          <a:lstStyle/>
          <a:p>
            <a:pPr algn="ctr">
              <a:lnSpc>
                <a:spcPts val="3808"/>
              </a:lnSpc>
            </a:pPr>
            <a:r>
              <a:rPr lang="en-US" sz="3770">
                <a:solidFill>
                  <a:srgbClr val="43B4BE"/>
                </a:solidFill>
                <a:latin typeface="Montserrat Classic"/>
              </a:rPr>
              <a:t>Type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30%</a:t>
            </a:r>
          </a:p>
        </p:txBody>
      </p:sp>
      <p:sp>
        <p:nvSpPr>
          <p:cNvPr id="4" name="TextBox 4"/>
          <p:cNvSpPr txBox="1"/>
          <p:nvPr/>
        </p:nvSpPr>
        <p:spPr>
          <a:xfrm>
            <a:off x="135983" y="280669"/>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Treadmill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666" b="0"/>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4B4A49"/>
            </a:solidFill>
          </p:spPr>
          <p:txBody>
            <a:bodyPr/>
            <a:lstStyle/>
            <a:p/>
          </p:txBody>
        </p:sp>
      </p:grpSp>
      <p:grpSp>
        <p:nvGrpSpPr>
          <p:cNvPr id="5" name="Group 5"/>
          <p:cNvGrpSpPr/>
          <p:nvPr/>
        </p:nvGrpSpPr>
        <p:grpSpPr>
          <a:xfrm>
            <a:off x="4836601" y="1655912"/>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B4A49"/>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B4A49"/>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992012" y="2332663"/>
            <a:ext cx="7071007"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Increasing Health Awareness to Increase the Demand Globally</a:t>
            </a:r>
          </a:p>
        </p:txBody>
      </p:sp>
      <p:sp>
        <p:nvSpPr>
          <p:cNvPr id="18" name="TextBox 18"/>
          <p:cNvSpPr txBox="1"/>
          <p:nvPr/>
        </p:nvSpPr>
        <p:spPr>
          <a:xfrm>
            <a:off x="6992012" y="6139897"/>
            <a:ext cx="7071007" cy="1819275"/>
          </a:xfrm>
          <a:prstGeom prst="rect">
            <a:avLst/>
          </a:prstGeom>
        </p:spPr>
        <p:txBody>
          <a:bodyPr lIns="0" tIns="0" rIns="0" bIns="0" rtlCol="0" anchor="t">
            <a:spAutoFit/>
          </a:bodyPr>
          <a:lstStyle/>
          <a:p>
            <a:pPr>
              <a:lnSpc>
                <a:spcPts val="4725"/>
              </a:lnSpc>
            </a:pPr>
            <a:r>
              <a:rPr lang="en-US" sz="4500" spc="144">
                <a:solidFill>
                  <a:srgbClr val="FFFFFF"/>
                </a:solidFill>
                <a:latin typeface="Barlow"/>
              </a:rPr>
              <a:t>Convenience and Accessibility to Propel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635527" y="1267312"/>
            <a:ext cx="15016947" cy="7434220"/>
            <a:chExt cx="3955081" cy="1957984"/>
          </a:xfrm>
        </p:grpSpPr>
        <p:sp>
          <p:nvSpPr>
            <p:cNvPr id="4" name="Freeform 4"/>
            <p:cNvSpPr/>
            <p:nvPr/>
          </p:nvSpPr>
          <p:spPr>
            <a:xfrm>
              <a:off x="0" y="0"/>
              <a:ext cx="3955081" cy="1957984"/>
            </a:xfrm>
            <a:custGeom>
              <a:rect l="l" t="t" r="r" b="b"/>
              <a:pathLst>
                <a:path w="3955081" h="1957983">
                  <a:moveTo>
                    <a:pt x="0" y="0"/>
                  </a:moveTo>
                  <a:lnTo>
                    <a:pt x="3955081" y="0"/>
                  </a:lnTo>
                  <a:lnTo>
                    <a:pt x="3955081" y="1957984"/>
                  </a:lnTo>
                  <a:lnTo>
                    <a:pt x="0" y="1957984"/>
                  </a:lnTo>
                  <a:close/>
                </a:path>
              </a:pathLst>
            </a:custGeom>
            <a:solidFill>
              <a:srgbClr val="000000">
                <a:alpha val="74902"/>
              </a:srgbClr>
            </a:solidFill>
          </p:spPr>
          <p:txBody>
            <a:bodyPr/>
            <a:lstStyle/>
            <a:p/>
          </p:txBody>
        </p:sp>
        <p:sp>
          <p:nvSpPr>
            <p:cNvPr id="5" name="TextBox 5"/>
            <p:cNvSpPr txBox="1"/>
            <p:nvPr/>
          </p:nvSpPr>
          <p:spPr>
            <a:xfrm>
              <a:off x="0" y="-38100"/>
              <a:ext cx="3955081" cy="199608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522848" y="1790621"/>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
        <p:nvSpPr>
          <p:cNvPr id="7" name="TextBox 7"/>
          <p:cNvSpPr txBox="1"/>
          <p:nvPr/>
        </p:nvSpPr>
        <p:spPr>
          <a:xfrm>
            <a:off x="2059735" y="2997115"/>
            <a:ext cx="14168531" cy="53149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The global Treadmill Market will expand significantly by 5.30% CAGR between 2024 to 2031.</a:t>
            </a:r>
          </a:p>
          <a:p>
            <a:pPr marL="647700" lvl="1" indent="-323850">
              <a:lnSpc>
                <a:spcPts val="4200"/>
              </a:lnSpc>
              <a:buFont typeface="Arial"/>
              <a:buChar char="•"/>
            </a:pPr>
            <a:r>
              <a:rPr lang="en-US" sz="3000">
                <a:solidFill>
                  <a:srgbClr val="FFFFFF"/>
                </a:solidFill>
                <a:latin typeface="Montserrat"/>
              </a:rPr>
              <a:t>The Manual segment is set to rise. Manual treadmills typically feature a basic design without motors, making them more budget-friendly compared to their motorized counterparts. This affordability appeals to cost-conscious consumers who seek an effective yet economical way to incorporate cardiovascular exercise into their routines.</a:t>
            </a:r>
          </a:p>
          <a:p>
            <a:pPr marL="647700" lvl="1" indent="-323850">
              <a:lnSpc>
                <a:spcPts val="4200"/>
              </a:lnSpc>
              <a:buFont typeface="Arial"/>
              <a:buChar char="•"/>
            </a:pPr>
            <a:r>
              <a:rPr lang="en-US" sz="3000">
                <a:solidFill>
                  <a:srgbClr val="FFFFFF"/>
                </a:solidFill>
                <a:latin typeface="Montserrat"/>
              </a:rPr>
              <a:t>Rising awareness of the importance of physical fitness and the benefits of regular exercise drives demand for home fitness equipment like treadmills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2269504"/>
            <a:ext cx="11041407" cy="8017496"/>
          </a:xfrm>
          <a:custGeom>
            <a:rect l="l" t="t" r="r" b="b"/>
            <a:pathLst>
              <a:path w="11041407" h="8017495">
                <a:moveTo>
                  <a:pt x="0" y="0"/>
                </a:moveTo>
                <a:lnTo>
                  <a:pt x="11041407" y="0"/>
                </a:lnTo>
                <a:lnTo>
                  <a:pt x="11041407" y="8017496"/>
                </a:lnTo>
                <a:lnTo>
                  <a:pt x="0" y="8017496"/>
                </a:lnTo>
                <a:lnTo>
                  <a:pt x="0" y="0"/>
                </a:lnTo>
                <a:close/>
              </a:path>
            </a:pathLst>
          </a:custGeom>
          <a:blipFill>
            <a:blip r:embed="rId2"/>
            <a:stretch>
              <a:fillRect l="-11766" r="0" b="-2645"/>
            </a:stretch>
          </a:blipFill>
        </p:spPr>
        <p:txBody>
          <a:bodyPr/>
          <a:lstStyle/>
          <a:p/>
        </p:txBody>
      </p:sp>
      <p:sp>
        <p:nvSpPr>
          <p:cNvPr id="3" name="Freeform 3"/>
          <p:cNvSpPr/>
          <p:nvPr/>
        </p:nvSpPr>
        <p:spPr>
          <a:xfrm>
            <a:off x="6976497" y="2269504"/>
            <a:ext cx="4064910" cy="2036424"/>
          </a:xfrm>
          <a:custGeom>
            <a:rect l="l" t="t" r="r" b="b"/>
            <a:pathLst>
              <a:path w="4064910" h="2036424">
                <a:moveTo>
                  <a:pt x="0" y="0"/>
                </a:moveTo>
                <a:lnTo>
                  <a:pt x="4064910" y="0"/>
                </a:lnTo>
                <a:lnTo>
                  <a:pt x="4064910" y="2036424"/>
                </a:lnTo>
                <a:lnTo>
                  <a:pt x="0" y="2036424"/>
                </a:lnTo>
                <a:lnTo>
                  <a:pt x="0" y="0"/>
                </a:lnTo>
                <a:close/>
              </a:path>
            </a:pathLst>
          </a:custGeom>
          <a:blipFill>
            <a:blip r:embed="rId3"/>
            <a:stretch>
              <a:fillRect/>
            </a:stretch>
          </a:blipFill>
        </p:spPr>
        <p:txBody>
          <a:bodyPr/>
          <a:lstStyle/>
          <a:p/>
        </p:txBody>
      </p:sp>
      <p:sp>
        <p:nvSpPr>
          <p:cNvPr id="4" name="Freeform 4"/>
          <p:cNvSpPr/>
          <p:nvPr/>
        </p:nvSpPr>
        <p:spPr>
          <a:xfrm>
            <a:off x="12048901" y="2269504"/>
            <a:ext cx="5466114" cy="1629449"/>
          </a:xfrm>
          <a:custGeom>
            <a:rect l="l" t="t" r="r" b="b"/>
            <a:pathLst>
              <a:path w="5466114" h="1629449">
                <a:moveTo>
                  <a:pt x="0" y="0"/>
                </a:moveTo>
                <a:lnTo>
                  <a:pt x="5466114" y="0"/>
                </a:lnTo>
                <a:lnTo>
                  <a:pt x="5466114" y="1629449"/>
                </a:lnTo>
                <a:lnTo>
                  <a:pt x="0" y="1629449"/>
                </a:lnTo>
                <a:lnTo>
                  <a:pt x="0" y="0"/>
                </a:lnTo>
                <a:close/>
              </a:path>
            </a:pathLst>
          </a:custGeom>
          <a:blipFill>
            <a:blip r:embed="rId4"/>
            <a:stretch>
              <a:fillRect l="-11155" r="0"/>
            </a:stretch>
          </a:blipFill>
        </p:spPr>
        <p:txBody>
          <a:bodyPr/>
          <a:lstStyle/>
          <a:p/>
        </p:txBody>
      </p:sp>
      <p:sp>
        <p:nvSpPr>
          <p:cNvPr id="5" name="Freeform 5"/>
          <p:cNvSpPr/>
          <p:nvPr/>
        </p:nvSpPr>
        <p:spPr>
          <a:xfrm>
            <a:off x="5715833" y="4862701"/>
            <a:ext cx="4937147" cy="1577847"/>
          </a:xfrm>
          <a:custGeom>
            <a:rect l="l" t="t" r="r" b="b"/>
            <a:pathLst>
              <a:path w="4937147" h="1577847">
                <a:moveTo>
                  <a:pt x="0" y="0"/>
                </a:moveTo>
                <a:lnTo>
                  <a:pt x="4937147" y="0"/>
                </a:lnTo>
                <a:lnTo>
                  <a:pt x="4937147" y="1577848"/>
                </a:lnTo>
                <a:lnTo>
                  <a:pt x="0" y="1577848"/>
                </a:lnTo>
                <a:lnTo>
                  <a:pt x="0" y="0"/>
                </a:lnTo>
                <a:close/>
              </a:path>
            </a:pathLst>
          </a:custGeom>
          <a:blipFill>
            <a:blip r:embed="rId5"/>
            <a:stretch>
              <a:fillRect t="-82543" b="-55189"/>
            </a:stretch>
          </a:blipFill>
        </p:spPr>
        <p:txBody>
          <a:bodyPr/>
          <a:lstStyle/>
          <a:p/>
        </p:txBody>
      </p:sp>
      <p:sp>
        <p:nvSpPr>
          <p:cNvPr id="6" name="Freeform 6"/>
          <p:cNvSpPr/>
          <p:nvPr/>
        </p:nvSpPr>
        <p:spPr>
          <a:xfrm>
            <a:off x="11805093" y="4222550"/>
            <a:ext cx="5709922" cy="1280302"/>
          </a:xfrm>
          <a:custGeom>
            <a:rect l="l" t="t" r="r" b="b"/>
            <a:pathLst>
              <a:path w="5709922" h="1280302">
                <a:moveTo>
                  <a:pt x="0" y="0"/>
                </a:moveTo>
                <a:lnTo>
                  <a:pt x="5709922" y="0"/>
                </a:lnTo>
                <a:lnTo>
                  <a:pt x="5709922" y="1280302"/>
                </a:lnTo>
                <a:lnTo>
                  <a:pt x="0" y="1280302"/>
                </a:lnTo>
                <a:lnTo>
                  <a:pt x="0" y="0"/>
                </a:lnTo>
                <a:close/>
              </a:path>
            </a:pathLst>
          </a:custGeom>
          <a:blipFill>
            <a:blip r:embed="rId6"/>
            <a:stretch>
              <a:fillRect l="-16978" t="-70357" r="-16632" b="-67995"/>
            </a:stretch>
          </a:blipFill>
        </p:spPr>
        <p:txBody>
          <a:bodyPr/>
          <a:lstStyle/>
          <a:p/>
        </p:txBody>
      </p:sp>
      <p:sp>
        <p:nvSpPr>
          <p:cNvPr id="7" name="Freeform 7"/>
          <p:cNvSpPr/>
          <p:nvPr/>
        </p:nvSpPr>
        <p:spPr>
          <a:xfrm>
            <a:off x="4721476" y="6485879"/>
            <a:ext cx="5197991" cy="1052758"/>
          </a:xfrm>
          <a:custGeom>
            <a:rect l="l" t="t" r="r" b="b"/>
            <a:pathLst>
              <a:path w="5197991" h="1052758">
                <a:moveTo>
                  <a:pt x="0" y="0"/>
                </a:moveTo>
                <a:lnTo>
                  <a:pt x="5197991" y="0"/>
                </a:lnTo>
                <a:lnTo>
                  <a:pt x="5197991" y="1052757"/>
                </a:lnTo>
                <a:lnTo>
                  <a:pt x="0" y="1052757"/>
                </a:lnTo>
                <a:lnTo>
                  <a:pt x="0" y="0"/>
                </a:lnTo>
                <a:close/>
              </a:path>
            </a:pathLst>
          </a:custGeom>
          <a:blipFill>
            <a:blip r:embed="rId7"/>
            <a:stretch>
              <a:fillRect/>
            </a:stretch>
          </a:blipFill>
        </p:spPr>
        <p:txBody>
          <a:bodyPr/>
          <a:lstStyle/>
          <a:p/>
        </p:txBody>
      </p:sp>
      <p:sp>
        <p:nvSpPr>
          <p:cNvPr id="8" name="Freeform 8"/>
          <p:cNvSpPr/>
          <p:nvPr/>
        </p:nvSpPr>
        <p:spPr>
          <a:xfrm>
            <a:off x="11569215" y="5711641"/>
            <a:ext cx="5027518" cy="1548476"/>
          </a:xfrm>
          <a:custGeom>
            <a:rect l="l" t="t" r="r" b="b"/>
            <a:pathLst>
              <a:path w="5027518" h="1548476">
                <a:moveTo>
                  <a:pt x="0" y="0"/>
                </a:moveTo>
                <a:lnTo>
                  <a:pt x="5027518" y="0"/>
                </a:lnTo>
                <a:lnTo>
                  <a:pt x="5027518" y="1548475"/>
                </a:lnTo>
                <a:lnTo>
                  <a:pt x="0" y="1548475"/>
                </a:lnTo>
                <a:lnTo>
                  <a:pt x="0" y="0"/>
                </a:lnTo>
                <a:close/>
              </a:path>
            </a:pathLst>
          </a:custGeom>
          <a:blipFill>
            <a:blip r:embed="rId8"/>
            <a:stretch>
              <a:fillRect/>
            </a:stretch>
          </a:blipFill>
        </p:spPr>
        <p:txBody>
          <a:bodyPr/>
          <a:lstStyle/>
          <a:p/>
        </p:txBody>
      </p:sp>
      <p:sp>
        <p:nvSpPr>
          <p:cNvPr id="9" name="Freeform 9"/>
          <p:cNvSpPr/>
          <p:nvPr/>
        </p:nvSpPr>
        <p:spPr>
          <a:xfrm>
            <a:off x="9527615" y="7745143"/>
            <a:ext cx="4083200" cy="1883496"/>
          </a:xfrm>
          <a:custGeom>
            <a:rect l="l" t="t" r="r" b="b"/>
            <a:pathLst>
              <a:path w="4083200" h="1883496">
                <a:moveTo>
                  <a:pt x="0" y="0"/>
                </a:moveTo>
                <a:lnTo>
                  <a:pt x="4083200" y="0"/>
                </a:lnTo>
                <a:lnTo>
                  <a:pt x="4083200" y="1883497"/>
                </a:lnTo>
                <a:lnTo>
                  <a:pt x="0" y="1883497"/>
                </a:lnTo>
                <a:lnTo>
                  <a:pt x="0" y="0"/>
                </a:lnTo>
                <a:close/>
              </a:path>
            </a:pathLst>
          </a:custGeom>
          <a:blipFill>
            <a:blip r:embed="rId9"/>
            <a:stretch>
              <a:fillRect/>
            </a:stretch>
          </a:blipFill>
        </p:spPr>
        <p:txBody>
          <a:bodyPr/>
          <a:lstStyle/>
          <a:p/>
        </p:txBody>
      </p:sp>
      <p:sp>
        <p:nvSpPr>
          <p:cNvPr id="10" name="Freeform 10"/>
          <p:cNvSpPr/>
          <p:nvPr/>
        </p:nvSpPr>
        <p:spPr>
          <a:xfrm>
            <a:off x="13790563" y="7469666"/>
            <a:ext cx="4011235" cy="2434450"/>
          </a:xfrm>
          <a:custGeom>
            <a:rect l="l" t="t" r="r" b="b"/>
            <a:pathLst>
              <a:path w="4011235" h="2434450">
                <a:moveTo>
                  <a:pt x="0" y="0"/>
                </a:moveTo>
                <a:lnTo>
                  <a:pt x="4011235" y="0"/>
                </a:lnTo>
                <a:lnTo>
                  <a:pt x="4011235" y="2434450"/>
                </a:lnTo>
                <a:lnTo>
                  <a:pt x="0" y="2434450"/>
                </a:lnTo>
                <a:lnTo>
                  <a:pt x="0" y="0"/>
                </a:lnTo>
                <a:close/>
              </a:path>
            </a:pathLst>
          </a:custGeom>
          <a:blipFill>
            <a:blip r:embed="rId10"/>
            <a:stretch>
              <a:fillRect/>
            </a:stretch>
          </a:blipFill>
        </p:spPr>
        <p:txBody>
          <a:bodyPr/>
          <a:lstStyle/>
          <a:p/>
        </p:txBody>
      </p:sp>
      <p:sp>
        <p:nvSpPr>
          <p:cNvPr id="11" name="TextBox 11"/>
          <p:cNvSpPr txBox="1"/>
          <p:nvPr/>
        </p:nvSpPr>
        <p:spPr>
          <a:xfrm>
            <a:off x="5715833" y="651510"/>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yc7vfkc5"/>
              </a:rPr>
              <a:t>https://tinyurl.com/yc7vfkc5</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39</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Treadmill Market Report 2024</dc:title>
  <cp:lastModifiedBy>decipher market</cp:lastModifiedBy>
  <cp:revision>2</cp:revision>
  <dcterms:created xsi:type="dcterms:W3CDTF">2006-08-16T00:00:00Z</dcterms:created>
  <dcterms:modified xsi:type="dcterms:W3CDTF">2024-04-13T02:36:09Z</dcterms:modified>
</cp:coreProperties>
</file>