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4huh6ef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sp>
        <p:nvSpPr>
          <p:cNvPr id="3" name="TextBox 3"/>
          <p:cNvSpPr txBox="1"/>
          <p:nvPr/>
        </p:nvSpPr>
        <p:spPr>
          <a:xfrm>
            <a:off x="475029"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475028" y="3483302"/>
            <a:ext cx="12631371" cy="3744615"/>
          </a:xfrm>
          <a:prstGeom prst="rect">
            <a:avLst/>
          </a:prstGeom>
        </p:spPr>
        <p:txBody>
          <a:bodyPr wrap="square" lIns="0" tIns="0" rIns="0" bIns="0" rtlCol="0" anchor="t">
            <a:spAutoFit/>
          </a:bodyPr>
          <a:lstStyle/>
          <a:p>
            <a:pPr>
              <a:lnSpc>
                <a:spcPts val="7349"/>
              </a:lnSpc>
            </a:pPr>
            <a:r>
              <a:rPr lang="en-US" sz="6999">
                <a:solidFill>
                  <a:srgbClr val="FFFFFF"/>
                </a:solidFill>
                <a:latin typeface="Canva Sans"/>
              </a:rPr>
              <a:t>GLOBAL </a:t>
            </a:r>
          </a:p>
          <a:p>
            <a:pPr>
              <a:lnSpc>
                <a:spcPts val="7349"/>
              </a:lnSpc>
            </a:pPr>
            <a:r>
              <a:rPr lang="en-US" sz="6999">
                <a:solidFill>
                  <a:srgbClr val="FFFFFF"/>
                </a:solidFill>
                <a:latin typeface="Canva Sans"/>
              </a:rPr>
              <a:t>TOMATO POWDER</a:t>
            </a:r>
          </a:p>
          <a:p>
            <a:pPr>
              <a:lnSpc>
                <a:spcPts val="7349"/>
              </a:lnSpc>
            </a:pPr>
            <a:r>
              <a:rPr lang="en-US" sz="6999">
                <a:solidFill>
                  <a:srgbClr val="FFFFFF"/>
                </a:solidFill>
                <a:latin typeface="Canva Sans"/>
              </a:rPr>
              <a:t>MARKET REPORT </a:t>
            </a:r>
          </a:p>
          <a:p>
            <a:pPr>
              <a:lnSpc>
                <a:spcPts val="7349"/>
              </a:lnSpc>
            </a:pPr>
            <a:r>
              <a:rPr lang="en-US" sz="69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10417"/>
            <a:ext cx="16236544" cy="7747883"/>
            <a:chExt cx="4276291" cy="2040595"/>
          </a:xfrm>
        </p:grpSpPr>
        <p:sp>
          <p:nvSpPr>
            <p:cNvPr id="4" name="Freeform 4"/>
            <p:cNvSpPr/>
            <p:nvPr/>
          </p:nvSpPr>
          <p:spPr>
            <a:xfrm>
              <a:off x="0" y="0"/>
              <a:ext cx="4276291" cy="2040595"/>
            </a:xfrm>
            <a:custGeom>
              <a:rect l="l" t="t" r="r" b="b"/>
              <a:pathLst>
                <a:path w="4276291" h="2040595">
                  <a:moveTo>
                    <a:pt x="0" y="0"/>
                  </a:moveTo>
                  <a:lnTo>
                    <a:pt x="4276291" y="0"/>
                  </a:lnTo>
                  <a:lnTo>
                    <a:pt x="4276291" y="2040595"/>
                  </a:lnTo>
                  <a:lnTo>
                    <a:pt x="0" y="2040595"/>
                  </a:lnTo>
                  <a:close/>
                </a:path>
              </a:pathLst>
            </a:custGeom>
            <a:solidFill>
              <a:srgbClr val="000000">
                <a:alpha val="60000"/>
              </a:srgbClr>
            </a:solidFill>
          </p:spPr>
          <p:txBody>
            <a:bodyPr/>
            <a:lstStyle/>
            <a:p/>
          </p:txBody>
        </p:sp>
        <p:sp>
          <p:nvSpPr>
            <p:cNvPr id="5" name="TextBox 5"/>
            <p:cNvSpPr txBox="1"/>
            <p:nvPr/>
          </p:nvSpPr>
          <p:spPr>
            <a:xfrm>
              <a:off x="0" y="-47625"/>
              <a:ext cx="4276291" cy="20882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3046552"/>
            <a:ext cx="15421953" cy="59201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demand for fast food products is growing globally due to the rising working population, particularly among women, and the growing number of teenagers and young adults with strong purchasing power. One of the key components in fast food products is tomato powder. These items are increasingly using tomato powder as a flavoring and taste-enhancing component. Over the past ten years, changes in the way people eat have increased the amount of fast food consumed per person, including pizza, sandwiches, burgers, hotdogs, and other items. Tomato powder is utilized as a vital ingredient for flavor enhancement in various types of food products. The market for tomato powder is experiencing increased demand due to rising demand for non-GMO products. Non-GMO tomato powder is available from important manufacturers like Harmony House Foods, satisfying consumer demand for unmodified ingredients. </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650" b="-12867"/>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32091"/>
            <a:ext cx="8192128" cy="2480160"/>
            <a:chExt cx="860407" cy="260488"/>
          </a:xfrm>
        </p:grpSpPr>
        <p:sp>
          <p:nvSpPr>
            <p:cNvPr id="7" name="Freeform 7"/>
            <p:cNvSpPr/>
            <p:nvPr/>
          </p:nvSpPr>
          <p:spPr>
            <a:xfrm>
              <a:off x="0" y="0"/>
              <a:ext cx="860407" cy="260488"/>
            </a:xfrm>
            <a:custGeom>
              <a:rect l="l" t="t" r="r" b="b"/>
              <a:pathLst>
                <a:path w="860407" h="260488">
                  <a:moveTo>
                    <a:pt x="94504" y="0"/>
                  </a:moveTo>
                  <a:lnTo>
                    <a:pt x="765903" y="0"/>
                  </a:lnTo>
                  <a:cubicBezTo>
                    <a:pt x="818096" y="0"/>
                    <a:pt x="860407" y="42311"/>
                    <a:pt x="860407" y="94504"/>
                  </a:cubicBezTo>
                  <a:lnTo>
                    <a:pt x="860407" y="165983"/>
                  </a:lnTo>
                  <a:cubicBezTo>
                    <a:pt x="860407" y="218177"/>
                    <a:pt x="818096" y="260488"/>
                    <a:pt x="765903" y="260488"/>
                  </a:cubicBezTo>
                  <a:lnTo>
                    <a:pt x="94504" y="260488"/>
                  </a:lnTo>
                  <a:cubicBezTo>
                    <a:pt x="42311" y="260488"/>
                    <a:pt x="0" y="218177"/>
                    <a:pt x="0" y="165983"/>
                  </a:cubicBezTo>
                  <a:lnTo>
                    <a:pt x="0" y="94504"/>
                  </a:lnTo>
                  <a:cubicBezTo>
                    <a:pt x="0" y="42311"/>
                    <a:pt x="42311" y="0"/>
                    <a:pt x="94504" y="0"/>
                  </a:cubicBezTo>
                  <a:close/>
                </a:path>
              </a:pathLst>
            </a:custGeom>
            <a:solidFill>
              <a:srgbClr val="C43114"/>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13131" y="6636821"/>
            <a:ext cx="2000945" cy="1998443"/>
          </a:xfrm>
          <a:custGeom>
            <a:rect l="l" t="t" r="r" b="b"/>
            <a:pathLst>
              <a:path w="2000945" h="1998443">
                <a:moveTo>
                  <a:pt x="0" y="0"/>
                </a:moveTo>
                <a:lnTo>
                  <a:pt x="2000945" y="0"/>
                </a:lnTo>
                <a:lnTo>
                  <a:pt x="2000945" y="1998443"/>
                </a:lnTo>
                <a:lnTo>
                  <a:pt x="0" y="1998443"/>
                </a:lnTo>
                <a:lnTo>
                  <a:pt x="0" y="0"/>
                </a:lnTo>
                <a:close/>
              </a:path>
            </a:pathLst>
          </a:custGeom>
          <a:blipFill>
            <a:blip r:embed="rId3"/>
            <a:stretch>
              <a:fillRect/>
            </a:stretch>
          </a:blipFill>
        </p:spPr>
        <p:txBody>
          <a:bodyPr/>
          <a:lstStyle/>
          <a:p/>
        </p:txBody>
      </p:sp>
      <p:grpSp>
        <p:nvGrpSpPr>
          <p:cNvPr id="10" name="Group 10"/>
          <p:cNvGrpSpPr/>
          <p:nvPr/>
        </p:nvGrpSpPr>
        <p:grpSpPr>
          <a:xfrm>
            <a:off x="566479" y="6556847"/>
            <a:ext cx="1971476" cy="1971476"/>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531301"/>
            <a:ext cx="8192128" cy="2480160"/>
            <a:chExt cx="860407" cy="260488"/>
          </a:xfrm>
        </p:grpSpPr>
        <p:sp>
          <p:nvSpPr>
            <p:cNvPr id="14" name="Freeform 14"/>
            <p:cNvSpPr/>
            <p:nvPr/>
          </p:nvSpPr>
          <p:spPr>
            <a:xfrm>
              <a:off x="0" y="0"/>
              <a:ext cx="860407" cy="260488"/>
            </a:xfrm>
            <a:custGeom>
              <a:rect l="l" t="t" r="r" b="b"/>
              <a:pathLst>
                <a:path w="860407" h="260488">
                  <a:moveTo>
                    <a:pt x="94504" y="0"/>
                  </a:moveTo>
                  <a:lnTo>
                    <a:pt x="765903" y="0"/>
                  </a:lnTo>
                  <a:cubicBezTo>
                    <a:pt x="818096" y="0"/>
                    <a:pt x="860407" y="42311"/>
                    <a:pt x="860407" y="94504"/>
                  </a:cubicBezTo>
                  <a:lnTo>
                    <a:pt x="860407" y="165983"/>
                  </a:lnTo>
                  <a:cubicBezTo>
                    <a:pt x="860407" y="218177"/>
                    <a:pt x="818096" y="260488"/>
                    <a:pt x="765903" y="260488"/>
                  </a:cubicBezTo>
                  <a:lnTo>
                    <a:pt x="94504" y="260488"/>
                  </a:lnTo>
                  <a:cubicBezTo>
                    <a:pt x="42311" y="260488"/>
                    <a:pt x="0" y="218177"/>
                    <a:pt x="0" y="165983"/>
                  </a:cubicBezTo>
                  <a:lnTo>
                    <a:pt x="0" y="94504"/>
                  </a:lnTo>
                  <a:cubicBezTo>
                    <a:pt x="0" y="42311"/>
                    <a:pt x="42311" y="0"/>
                    <a:pt x="94504" y="0"/>
                  </a:cubicBezTo>
                  <a:close/>
                </a:path>
              </a:pathLst>
            </a:custGeom>
            <a:solidFill>
              <a:srgbClr val="C4311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13131" y="3836031"/>
            <a:ext cx="2000945" cy="1998443"/>
          </a:xfrm>
          <a:custGeom>
            <a:rect l="l" t="t" r="r" b="b"/>
            <a:pathLst>
              <a:path w="2000945" h="1998443">
                <a:moveTo>
                  <a:pt x="0" y="0"/>
                </a:moveTo>
                <a:lnTo>
                  <a:pt x="2000945" y="0"/>
                </a:lnTo>
                <a:lnTo>
                  <a:pt x="2000945" y="1998444"/>
                </a:lnTo>
                <a:lnTo>
                  <a:pt x="0" y="1998444"/>
                </a:lnTo>
                <a:lnTo>
                  <a:pt x="0" y="0"/>
                </a:lnTo>
                <a:close/>
              </a:path>
            </a:pathLst>
          </a:custGeom>
          <a:blipFill>
            <a:blip r:embed="rId3"/>
            <a:stretch>
              <a:fillRect/>
            </a:stretch>
          </a:blipFill>
        </p:spPr>
        <p:txBody>
          <a:bodyPr/>
          <a:lstStyle/>
          <a:p/>
        </p:txBody>
      </p:sp>
      <p:grpSp>
        <p:nvGrpSpPr>
          <p:cNvPr id="17" name="Group 17"/>
          <p:cNvGrpSpPr/>
          <p:nvPr/>
        </p:nvGrpSpPr>
        <p:grpSpPr>
          <a:xfrm>
            <a:off x="566479" y="3756058"/>
            <a:ext cx="1971476" cy="1971476"/>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30121" y="7066228"/>
            <a:ext cx="1444192" cy="1208455"/>
          </a:xfrm>
          <a:prstGeom prst="rect">
            <a:avLst/>
          </a:prstGeom>
        </p:spPr>
        <p:txBody>
          <a:bodyPr lIns="0" tIns="0" rIns="0" bIns="0" rtlCol="0" anchor="t">
            <a:spAutoFit/>
          </a:bodyPr>
          <a:lstStyle/>
          <a:p>
            <a:pPr algn="ctr">
              <a:lnSpc>
                <a:spcPts val="2891"/>
              </a:lnSpc>
            </a:pPr>
            <a:r>
              <a:rPr lang="en-US" sz="4252">
                <a:solidFill>
                  <a:srgbClr val="1E3048"/>
                </a:solidFill>
                <a:latin typeface="Poppins Bold"/>
              </a:rPr>
              <a:t>2023- 2030</a:t>
            </a:r>
          </a:p>
        </p:txBody>
      </p:sp>
      <p:sp>
        <p:nvSpPr>
          <p:cNvPr id="22" name="TextBox 22"/>
          <p:cNvSpPr txBox="1"/>
          <p:nvPr/>
        </p:nvSpPr>
        <p:spPr>
          <a:xfrm>
            <a:off x="2537955" y="6701637"/>
            <a:ext cx="5504235" cy="1632837"/>
          </a:xfrm>
          <a:prstGeom prst="rect">
            <a:avLst/>
          </a:prstGeom>
        </p:spPr>
        <p:txBody>
          <a:bodyPr lIns="0" tIns="0" rIns="0" bIns="0" rtlCol="0" anchor="t">
            <a:spAutoFit/>
          </a:bodyPr>
          <a:lstStyle/>
          <a:p>
            <a:pPr algn="ctr">
              <a:lnSpc>
                <a:spcPts val="6382"/>
              </a:lnSpc>
            </a:pPr>
            <a:r>
              <a:rPr lang="en-US" sz="4558">
                <a:solidFill>
                  <a:srgbClr val="FFFFFF"/>
                </a:solidFill>
                <a:latin typeface="Poppins"/>
              </a:rPr>
              <a:t>CAGR</a:t>
            </a:r>
          </a:p>
          <a:p>
            <a:pPr algn="ctr">
              <a:lnSpc>
                <a:spcPts val="6382"/>
              </a:lnSpc>
              <a:spcBef>
                <a:spcPct val="0"/>
              </a:spcBef>
            </a:pPr>
            <a:r>
              <a:rPr lang="en-US" sz="4558">
                <a:solidFill>
                  <a:srgbClr val="FFFFFF"/>
                </a:solidFill>
                <a:latin typeface="Poppins"/>
              </a:rPr>
              <a:t>4.2%</a:t>
            </a:r>
          </a:p>
        </p:txBody>
      </p:sp>
      <p:sp>
        <p:nvSpPr>
          <p:cNvPr id="23" name="TextBox 23"/>
          <p:cNvSpPr txBox="1"/>
          <p:nvPr/>
        </p:nvSpPr>
        <p:spPr>
          <a:xfrm>
            <a:off x="830121" y="4619228"/>
            <a:ext cx="1444192" cy="475755"/>
          </a:xfrm>
          <a:prstGeom prst="rect">
            <a:avLst/>
          </a:prstGeom>
        </p:spPr>
        <p:txBody>
          <a:bodyPr lIns="0" tIns="0" rIns="0" bIns="0" rtlCol="0" anchor="t">
            <a:spAutoFit/>
          </a:bodyPr>
          <a:lstStyle/>
          <a:p>
            <a:pPr algn="ctr">
              <a:lnSpc>
                <a:spcPts val="2891"/>
              </a:lnSpc>
            </a:pPr>
            <a:r>
              <a:rPr lang="en-US" sz="4252">
                <a:solidFill>
                  <a:srgbClr val="1E3048"/>
                </a:solidFill>
                <a:latin typeface="Poppins Bold"/>
              </a:rPr>
              <a:t>2023</a:t>
            </a:r>
          </a:p>
        </p:txBody>
      </p:sp>
      <p:sp>
        <p:nvSpPr>
          <p:cNvPr id="24" name="TextBox 24"/>
          <p:cNvSpPr txBox="1"/>
          <p:nvPr/>
        </p:nvSpPr>
        <p:spPr>
          <a:xfrm>
            <a:off x="2614076" y="3888287"/>
            <a:ext cx="5504235" cy="1632837"/>
          </a:xfrm>
          <a:prstGeom prst="rect">
            <a:avLst/>
          </a:prstGeom>
        </p:spPr>
        <p:txBody>
          <a:bodyPr lIns="0" tIns="0" rIns="0" bIns="0" rtlCol="0" anchor="t">
            <a:spAutoFit/>
          </a:bodyPr>
          <a:lstStyle/>
          <a:p>
            <a:pPr algn="ctr">
              <a:lnSpc>
                <a:spcPts val="6382"/>
              </a:lnSpc>
            </a:pPr>
            <a:r>
              <a:rPr lang="en-US" sz="4558">
                <a:solidFill>
                  <a:srgbClr val="FFFFFF"/>
                </a:solidFill>
                <a:latin typeface="Poppins"/>
              </a:rPr>
              <a:t>MARKET SIZE</a:t>
            </a:r>
          </a:p>
          <a:p>
            <a:pPr algn="ctr">
              <a:lnSpc>
                <a:spcPts val="6382"/>
              </a:lnSpc>
              <a:spcBef>
                <a:spcPct val="0"/>
              </a:spcBef>
            </a:pPr>
            <a:r>
              <a:rPr lang="en-US" sz="4558">
                <a:solidFill>
                  <a:srgbClr val="FFFFFF"/>
                </a:solidFill>
                <a:latin typeface="Poppins"/>
              </a:rPr>
              <a:t>USD 1900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854800" y="2399191"/>
            <a:ext cx="6738371" cy="2893128"/>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980919" y="2057922"/>
            <a:ext cx="809312" cy="345158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816623" y="5773501"/>
            <a:ext cx="6776548" cy="2893128"/>
            <a:chExt cx="8612700" cy="3677041"/>
          </a:xfrm>
        </p:grpSpPr>
        <p:sp>
          <p:nvSpPr>
            <p:cNvPr id="11" name="Freeform 11"/>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C2340E"/>
            </a:solidFill>
          </p:spPr>
          <p:txBody>
            <a:bodyPr/>
            <a:lstStyle/>
            <a:p/>
          </p:txBody>
        </p:sp>
      </p:grpSp>
      <p:grpSp>
        <p:nvGrpSpPr>
          <p:cNvPr id="12" name="Group 12"/>
          <p:cNvGrpSpPr/>
          <p:nvPr/>
        </p:nvGrpSpPr>
        <p:grpSpPr>
          <a:xfrm rot="5400000">
            <a:off x="942742" y="5432231"/>
            <a:ext cx="809312" cy="345158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111365" y="2975904"/>
            <a:ext cx="5129472" cy="1558465"/>
          </a:xfrm>
          <a:prstGeom prst="rect">
            <a:avLst/>
          </a:prstGeom>
        </p:spPr>
        <p:txBody>
          <a:bodyPr lIns="0" tIns="0" rIns="0" bIns="0" rtlCol="0" anchor="t">
            <a:spAutoFit/>
          </a:bodyPr>
          <a:lstStyle/>
          <a:p>
            <a:pPr marL="650246" lvl="1" indent="-325123">
              <a:lnSpc>
                <a:spcPts val="4216"/>
              </a:lnSpc>
              <a:buFont typeface="Arial"/>
              <a:buChar char="•"/>
            </a:pPr>
            <a:r>
              <a:rPr lang="en-US" sz="3011">
                <a:solidFill>
                  <a:srgbClr val="FFFFFF"/>
                </a:solidFill>
                <a:latin typeface="Montserrat"/>
              </a:rPr>
              <a:t>Spray Dried</a:t>
            </a:r>
          </a:p>
          <a:p>
            <a:pPr marL="650246" lvl="1" indent="-325123">
              <a:lnSpc>
                <a:spcPts val="4216"/>
              </a:lnSpc>
              <a:buFont typeface="Arial"/>
              <a:buChar char="•"/>
            </a:pPr>
            <a:r>
              <a:rPr lang="en-US" sz="3011">
                <a:solidFill>
                  <a:srgbClr val="FFFFFF"/>
                </a:solidFill>
                <a:latin typeface="Montserrat"/>
              </a:rPr>
              <a:t>Freeze Dried</a:t>
            </a:r>
          </a:p>
          <a:p>
            <a:pPr marL="650246" lvl="1" indent="-325123">
              <a:lnSpc>
                <a:spcPts val="4216"/>
              </a:lnSpc>
              <a:buFont typeface="Arial"/>
              <a:buChar char="•"/>
            </a:pPr>
            <a:r>
              <a:rPr lang="en-US" sz="3011">
                <a:solidFill>
                  <a:srgbClr val="FFFFFF"/>
                </a:solidFill>
                <a:latin typeface="Montserrat"/>
              </a:rPr>
              <a:t>Bulk-sun Dried</a:t>
            </a:r>
          </a:p>
        </p:txBody>
      </p:sp>
      <p:sp>
        <p:nvSpPr>
          <p:cNvPr id="16" name="TextBox 16"/>
          <p:cNvSpPr txBox="1"/>
          <p:nvPr/>
        </p:nvSpPr>
        <p:spPr>
          <a:xfrm>
            <a:off x="1490" y="3625536"/>
            <a:ext cx="2961369" cy="363975"/>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 Type Segment </a:t>
            </a:r>
          </a:p>
        </p:txBody>
      </p:sp>
      <p:sp>
        <p:nvSpPr>
          <p:cNvPr id="17" name="TextBox 17"/>
          <p:cNvSpPr txBox="1"/>
          <p:nvPr/>
        </p:nvSpPr>
        <p:spPr>
          <a:xfrm>
            <a:off x="1490" y="6772331"/>
            <a:ext cx="2961369" cy="709301"/>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Application Segment</a:t>
            </a:r>
          </a:p>
        </p:txBody>
      </p:sp>
      <p:sp>
        <p:nvSpPr>
          <p:cNvPr id="18" name="TextBox 18"/>
          <p:cNvSpPr txBox="1"/>
          <p:nvPr/>
        </p:nvSpPr>
        <p:spPr>
          <a:xfrm>
            <a:off x="3111365" y="5923544"/>
            <a:ext cx="5129472" cy="2545415"/>
          </a:xfrm>
          <a:prstGeom prst="rect">
            <a:avLst/>
          </a:prstGeom>
        </p:spPr>
        <p:txBody>
          <a:bodyPr lIns="0" tIns="0" rIns="0" bIns="0" rtlCol="0" anchor="t">
            <a:spAutoFit/>
          </a:bodyPr>
          <a:lstStyle/>
          <a:p>
            <a:pPr marL="628656" lvl="1" indent="-314328">
              <a:lnSpc>
                <a:spcPts val="4076"/>
              </a:lnSpc>
              <a:buFont typeface="Arial"/>
              <a:buChar char="•"/>
            </a:pPr>
            <a:r>
              <a:rPr lang="en-US" sz="2911">
                <a:solidFill>
                  <a:srgbClr val="FFFFFF"/>
                </a:solidFill>
                <a:latin typeface="Montserrat"/>
              </a:rPr>
              <a:t>Soup Mixes</a:t>
            </a:r>
          </a:p>
          <a:p>
            <a:pPr marL="628656" lvl="1" indent="-314328">
              <a:lnSpc>
                <a:spcPts val="4076"/>
              </a:lnSpc>
              <a:buFont typeface="Arial"/>
              <a:buChar char="•"/>
            </a:pPr>
            <a:r>
              <a:rPr lang="en-US" sz="2911">
                <a:solidFill>
                  <a:srgbClr val="FFFFFF"/>
                </a:solidFill>
                <a:latin typeface="Montserrat"/>
              </a:rPr>
              <a:t>Seasoning and Savories</a:t>
            </a:r>
          </a:p>
          <a:p>
            <a:pPr marL="628656" lvl="1" indent="-314328">
              <a:lnSpc>
                <a:spcPts val="4076"/>
              </a:lnSpc>
              <a:buFont typeface="Arial"/>
              <a:buChar char="•"/>
            </a:pPr>
            <a:r>
              <a:rPr lang="en-US" sz="2911">
                <a:solidFill>
                  <a:srgbClr val="FFFFFF"/>
                </a:solidFill>
                <a:latin typeface="Montserrat"/>
              </a:rPr>
              <a:t>Snack Foods</a:t>
            </a:r>
          </a:p>
          <a:p>
            <a:pPr marL="628656" lvl="1" indent="-314328">
              <a:lnSpc>
                <a:spcPts val="4076"/>
              </a:lnSpc>
              <a:buFont typeface="Arial"/>
              <a:buChar char="•"/>
            </a:pPr>
            <a:r>
              <a:rPr lang="en-US" sz="2911">
                <a:solidFill>
                  <a:srgbClr val="FFFFFF"/>
                </a:solidFill>
                <a:latin typeface="Montserrat"/>
              </a:rPr>
              <a:t>Curries Gravies</a:t>
            </a:r>
          </a:p>
          <a:p>
            <a:pPr marL="628656" lvl="1" indent="-314328">
              <a:lnSpc>
                <a:spcPts val="4076"/>
              </a:lnSpc>
              <a:buFont typeface="Arial"/>
              <a:buChar char="•"/>
            </a:pPr>
            <a:r>
              <a:rPr lang="en-US" sz="2911">
                <a:solidFill>
                  <a:srgbClr val="FFFFFF"/>
                </a:solidFill>
                <a:latin typeface="Montserrat"/>
              </a:rPr>
              <a:t>Baby Food</a:t>
            </a:r>
          </a:p>
        </p:txBody>
      </p:sp>
      <p:grpSp>
        <p:nvGrpSpPr>
          <p:cNvPr id="19" name="Group 19"/>
          <p:cNvGrpSpPr/>
          <p:nvPr/>
        </p:nvGrpSpPr>
        <p:grpSpPr>
          <a:xfrm>
            <a:off x="11549629" y="2399191"/>
            <a:ext cx="6738371" cy="2893128"/>
            <a:chExt cx="8564178" cy="3677041"/>
          </a:xfrm>
        </p:grpSpPr>
        <p:sp>
          <p:nvSpPr>
            <p:cNvPr id="20" name="Freeform 20"/>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B65C5C"/>
            </a:solidFill>
          </p:spPr>
          <p:txBody>
            <a:bodyPr/>
            <a:lstStyle/>
            <a:p/>
          </p:txBody>
        </p:sp>
      </p:grpSp>
      <p:grpSp>
        <p:nvGrpSpPr>
          <p:cNvPr id="21" name="Group 21"/>
          <p:cNvGrpSpPr/>
          <p:nvPr/>
        </p:nvGrpSpPr>
        <p:grpSpPr>
          <a:xfrm rot="5400000">
            <a:off x="10675748" y="2057922"/>
            <a:ext cx="809312" cy="3451580"/>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511452" y="5773501"/>
            <a:ext cx="6776548" cy="2893128"/>
            <a:chExt cx="8612700" cy="3677041"/>
          </a:xfrm>
        </p:grpSpPr>
        <p:sp>
          <p:nvSpPr>
            <p:cNvPr id="24" name="Freeform 24"/>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E38947"/>
            </a:solidFill>
          </p:spPr>
          <p:txBody>
            <a:bodyPr/>
            <a:lstStyle/>
            <a:p/>
          </p:txBody>
        </p:sp>
      </p:grpSp>
      <p:grpSp>
        <p:nvGrpSpPr>
          <p:cNvPr id="25" name="Group 25"/>
          <p:cNvGrpSpPr/>
          <p:nvPr/>
        </p:nvGrpSpPr>
        <p:grpSpPr>
          <a:xfrm rot="5400000">
            <a:off x="10637571" y="5432231"/>
            <a:ext cx="809312" cy="3451580"/>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3158529" y="3103455"/>
            <a:ext cx="5129472" cy="1032527"/>
          </a:xfrm>
          <a:prstGeom prst="rect">
            <a:avLst/>
          </a:prstGeom>
        </p:spPr>
        <p:txBody>
          <a:bodyPr lIns="0" tIns="0" rIns="0" bIns="0" rtlCol="0" anchor="t">
            <a:spAutoFit/>
          </a:bodyPr>
          <a:lstStyle/>
          <a:p>
            <a:pPr marL="650246" lvl="1" indent="-325123">
              <a:lnSpc>
                <a:spcPts val="4216"/>
              </a:lnSpc>
              <a:buFont typeface="Arial"/>
              <a:buChar char="•"/>
            </a:pPr>
            <a:r>
              <a:rPr lang="en-US" sz="3011">
                <a:solidFill>
                  <a:srgbClr val="FFFFFF"/>
                </a:solidFill>
                <a:latin typeface="Montserrat"/>
              </a:rPr>
              <a:t>Cold-break</a:t>
            </a:r>
          </a:p>
          <a:p>
            <a:pPr marL="650246" lvl="1" indent="-325123">
              <a:lnSpc>
                <a:spcPts val="4216"/>
              </a:lnSpc>
              <a:buFont typeface="Arial"/>
              <a:buChar char="•"/>
            </a:pPr>
            <a:r>
              <a:rPr lang="en-US" sz="3011">
                <a:solidFill>
                  <a:srgbClr val="FFFFFF"/>
                </a:solidFill>
                <a:latin typeface="Montserrat"/>
              </a:rPr>
              <a:t>Hot-break</a:t>
            </a:r>
          </a:p>
        </p:txBody>
      </p:sp>
      <p:sp>
        <p:nvSpPr>
          <p:cNvPr id="28" name="TextBox 28"/>
          <p:cNvSpPr txBox="1"/>
          <p:nvPr/>
        </p:nvSpPr>
        <p:spPr>
          <a:xfrm>
            <a:off x="9599720" y="3426681"/>
            <a:ext cx="2961369" cy="709301"/>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Extraction Method</a:t>
            </a:r>
          </a:p>
        </p:txBody>
      </p:sp>
      <p:sp>
        <p:nvSpPr>
          <p:cNvPr id="29" name="TextBox 29"/>
          <p:cNvSpPr txBox="1"/>
          <p:nvPr/>
        </p:nvSpPr>
        <p:spPr>
          <a:xfrm>
            <a:off x="9395165" y="6944994"/>
            <a:ext cx="2961369" cy="363975"/>
          </a:xfrm>
          <a:prstGeom prst="rect">
            <a:avLst/>
          </a:prstGeom>
        </p:spPr>
        <p:txBody>
          <a:bodyPr lIns="0" tIns="0" rIns="0" bIns="0" rtlCol="0" anchor="t">
            <a:spAutoFit/>
          </a:bodyPr>
          <a:lstStyle/>
          <a:p>
            <a:pPr algn="ctr">
              <a:lnSpc>
                <a:spcPts val="2774"/>
              </a:lnSpc>
            </a:pPr>
            <a:r>
              <a:rPr lang="en-US" sz="2746">
                <a:solidFill>
                  <a:srgbClr val="43B4BE"/>
                </a:solidFill>
                <a:latin typeface="Montserrat Classic"/>
              </a:rPr>
              <a:t>Nature Segment</a:t>
            </a:r>
          </a:p>
        </p:txBody>
      </p:sp>
      <p:sp>
        <p:nvSpPr>
          <p:cNvPr id="30" name="TextBox 30"/>
          <p:cNvSpPr txBox="1"/>
          <p:nvPr/>
        </p:nvSpPr>
        <p:spPr>
          <a:xfrm>
            <a:off x="13158529" y="6613182"/>
            <a:ext cx="5129472" cy="1032527"/>
          </a:xfrm>
          <a:prstGeom prst="rect">
            <a:avLst/>
          </a:prstGeom>
        </p:spPr>
        <p:txBody>
          <a:bodyPr lIns="0" tIns="0" rIns="0" bIns="0" rtlCol="0" anchor="t">
            <a:spAutoFit/>
          </a:bodyPr>
          <a:lstStyle/>
          <a:p>
            <a:pPr marL="650246" lvl="1" indent="-325123">
              <a:lnSpc>
                <a:spcPts val="4216"/>
              </a:lnSpc>
              <a:buFont typeface="Arial"/>
              <a:buChar char="•"/>
            </a:pPr>
            <a:r>
              <a:rPr lang="en-US" sz="3011">
                <a:solidFill>
                  <a:srgbClr val="FFFFFF"/>
                </a:solidFill>
                <a:latin typeface="Montserrat"/>
              </a:rPr>
              <a:t>Organic</a:t>
            </a:r>
          </a:p>
          <a:p>
            <a:pPr marL="650246" lvl="1" indent="-325123">
              <a:lnSpc>
                <a:spcPts val="4216"/>
              </a:lnSpc>
              <a:buFont typeface="Arial"/>
              <a:buChar char="•"/>
            </a:pPr>
            <a:r>
              <a:rPr lang="en-US" sz="3011">
                <a:solidFill>
                  <a:srgbClr val="FFFFFF"/>
                </a:solidFill>
                <a:latin typeface="Montserrat"/>
              </a:rPr>
              <a:t>Conventional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21833"/>
            <a:ext cx="12521667" cy="8765167"/>
          </a:xfrm>
          <a:custGeom>
            <a:rect l="l" t="t" r="r" b="b"/>
            <a:pathLst>
              <a:path w="12521667" h="8765167">
                <a:moveTo>
                  <a:pt x="0" y="0"/>
                </a:moveTo>
                <a:lnTo>
                  <a:pt x="12521667" y="0"/>
                </a:lnTo>
                <a:lnTo>
                  <a:pt x="12521667" y="8765167"/>
                </a:lnTo>
                <a:lnTo>
                  <a:pt x="0" y="87651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Asia-Pacific</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Tomato Powder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629" b="-762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25233" y="2030046"/>
            <a:ext cx="7170183" cy="2647950"/>
          </a:xfrm>
          <a:prstGeom prst="rect">
            <a:avLst/>
          </a:prstGeom>
        </p:spPr>
        <p:txBody>
          <a:bodyPr lIns="0" tIns="0" rIns="0" bIns="0" rtlCol="0" anchor="t">
            <a:spAutoFit/>
          </a:bodyPr>
          <a:lstStyle/>
          <a:p>
            <a:pPr>
              <a:lnSpc>
                <a:spcPts val="4199"/>
              </a:lnSpc>
            </a:pPr>
            <a:r>
              <a:rPr lang="en-US" sz="3999" spc="127">
                <a:solidFill>
                  <a:srgbClr val="FFFFFF"/>
                </a:solidFill>
                <a:latin typeface="Barlow"/>
              </a:rPr>
              <a:t>Growth of the Tomato Powder Market Would be Aided by Rising Consumer Demand for Convenient and Shelf-Stable Goods</a:t>
            </a:r>
          </a:p>
        </p:txBody>
      </p:sp>
      <p:sp>
        <p:nvSpPr>
          <p:cNvPr id="18" name="TextBox 18"/>
          <p:cNvSpPr txBox="1"/>
          <p:nvPr/>
        </p:nvSpPr>
        <p:spPr>
          <a:xfrm>
            <a:off x="6925233" y="5949397"/>
            <a:ext cx="7071007" cy="21717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Quality Issues with the Powder Could Slow the Market's Expansion for Tomato Powder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888" b="-6888"/>
            </a:stretch>
          </a:blipFill>
        </p:spPr>
        <p:txBody>
          <a:bodyPr/>
          <a:lstStyle/>
          <a:p/>
        </p:txBody>
      </p:sp>
      <p:grpSp>
        <p:nvGrpSpPr>
          <p:cNvPr id="3" name="Group 3"/>
          <p:cNvGrpSpPr/>
          <p:nvPr/>
        </p:nvGrpSpPr>
        <p:grpSpPr>
          <a:xfrm>
            <a:off x="1028700" y="2009676"/>
            <a:ext cx="16230600" cy="6267649"/>
            <a:chExt cx="4274726" cy="1650739"/>
          </a:xfrm>
        </p:grpSpPr>
        <p:sp>
          <p:nvSpPr>
            <p:cNvPr id="4" name="Freeform 4"/>
            <p:cNvSpPr/>
            <p:nvPr/>
          </p:nvSpPr>
          <p:spPr>
            <a:xfrm>
              <a:off x="0" y="0"/>
              <a:ext cx="4274726" cy="1650739"/>
            </a:xfrm>
            <a:custGeom>
              <a:rect l="l" t="t" r="r" b="b"/>
              <a:pathLst>
                <a:path w="4274726" h="1650739">
                  <a:moveTo>
                    <a:pt x="0" y="0"/>
                  </a:moveTo>
                  <a:lnTo>
                    <a:pt x="4274726" y="0"/>
                  </a:lnTo>
                  <a:lnTo>
                    <a:pt x="4274726" y="1650739"/>
                  </a:lnTo>
                  <a:lnTo>
                    <a:pt x="0" y="1650739"/>
                  </a:lnTo>
                  <a:close/>
                </a:path>
              </a:pathLst>
            </a:custGeom>
            <a:solidFill>
              <a:srgbClr val="000000">
                <a:alpha val="60000"/>
              </a:srgbClr>
            </a:solidFill>
          </p:spPr>
          <p:txBody>
            <a:bodyPr/>
            <a:lstStyle/>
            <a:p/>
          </p:txBody>
        </p:sp>
        <p:sp>
          <p:nvSpPr>
            <p:cNvPr id="5" name="TextBox 5"/>
            <p:cNvSpPr txBox="1"/>
            <p:nvPr/>
          </p:nvSpPr>
          <p:spPr>
            <a:xfrm>
              <a:off x="0" y="-38100"/>
              <a:ext cx="4274726" cy="168883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506447"/>
            <a:ext cx="15547206" cy="431165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Tomato Powder Market is witnessing significant growth in the near future.</a:t>
            </a:r>
          </a:p>
          <a:p>
            <a:pPr marL="755647" lvl="1" indent="-377824">
              <a:lnSpc>
                <a:spcPts val="4899"/>
              </a:lnSpc>
              <a:buFont typeface="Arial"/>
              <a:buChar char="•"/>
            </a:pPr>
            <a:r>
              <a:rPr lang="en-US" sz="3499">
                <a:solidFill>
                  <a:srgbClr val="FFFFFF"/>
                </a:solidFill>
                <a:latin typeface="Montserrat"/>
              </a:rPr>
              <a:t>Typically, freeze-dried tomato powder is bright red and tastes strongly of fresh tomatoes.</a:t>
            </a:r>
          </a:p>
          <a:p>
            <a:pPr marL="755647" lvl="1" indent="-377824">
              <a:lnSpc>
                <a:spcPts val="4899"/>
              </a:lnSpc>
              <a:buFont typeface="Arial"/>
              <a:buChar char="•"/>
            </a:pPr>
            <a:r>
              <a:rPr lang="en-US" sz="3499">
                <a:solidFill>
                  <a:srgbClr val="FFFFFF"/>
                </a:solidFill>
                <a:latin typeface="Montserrat"/>
              </a:rPr>
              <a:t>Tomato powder is a useful option for soup manufacturers because it improves the flavour, aroma, and thickness of soups. It also helps with simpler storage and longer shelf life.</a:t>
            </a:r>
          </a:p>
        </p:txBody>
      </p:sp>
      <p:sp>
        <p:nvSpPr>
          <p:cNvPr id="7" name="TextBox 7"/>
          <p:cNvSpPr txBox="1"/>
          <p:nvPr/>
        </p:nvSpPr>
        <p:spPr>
          <a:xfrm>
            <a:off x="4522848" y="2320881"/>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5400000" flipV="1">
            <a:off x="9909829" y="2082856"/>
            <a:ext cx="10461027" cy="6295314"/>
          </a:xfrm>
          <a:custGeom>
            <a:rect l="l" t="t" r="r" b="b"/>
            <a:pathLst>
              <a:path w="10461027" h="6295314">
                <a:moveTo>
                  <a:pt x="0" y="6295315"/>
                </a:moveTo>
                <a:lnTo>
                  <a:pt x="10461027" y="6295315"/>
                </a:lnTo>
                <a:lnTo>
                  <a:pt x="10461027" y="0"/>
                </a:lnTo>
                <a:lnTo>
                  <a:pt x="0" y="0"/>
                </a:lnTo>
                <a:lnTo>
                  <a:pt x="0" y="6295315"/>
                </a:lnTo>
                <a:close/>
              </a:path>
            </a:pathLst>
          </a:custGeom>
          <a:blipFill>
            <a:blip r:embed="rId2"/>
            <a:stretch>
              <a:fillRect l="-7727" r="-773" b="-20123"/>
            </a:stretch>
          </a:blipFill>
        </p:spPr>
        <p:txBody>
          <a:bodyPr/>
          <a:lstStyle/>
          <a:p/>
        </p:txBody>
      </p:sp>
      <p:sp>
        <p:nvSpPr>
          <p:cNvPr id="3" name="Freeform 3"/>
          <p:cNvSpPr/>
          <p:nvPr/>
        </p:nvSpPr>
        <p:spPr>
          <a:xfrm>
            <a:off x="238617" y="2105139"/>
            <a:ext cx="4515200" cy="1826427"/>
          </a:xfrm>
          <a:custGeom>
            <a:rect l="l" t="t" r="r" b="b"/>
            <a:pathLst>
              <a:path w="4515200" h="1826427">
                <a:moveTo>
                  <a:pt x="0" y="0"/>
                </a:moveTo>
                <a:lnTo>
                  <a:pt x="4515200" y="0"/>
                </a:lnTo>
                <a:lnTo>
                  <a:pt x="4515200" y="1826427"/>
                </a:lnTo>
                <a:lnTo>
                  <a:pt x="0" y="1826427"/>
                </a:lnTo>
                <a:lnTo>
                  <a:pt x="0" y="0"/>
                </a:lnTo>
                <a:close/>
              </a:path>
            </a:pathLst>
          </a:custGeom>
          <a:blipFill>
            <a:blip r:embed="rId3"/>
            <a:stretch>
              <a:fillRect l="-10569" t="-101066" r="-10569" b="-98406"/>
            </a:stretch>
          </a:blipFill>
        </p:spPr>
        <p:txBody>
          <a:bodyPr/>
          <a:lstStyle/>
          <a:p/>
        </p:txBody>
      </p:sp>
      <p:sp>
        <p:nvSpPr>
          <p:cNvPr id="4" name="Freeform 4"/>
          <p:cNvSpPr/>
          <p:nvPr/>
        </p:nvSpPr>
        <p:spPr>
          <a:xfrm>
            <a:off x="5936723" y="2068579"/>
            <a:ext cx="5093938" cy="1583936"/>
          </a:xfrm>
          <a:custGeom>
            <a:rect l="l" t="t" r="r" b="b"/>
            <a:pathLst>
              <a:path w="5093938" h="1583936">
                <a:moveTo>
                  <a:pt x="0" y="0"/>
                </a:moveTo>
                <a:lnTo>
                  <a:pt x="5093938" y="0"/>
                </a:lnTo>
                <a:lnTo>
                  <a:pt x="5093938" y="1583936"/>
                </a:lnTo>
                <a:lnTo>
                  <a:pt x="0" y="1583936"/>
                </a:lnTo>
                <a:lnTo>
                  <a:pt x="0" y="0"/>
                </a:lnTo>
                <a:close/>
              </a:path>
            </a:pathLst>
          </a:custGeom>
          <a:blipFill>
            <a:blip r:embed="rId4"/>
            <a:stretch>
              <a:fillRect/>
            </a:stretch>
          </a:blipFill>
        </p:spPr>
        <p:txBody>
          <a:bodyPr/>
          <a:lstStyle/>
          <a:p/>
        </p:txBody>
      </p:sp>
      <p:sp>
        <p:nvSpPr>
          <p:cNvPr id="5" name="Freeform 5"/>
          <p:cNvSpPr/>
          <p:nvPr/>
        </p:nvSpPr>
        <p:spPr>
          <a:xfrm>
            <a:off x="627676" y="3931566"/>
            <a:ext cx="3737082" cy="1816152"/>
          </a:xfrm>
          <a:custGeom>
            <a:rect l="l" t="t" r="r" b="b"/>
            <a:pathLst>
              <a:path w="3737082" h="1816152">
                <a:moveTo>
                  <a:pt x="0" y="0"/>
                </a:moveTo>
                <a:lnTo>
                  <a:pt x="3737082" y="0"/>
                </a:lnTo>
                <a:lnTo>
                  <a:pt x="3737082" y="1816152"/>
                </a:lnTo>
                <a:lnTo>
                  <a:pt x="0" y="1816152"/>
                </a:lnTo>
                <a:lnTo>
                  <a:pt x="0" y="0"/>
                </a:lnTo>
                <a:close/>
              </a:path>
            </a:pathLst>
          </a:custGeom>
          <a:blipFill>
            <a:blip r:embed="rId5"/>
            <a:stretch>
              <a:fillRect/>
            </a:stretch>
          </a:blipFill>
        </p:spPr>
        <p:txBody>
          <a:bodyPr/>
          <a:lstStyle/>
          <a:p/>
        </p:txBody>
      </p:sp>
      <p:sp>
        <p:nvSpPr>
          <p:cNvPr id="6" name="Freeform 6"/>
          <p:cNvSpPr/>
          <p:nvPr/>
        </p:nvSpPr>
        <p:spPr>
          <a:xfrm>
            <a:off x="5897544" y="3931566"/>
            <a:ext cx="5172295" cy="1313436"/>
          </a:xfrm>
          <a:custGeom>
            <a:rect l="l" t="t" r="r" b="b"/>
            <a:pathLst>
              <a:path w="5172295" h="1313436">
                <a:moveTo>
                  <a:pt x="0" y="0"/>
                </a:moveTo>
                <a:lnTo>
                  <a:pt x="5172295" y="0"/>
                </a:lnTo>
                <a:lnTo>
                  <a:pt x="5172295" y="1313436"/>
                </a:lnTo>
                <a:lnTo>
                  <a:pt x="0" y="1313436"/>
                </a:lnTo>
                <a:lnTo>
                  <a:pt x="0" y="0"/>
                </a:lnTo>
                <a:close/>
              </a:path>
            </a:pathLst>
          </a:custGeom>
          <a:blipFill>
            <a:blip r:embed="rId6"/>
            <a:stretch>
              <a:fillRect b="-53077"/>
            </a:stretch>
          </a:blipFill>
        </p:spPr>
        <p:txBody>
          <a:bodyPr/>
          <a:lstStyle/>
          <a:p/>
        </p:txBody>
      </p:sp>
      <p:sp>
        <p:nvSpPr>
          <p:cNvPr id="7" name="Freeform 7"/>
          <p:cNvSpPr/>
          <p:nvPr/>
        </p:nvSpPr>
        <p:spPr>
          <a:xfrm>
            <a:off x="150763" y="5894561"/>
            <a:ext cx="5856159" cy="1436416"/>
          </a:xfrm>
          <a:custGeom>
            <a:rect l="l" t="t" r="r" b="b"/>
            <a:pathLst>
              <a:path w="5856159" h="1436416">
                <a:moveTo>
                  <a:pt x="0" y="0"/>
                </a:moveTo>
                <a:lnTo>
                  <a:pt x="5856159" y="0"/>
                </a:lnTo>
                <a:lnTo>
                  <a:pt x="5856159" y="1436416"/>
                </a:lnTo>
                <a:lnTo>
                  <a:pt x="0" y="1436416"/>
                </a:lnTo>
                <a:lnTo>
                  <a:pt x="0" y="0"/>
                </a:lnTo>
                <a:close/>
              </a:path>
            </a:pathLst>
          </a:custGeom>
          <a:blipFill>
            <a:blip r:embed="rId7"/>
            <a:stretch>
              <a:fillRect/>
            </a:stretch>
          </a:blipFill>
        </p:spPr>
        <p:txBody>
          <a:bodyPr/>
          <a:lstStyle/>
          <a:p/>
        </p:txBody>
      </p:sp>
      <p:sp>
        <p:nvSpPr>
          <p:cNvPr id="8" name="Freeform 8"/>
          <p:cNvSpPr/>
          <p:nvPr/>
        </p:nvSpPr>
        <p:spPr>
          <a:xfrm>
            <a:off x="6006922" y="5374384"/>
            <a:ext cx="2476770" cy="2476770"/>
          </a:xfrm>
          <a:custGeom>
            <a:rect l="l" t="t" r="r" b="b"/>
            <a:pathLst>
              <a:path w="2476770" h="2476770">
                <a:moveTo>
                  <a:pt x="0" y="0"/>
                </a:moveTo>
                <a:lnTo>
                  <a:pt x="2476770" y="0"/>
                </a:lnTo>
                <a:lnTo>
                  <a:pt x="2476770" y="2476770"/>
                </a:lnTo>
                <a:lnTo>
                  <a:pt x="0" y="2476770"/>
                </a:lnTo>
                <a:lnTo>
                  <a:pt x="0" y="0"/>
                </a:lnTo>
                <a:close/>
              </a:path>
            </a:pathLst>
          </a:custGeom>
          <a:blipFill>
            <a:blip r:embed="rId8"/>
            <a:stretch>
              <a:fillRect/>
            </a:stretch>
          </a:blipFill>
        </p:spPr>
        <p:txBody>
          <a:bodyPr/>
          <a:lstStyle/>
          <a:p/>
        </p:txBody>
      </p:sp>
      <p:sp>
        <p:nvSpPr>
          <p:cNvPr id="9" name="Freeform 9"/>
          <p:cNvSpPr/>
          <p:nvPr/>
        </p:nvSpPr>
        <p:spPr>
          <a:xfrm>
            <a:off x="8755048" y="5894561"/>
            <a:ext cx="2966282" cy="1383293"/>
          </a:xfrm>
          <a:custGeom>
            <a:rect l="l" t="t" r="r" b="b"/>
            <a:pathLst>
              <a:path w="2966282" h="1383293">
                <a:moveTo>
                  <a:pt x="0" y="0"/>
                </a:moveTo>
                <a:lnTo>
                  <a:pt x="2966282" y="0"/>
                </a:lnTo>
                <a:lnTo>
                  <a:pt x="2966282" y="1383293"/>
                </a:lnTo>
                <a:lnTo>
                  <a:pt x="0" y="1383293"/>
                </a:lnTo>
                <a:lnTo>
                  <a:pt x="0" y="0"/>
                </a:lnTo>
                <a:close/>
              </a:path>
            </a:pathLst>
          </a:custGeom>
          <a:blipFill>
            <a:blip r:embed="rId9"/>
            <a:stretch>
              <a:fillRect t="-54754" b="-59682"/>
            </a:stretch>
          </a:blipFill>
        </p:spPr>
        <p:txBody>
          <a:bodyPr/>
          <a:lstStyle/>
          <a:p/>
        </p:txBody>
      </p:sp>
      <p:sp>
        <p:nvSpPr>
          <p:cNvPr id="10" name="Freeform 10"/>
          <p:cNvSpPr/>
          <p:nvPr/>
        </p:nvSpPr>
        <p:spPr>
          <a:xfrm>
            <a:off x="1028700" y="7851154"/>
            <a:ext cx="3589068" cy="2308967"/>
          </a:xfrm>
          <a:custGeom>
            <a:rect l="l" t="t" r="r" b="b"/>
            <a:pathLst>
              <a:path w="3589067" h="2308967">
                <a:moveTo>
                  <a:pt x="0" y="0"/>
                </a:moveTo>
                <a:lnTo>
                  <a:pt x="3589068" y="0"/>
                </a:lnTo>
                <a:lnTo>
                  <a:pt x="3589068" y="2308967"/>
                </a:lnTo>
                <a:lnTo>
                  <a:pt x="0" y="2308967"/>
                </a:lnTo>
                <a:lnTo>
                  <a:pt x="0" y="0"/>
                </a:lnTo>
                <a:close/>
              </a:path>
            </a:pathLst>
          </a:custGeom>
          <a:blipFill>
            <a:blip r:embed="rId10"/>
            <a:stretch>
              <a:fillRect/>
            </a:stretch>
          </a:blipFill>
        </p:spPr>
        <p:txBody>
          <a:bodyPr/>
          <a:lstStyle/>
          <a:p/>
        </p:txBody>
      </p:sp>
      <p:sp>
        <p:nvSpPr>
          <p:cNvPr id="11" name="Freeform 11"/>
          <p:cNvSpPr/>
          <p:nvPr/>
        </p:nvSpPr>
        <p:spPr>
          <a:xfrm>
            <a:off x="5542739" y="8127379"/>
            <a:ext cx="5881906" cy="2172948"/>
          </a:xfrm>
          <a:custGeom>
            <a:rect l="l" t="t" r="r" b="b"/>
            <a:pathLst>
              <a:path w="5881906" h="2172948">
                <a:moveTo>
                  <a:pt x="0" y="0"/>
                </a:moveTo>
                <a:lnTo>
                  <a:pt x="5881906" y="0"/>
                </a:lnTo>
                <a:lnTo>
                  <a:pt x="5881906" y="2172948"/>
                </a:lnTo>
                <a:lnTo>
                  <a:pt x="0" y="2172948"/>
                </a:lnTo>
                <a:lnTo>
                  <a:pt x="0" y="0"/>
                </a:lnTo>
                <a:close/>
              </a:path>
            </a:pathLst>
          </a:custGeom>
          <a:blipFill>
            <a:blip r:embed="rId11"/>
            <a:stretch>
              <a:fillRect t="-27223" b="-25038"/>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huh6efm"/>
              </a:rPr>
              <a:t>https://tinyurl.com/4huh6efm</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Tomato Powder Market Report 2024</dc:title>
  <cp:lastModifiedBy>decipher market</cp:lastModifiedBy>
  <cp:revision>2</cp:revision>
  <dcterms:created xsi:type="dcterms:W3CDTF">2006-08-16T00:00:00Z</dcterms:created>
  <dcterms:modified xsi:type="dcterms:W3CDTF">2024-04-17T09:38:50Z</dcterms:modified>
</cp:coreProperties>
</file>