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://tinyurl.com/bdww6e5y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-162669" y="0"/>
            <a:ext cx="8852357" cy="10287000"/>
            <a:chExt cx="233148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31485" cy="2709333"/>
            </a:xfrm>
            <a:custGeom>
              <a:rect l="l" t="t" r="r" b="b"/>
              <a:pathLst>
                <a:path w="2331485" h="2709333">
                  <a:moveTo>
                    <a:pt x="0" y="0"/>
                  </a:moveTo>
                  <a:lnTo>
                    <a:pt x="2331485" y="0"/>
                  </a:lnTo>
                  <a:lnTo>
                    <a:pt x="23314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94026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33148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5360" y="9441959"/>
            <a:ext cx="8076298" cy="60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5360" y="3394088"/>
            <a:ext cx="8626997" cy="3977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6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76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TENNIS BALLS</a:t>
            </a:r>
          </a:p>
          <a:p>
            <a:pPr>
              <a:lnSpc>
                <a:spcPts val="776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76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555" b="-22555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8314681" y="782293"/>
            <a:ext cx="8127807" cy="9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6662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67610" y="2263265"/>
            <a:ext cx="10821950" cy="7281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Montserrat"/>
              </a:rPr>
              <a:t>A tennis ball is specially designed for tennis sport, which is around 6.7 cm in diameter. Tennis balls are found mostly in yellow color at major sports events, however, in a recreational activity they can be virtual of any color. A tennis ball is covered in a fibrous felt which modifies its aerodynamic features and it has a white curvilinear oval covering it. The growth of the Tennis Ball Market is attributed to the growing demand for Tennis Balls due to the increasing tennis match &amp; training, fitness &amp; recreation activities around the world. These strategies help key players capture a significant market share and remain competitive in the dynamic Tennis Balls market.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15" b="-1133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71182" y="6161197"/>
            <a:ext cx="8339714" cy="252484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2832" y="0"/>
                  </a:moveTo>
                  <a:lnTo>
                    <a:pt x="767575" y="0"/>
                  </a:lnTo>
                  <a:cubicBezTo>
                    <a:pt x="792196" y="0"/>
                    <a:pt x="815808" y="9780"/>
                    <a:pt x="833217" y="27190"/>
                  </a:cubicBezTo>
                  <a:cubicBezTo>
                    <a:pt x="850627" y="44599"/>
                    <a:pt x="860407" y="68211"/>
                    <a:pt x="860407" y="92832"/>
                  </a:cubicBezTo>
                  <a:lnTo>
                    <a:pt x="860407" y="167656"/>
                  </a:lnTo>
                  <a:cubicBezTo>
                    <a:pt x="860407" y="192276"/>
                    <a:pt x="850627" y="215888"/>
                    <a:pt x="833217" y="233298"/>
                  </a:cubicBezTo>
                  <a:cubicBezTo>
                    <a:pt x="815808" y="250707"/>
                    <a:pt x="792196" y="260488"/>
                    <a:pt x="767575" y="260488"/>
                  </a:cubicBezTo>
                  <a:lnTo>
                    <a:pt x="92832" y="260488"/>
                  </a:lnTo>
                  <a:cubicBezTo>
                    <a:pt x="68211" y="260488"/>
                    <a:pt x="44599" y="250707"/>
                    <a:pt x="27190" y="233298"/>
                  </a:cubicBezTo>
                  <a:cubicBezTo>
                    <a:pt x="9780" y="215888"/>
                    <a:pt x="0" y="192276"/>
                    <a:pt x="0" y="167656"/>
                  </a:cubicBezTo>
                  <a:lnTo>
                    <a:pt x="0" y="92832"/>
                  </a:lnTo>
                  <a:cubicBezTo>
                    <a:pt x="0" y="68211"/>
                    <a:pt x="9780" y="44599"/>
                    <a:pt x="27190" y="27190"/>
                  </a:cubicBezTo>
                  <a:cubicBezTo>
                    <a:pt x="44599" y="9780"/>
                    <a:pt x="68211" y="0"/>
                    <a:pt x="92832" y="0"/>
                  </a:cubicBezTo>
                  <a:close/>
                </a:path>
              </a:pathLst>
            </a:custGeom>
            <a:solidFill>
              <a:srgbClr val="2A2F25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14491" y="6471417"/>
            <a:ext cx="2036993" cy="2034447"/>
          </a:xfrm>
          <a:custGeom>
            <a:rect l="l" t="t" r="r" b="b"/>
            <a:pathLst>
              <a:path w="2036993" h="2034447">
                <a:moveTo>
                  <a:pt x="0" y="0"/>
                </a:moveTo>
                <a:lnTo>
                  <a:pt x="2036992" y="0"/>
                </a:lnTo>
                <a:lnTo>
                  <a:pt x="2036992" y="2034447"/>
                </a:lnTo>
                <a:lnTo>
                  <a:pt x="0" y="20344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666999" y="6390002"/>
            <a:ext cx="2006993" cy="2006993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14287"/>
            <a:ext cx="18288000" cy="1362755"/>
            <a:chExt cx="4816593" cy="3589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16592" cy="358915"/>
            </a:xfrm>
            <a:custGeom>
              <a:rect l="l" t="t" r="r" b="b"/>
              <a:pathLst>
                <a:path w="4816592" h="358915">
                  <a:moveTo>
                    <a:pt x="0" y="0"/>
                  </a:moveTo>
                  <a:lnTo>
                    <a:pt x="4816592" y="0"/>
                  </a:lnTo>
                  <a:lnTo>
                    <a:pt x="4816592" y="358915"/>
                  </a:lnTo>
                  <a:lnTo>
                    <a:pt x="0" y="358915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16593" cy="397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71182" y="3397168"/>
            <a:ext cx="8339714" cy="2524841"/>
            <a:chExt cx="860407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92832" y="0"/>
                  </a:moveTo>
                  <a:lnTo>
                    <a:pt x="767575" y="0"/>
                  </a:lnTo>
                  <a:cubicBezTo>
                    <a:pt x="792196" y="0"/>
                    <a:pt x="815808" y="9780"/>
                    <a:pt x="833217" y="27190"/>
                  </a:cubicBezTo>
                  <a:cubicBezTo>
                    <a:pt x="850627" y="44599"/>
                    <a:pt x="860407" y="68211"/>
                    <a:pt x="860407" y="92832"/>
                  </a:cubicBezTo>
                  <a:lnTo>
                    <a:pt x="860407" y="167656"/>
                  </a:lnTo>
                  <a:cubicBezTo>
                    <a:pt x="860407" y="192276"/>
                    <a:pt x="850627" y="215888"/>
                    <a:pt x="833217" y="233298"/>
                  </a:cubicBezTo>
                  <a:cubicBezTo>
                    <a:pt x="815808" y="250707"/>
                    <a:pt x="792196" y="260488"/>
                    <a:pt x="767575" y="260488"/>
                  </a:cubicBezTo>
                  <a:lnTo>
                    <a:pt x="92832" y="260488"/>
                  </a:lnTo>
                  <a:cubicBezTo>
                    <a:pt x="68211" y="260488"/>
                    <a:pt x="44599" y="250707"/>
                    <a:pt x="27190" y="233298"/>
                  </a:cubicBezTo>
                  <a:cubicBezTo>
                    <a:pt x="9780" y="215888"/>
                    <a:pt x="0" y="192276"/>
                    <a:pt x="0" y="167656"/>
                  </a:cubicBezTo>
                  <a:lnTo>
                    <a:pt x="0" y="92832"/>
                  </a:lnTo>
                  <a:cubicBezTo>
                    <a:pt x="0" y="68211"/>
                    <a:pt x="9780" y="44599"/>
                    <a:pt x="27190" y="27190"/>
                  </a:cubicBezTo>
                  <a:cubicBezTo>
                    <a:pt x="44599" y="9780"/>
                    <a:pt x="68211" y="0"/>
                    <a:pt x="92832" y="0"/>
                  </a:cubicBezTo>
                  <a:close/>
                </a:path>
              </a:pathLst>
            </a:custGeom>
            <a:solidFill>
              <a:srgbClr val="2A2F25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714491" y="3707388"/>
            <a:ext cx="2036993" cy="2034447"/>
          </a:xfrm>
          <a:custGeom>
            <a:rect l="l" t="t" r="r" b="b"/>
            <a:pathLst>
              <a:path w="2036993" h="2034447">
                <a:moveTo>
                  <a:pt x="0" y="0"/>
                </a:moveTo>
                <a:lnTo>
                  <a:pt x="2036992" y="0"/>
                </a:lnTo>
                <a:lnTo>
                  <a:pt x="2036992" y="2034446"/>
                </a:lnTo>
                <a:lnTo>
                  <a:pt x="0" y="20344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666999" y="3625973"/>
            <a:ext cx="2006993" cy="2006993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35390" y="6867372"/>
            <a:ext cx="1470210" cy="138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3"/>
              </a:lnSpc>
            </a:pPr>
            <a:r>
              <a:rPr lang="en-US" sz="4329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3992" y="6506424"/>
            <a:ext cx="5603397" cy="165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7"/>
              </a:lnSpc>
            </a:pPr>
            <a:r>
              <a:rPr lang="en-US" sz="4640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497"/>
              </a:lnSpc>
              <a:spcBef>
                <a:spcPct val="0"/>
              </a:spcBef>
            </a:pPr>
            <a:r>
              <a:rPr lang="en-US" sz="4640">
                <a:solidFill>
                  <a:srgbClr val="FFFFFF"/>
                </a:solidFill>
                <a:latin typeface="Poppins"/>
              </a:rPr>
              <a:t>5.60%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347472" y="367053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35390" y="4467135"/>
            <a:ext cx="1470210" cy="51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3"/>
              </a:lnSpc>
            </a:pPr>
            <a:r>
              <a:rPr lang="en-US" sz="4329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673992" y="3742394"/>
            <a:ext cx="5603397" cy="165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7"/>
              </a:lnSpc>
            </a:pPr>
            <a:r>
              <a:rPr lang="en-US" sz="4640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497"/>
              </a:lnSpc>
              <a:spcBef>
                <a:spcPct val="0"/>
              </a:spcBef>
            </a:pPr>
            <a:r>
              <a:rPr lang="en-US" sz="4640">
                <a:solidFill>
                  <a:srgbClr val="FFFFFF"/>
                </a:solidFill>
                <a:latin typeface="Poppins"/>
              </a:rPr>
              <a:t>USD 1420.5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" b="-55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319223"/>
            <a:chExt cx="4816593" cy="3474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7450"/>
            </a:xfrm>
            <a:custGeom>
              <a:rect l="l" t="t" r="r" b="b"/>
              <a:pathLst>
                <a:path w="4816592" h="347450">
                  <a:moveTo>
                    <a:pt x="0" y="0"/>
                  </a:moveTo>
                  <a:lnTo>
                    <a:pt x="4816592" y="0"/>
                  </a:lnTo>
                  <a:lnTo>
                    <a:pt x="4816592" y="347450"/>
                  </a:lnTo>
                  <a:lnTo>
                    <a:pt x="0" y="347450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85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10976" y="2669853"/>
            <a:ext cx="6668043" cy="2820786"/>
            <a:chExt cx="8245593" cy="34881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45593" cy="3488138"/>
            </a:xfrm>
            <a:custGeom>
              <a:rect l="l" t="t" r="r" b="b"/>
              <a:pathLst>
                <a:path w="8245593" h="3488138">
                  <a:moveTo>
                    <a:pt x="8121133" y="3488138"/>
                  </a:moveTo>
                  <a:lnTo>
                    <a:pt x="124460" y="3488138"/>
                  </a:lnTo>
                  <a:cubicBezTo>
                    <a:pt x="55880" y="3488138"/>
                    <a:pt x="0" y="3432258"/>
                    <a:pt x="0" y="33636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121133" y="0"/>
                  </a:lnTo>
                  <a:cubicBezTo>
                    <a:pt x="8189713" y="0"/>
                    <a:pt x="8245593" y="55880"/>
                    <a:pt x="8245593" y="124460"/>
                  </a:cubicBezTo>
                  <a:lnTo>
                    <a:pt x="8245593" y="3363678"/>
                  </a:lnTo>
                  <a:cubicBezTo>
                    <a:pt x="8245593" y="3432258"/>
                    <a:pt x="8189713" y="3488138"/>
                    <a:pt x="8121133" y="3488138"/>
                  </a:cubicBezTo>
                  <a:close/>
                </a:path>
              </a:pathLst>
            </a:custGeom>
            <a:solidFill>
              <a:srgbClr val="3C3C0F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357857" y="2319569"/>
            <a:ext cx="831808" cy="3547523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310976" y="5846884"/>
            <a:ext cx="6668043" cy="2820786"/>
            <a:chExt cx="8245593" cy="34881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45593" cy="3488138"/>
            </a:xfrm>
            <a:custGeom>
              <a:rect l="l" t="t" r="r" b="b"/>
              <a:pathLst>
                <a:path w="8245593" h="3488138">
                  <a:moveTo>
                    <a:pt x="8121133" y="3488138"/>
                  </a:moveTo>
                  <a:lnTo>
                    <a:pt x="124460" y="3488138"/>
                  </a:lnTo>
                  <a:cubicBezTo>
                    <a:pt x="55880" y="3488138"/>
                    <a:pt x="0" y="3432258"/>
                    <a:pt x="0" y="33636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121133" y="0"/>
                  </a:lnTo>
                  <a:cubicBezTo>
                    <a:pt x="8189713" y="0"/>
                    <a:pt x="8245593" y="55880"/>
                    <a:pt x="8245593" y="124460"/>
                  </a:cubicBezTo>
                  <a:lnTo>
                    <a:pt x="8245593" y="3363678"/>
                  </a:lnTo>
                  <a:cubicBezTo>
                    <a:pt x="8245593" y="3432258"/>
                    <a:pt x="8189713" y="3488138"/>
                    <a:pt x="8121133" y="3488138"/>
                  </a:cubicBezTo>
                  <a:close/>
                </a:path>
              </a:pathLst>
            </a:custGeom>
            <a:solidFill>
              <a:srgbClr val="8EAB08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357857" y="5496600"/>
            <a:ext cx="831808" cy="3547523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1543734" y="4312795"/>
            <a:ext cx="6748606" cy="2944482"/>
            <a:chExt cx="7994638" cy="34881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994638" cy="3488138"/>
            </a:xfrm>
            <a:custGeom>
              <a:rect l="l" t="t" r="r" b="b"/>
              <a:pathLst>
                <a:path w="7994638" h="3488138">
                  <a:moveTo>
                    <a:pt x="7870178" y="3488138"/>
                  </a:moveTo>
                  <a:lnTo>
                    <a:pt x="124460" y="3488138"/>
                  </a:lnTo>
                  <a:cubicBezTo>
                    <a:pt x="55880" y="3488138"/>
                    <a:pt x="0" y="3432258"/>
                    <a:pt x="0" y="33636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870178" y="0"/>
                  </a:lnTo>
                  <a:cubicBezTo>
                    <a:pt x="7938757" y="0"/>
                    <a:pt x="7994638" y="55880"/>
                    <a:pt x="7994638" y="124460"/>
                  </a:cubicBezTo>
                  <a:lnTo>
                    <a:pt x="7994638" y="3363678"/>
                  </a:lnTo>
                  <a:cubicBezTo>
                    <a:pt x="7994638" y="3432258"/>
                    <a:pt x="7938757" y="3488138"/>
                    <a:pt x="7870178" y="3488138"/>
                  </a:cubicBez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0548820" y="3947151"/>
            <a:ext cx="868284" cy="3703087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03744" y="2988459"/>
            <a:ext cx="5048355" cy="2155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2905" lvl="1" indent="-336452">
              <a:lnSpc>
                <a:spcPts val="4363"/>
              </a:lnSpc>
              <a:buFont typeface="Arial"/>
              <a:buChar char="•"/>
            </a:pPr>
            <a:r>
              <a:rPr lang="en-US" sz="3116">
                <a:solidFill>
                  <a:srgbClr val="FFFFFF"/>
                </a:solidFill>
                <a:latin typeface="Montserrat"/>
              </a:rPr>
              <a:t>Beginner's Balls</a:t>
            </a:r>
          </a:p>
          <a:p>
            <a:pPr marL="672905" lvl="1" indent="-336452">
              <a:lnSpc>
                <a:spcPts val="4363"/>
              </a:lnSpc>
              <a:buFont typeface="Arial"/>
              <a:buChar char="•"/>
            </a:pPr>
            <a:r>
              <a:rPr lang="en-US" sz="3116">
                <a:solidFill>
                  <a:srgbClr val="FFFFFF"/>
                </a:solidFill>
                <a:latin typeface="Montserrat"/>
              </a:rPr>
              <a:t>Real Tennis Balls </a:t>
            </a:r>
          </a:p>
          <a:p>
            <a:pPr marL="672905" lvl="1" indent="-336452">
              <a:lnSpc>
                <a:spcPts val="4363"/>
              </a:lnSpc>
              <a:buFont typeface="Arial"/>
              <a:buChar char="•"/>
            </a:pPr>
            <a:r>
              <a:rPr lang="en-US" sz="3116">
                <a:solidFill>
                  <a:srgbClr val="FFFFFF"/>
                </a:solidFill>
                <a:latin typeface="Montserrat"/>
              </a:rPr>
              <a:t>Regular Duty Balls</a:t>
            </a:r>
          </a:p>
          <a:p>
            <a:pPr marL="672905" lvl="1" indent="-336452">
              <a:lnSpc>
                <a:spcPts val="4363"/>
              </a:lnSpc>
              <a:buFont typeface="Arial"/>
              <a:buChar char="•"/>
            </a:pPr>
            <a:r>
              <a:rPr lang="en-US" sz="3116">
                <a:solidFill>
                  <a:srgbClr val="FFFFFF"/>
                </a:solidFill>
                <a:latin typeface="Montserrat"/>
              </a:rPr>
              <a:t>Extra Duty Balls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1919" y="3745482"/>
            <a:ext cx="3043685" cy="7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1"/>
              </a:lnSpc>
            </a:pPr>
            <a:r>
              <a:rPr lang="en-US" sz="2822">
                <a:solidFill>
                  <a:srgbClr val="43B4BE"/>
                </a:solidFill>
                <a:latin typeface="Montserrat Classic"/>
              </a:rPr>
              <a:t>Product Segment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03744" y="6703421"/>
            <a:ext cx="5048355" cy="929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3186" lvl="1" indent="-291593">
              <a:lnSpc>
                <a:spcPts val="3781"/>
              </a:lnSpc>
              <a:buFont typeface="Arial"/>
              <a:buChar char="•"/>
            </a:pPr>
            <a:r>
              <a:rPr lang="en-US" sz="2701">
                <a:solidFill>
                  <a:srgbClr val="FFFFFF"/>
                </a:solidFill>
                <a:latin typeface="Montserrat"/>
              </a:rPr>
              <a:t>Online</a:t>
            </a:r>
          </a:p>
          <a:p>
            <a:pPr marL="583186" lvl="1" indent="-291593">
              <a:lnSpc>
                <a:spcPts val="3781"/>
              </a:lnSpc>
              <a:buFont typeface="Arial"/>
              <a:buChar char="•"/>
            </a:pPr>
            <a:r>
              <a:rPr lang="en-US" sz="2701">
                <a:solidFill>
                  <a:srgbClr val="FFFFFF"/>
                </a:solidFill>
                <a:latin typeface="Montserrat"/>
              </a:rPr>
              <a:t>Offline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1919" y="6902083"/>
            <a:ext cx="3043685" cy="7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1"/>
              </a:lnSpc>
            </a:pPr>
            <a:r>
              <a:rPr lang="en-US" sz="2822">
                <a:solidFill>
                  <a:srgbClr val="43B4BE"/>
                </a:solidFill>
                <a:latin typeface="Montserrat Classic"/>
              </a:rPr>
              <a:t>Distribution Channel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34506" y="4688584"/>
            <a:ext cx="4928485" cy="1678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2413" lvl="1" indent="-351206">
              <a:lnSpc>
                <a:spcPts val="4554"/>
              </a:lnSpc>
              <a:buFont typeface="Arial"/>
              <a:buChar char="•"/>
            </a:pPr>
            <a:r>
              <a:rPr lang="en-US" sz="3253">
                <a:solidFill>
                  <a:srgbClr val="FFFFFF"/>
                </a:solidFill>
                <a:latin typeface="Montserrat"/>
              </a:rPr>
              <a:t>High-Pressure Balls</a:t>
            </a:r>
          </a:p>
          <a:p>
            <a:pPr marL="702413" lvl="1" indent="-351206">
              <a:lnSpc>
                <a:spcPts val="4554"/>
              </a:lnSpc>
              <a:buFont typeface="Arial"/>
              <a:buChar char="•"/>
            </a:pPr>
            <a:r>
              <a:rPr lang="en-US" sz="3253">
                <a:solidFill>
                  <a:srgbClr val="FFFFFF"/>
                </a:solidFill>
                <a:latin typeface="Montserrat"/>
              </a:rPr>
              <a:t>Low-Pressure Balls</a:t>
            </a:r>
          </a:p>
          <a:p>
            <a:pPr marL="702413" lvl="1" indent="-351206">
              <a:lnSpc>
                <a:spcPts val="4554"/>
              </a:lnSpc>
              <a:buFont typeface="Arial"/>
              <a:buChar char="•"/>
            </a:pPr>
            <a:r>
              <a:rPr lang="en-US" sz="3253">
                <a:solidFill>
                  <a:srgbClr val="FFFFFF"/>
                </a:solidFill>
                <a:latin typeface="Montserrat"/>
              </a:rPr>
              <a:t>Pressure-Less Balls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394384" y="5611865"/>
            <a:ext cx="3177156" cy="393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6"/>
              </a:lnSpc>
            </a:pPr>
            <a:r>
              <a:rPr lang="en-US" sz="2946">
                <a:solidFill>
                  <a:srgbClr val="43B4BE"/>
                </a:solidFill>
                <a:latin typeface="Montserrat Classic"/>
              </a:rPr>
              <a:t>Type Segment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098095"/>
            <a:ext cx="11121216" cy="9188905"/>
          </a:xfrm>
          <a:custGeom>
            <a:rect l="l" t="t" r="r" b="b"/>
            <a:pathLst>
              <a:path w="11121216" h="9188905">
                <a:moveTo>
                  <a:pt x="0" y="0"/>
                </a:moveTo>
                <a:lnTo>
                  <a:pt x="11121216" y="0"/>
                </a:lnTo>
                <a:lnTo>
                  <a:pt x="11121216" y="9188905"/>
                </a:lnTo>
                <a:lnTo>
                  <a:pt x="0" y="91889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0353728" y="4914152"/>
            <a:ext cx="7798289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720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7019"/>
              </a:lnSpc>
            </a:pPr>
            <a:r>
              <a:rPr lang="en-US" sz="7200">
                <a:solidFill>
                  <a:srgbClr val="000000"/>
                </a:solidFill>
                <a:latin typeface="Montserrat"/>
              </a:rPr>
              <a:t>40%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174624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000000"/>
                </a:solidFill>
                <a:latin typeface="Canva Sans"/>
              </a:rPr>
              <a:t>Global Tennis Balls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48" b="-934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087470" y="5344357"/>
            <a:ext cx="9635068" cy="3284424"/>
            <a:chExt cx="7487197" cy="2552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2E3A04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087470" y="1416895"/>
            <a:ext cx="9635068" cy="3248143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8EAB0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565462" y="1919429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2E3A04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565462" y="586503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8EAB08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6194412" y="2716349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E3A04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194412" y="6661951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8EAB08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769423" y="2857197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65462" y="6709263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5233" y="1762203"/>
            <a:ext cx="692049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Global Tennis Tournaments and Professional Events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75233" y="5856998"/>
            <a:ext cx="7108062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Supply Chain Disruptions and Raw Material Shortages to Restrict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4581023" y="650558"/>
            <a:ext cx="10822785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93545" y="2165814"/>
            <a:ext cx="13494455" cy="7418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4031" lvl="1" indent="-412016">
              <a:lnSpc>
                <a:spcPts val="5343"/>
              </a:lnSpc>
              <a:buFont typeface="Arial"/>
              <a:buChar char="•"/>
            </a:pPr>
            <a:r>
              <a:rPr lang="en-US" sz="3816">
                <a:solidFill>
                  <a:srgbClr val="FFFFFF"/>
                </a:solidFill>
                <a:latin typeface="Montserrat"/>
              </a:rPr>
              <a:t>The global Tennis Balls market will expand significantly by 5.60% CAGR between 2023 and 2030.</a:t>
            </a:r>
          </a:p>
          <a:p>
            <a:pPr marL="824031" lvl="1" indent="-412016">
              <a:lnSpc>
                <a:spcPts val="5343"/>
              </a:lnSpc>
              <a:buFont typeface="Arial"/>
              <a:buChar char="•"/>
            </a:pPr>
            <a:r>
              <a:rPr lang="en-US" sz="3816">
                <a:solidFill>
                  <a:srgbClr val="FFFFFF"/>
                </a:solidFill>
                <a:latin typeface="Montserrat"/>
              </a:rPr>
              <a:t>The demand for Tennis Balls is rising due to the increasing tennis match &amp; training, fitness &amp; recreation activities.</a:t>
            </a:r>
          </a:p>
          <a:p>
            <a:pPr marL="824031" lvl="1" indent="-412016">
              <a:lnSpc>
                <a:spcPts val="5343"/>
              </a:lnSpc>
              <a:buFont typeface="Arial"/>
              <a:buChar char="•"/>
            </a:pPr>
            <a:r>
              <a:rPr lang="en-US" sz="3816">
                <a:solidFill>
                  <a:srgbClr val="FFFFFF"/>
                </a:solidFill>
                <a:latin typeface="Montserrat"/>
              </a:rPr>
              <a:t>Demand for pressure-less balls remains higher in the Tennis Balls market.</a:t>
            </a:r>
          </a:p>
          <a:p>
            <a:pPr marL="824031" lvl="1" indent="-412016">
              <a:lnSpc>
                <a:spcPts val="5343"/>
              </a:lnSpc>
              <a:buFont typeface="Arial"/>
              <a:buChar char="•"/>
            </a:pPr>
            <a:r>
              <a:rPr lang="en-US" sz="3816">
                <a:solidFill>
                  <a:srgbClr val="FFFFFF"/>
                </a:solidFill>
                <a:latin typeface="Montserrat"/>
              </a:rPr>
              <a:t>North American Tennis Balls will continue to lead, whereas the Asia Pacific Tennis Balls market will experience the most substantial growth until 2030.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92722" y="2103491"/>
            <a:ext cx="3090093" cy="1545046"/>
          </a:xfrm>
          <a:custGeom>
            <a:rect l="l" t="t" r="r" b="b"/>
            <a:pathLst>
              <a:path w="3090093" h="1545046">
                <a:moveTo>
                  <a:pt x="0" y="0"/>
                </a:moveTo>
                <a:lnTo>
                  <a:pt x="3090093" y="0"/>
                </a:lnTo>
                <a:lnTo>
                  <a:pt x="3090093" y="1545047"/>
                </a:lnTo>
                <a:lnTo>
                  <a:pt x="0" y="15450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382718" y="2517719"/>
            <a:ext cx="4081140" cy="1071685"/>
          </a:xfrm>
          <a:custGeom>
            <a:rect l="l" t="t" r="r" b="b"/>
            <a:pathLst>
              <a:path w="4081140" h="1071685">
                <a:moveTo>
                  <a:pt x="0" y="0"/>
                </a:moveTo>
                <a:lnTo>
                  <a:pt x="4081140" y="0"/>
                </a:lnTo>
                <a:lnTo>
                  <a:pt x="4081140" y="1071684"/>
                </a:lnTo>
                <a:lnTo>
                  <a:pt x="0" y="10716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" t="-1678" r="-377" b="-1438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9359208" y="2334376"/>
            <a:ext cx="3878750" cy="1438370"/>
          </a:xfrm>
          <a:custGeom>
            <a:rect l="l" t="t" r="r" b="b"/>
            <a:pathLst>
              <a:path w="3878750" h="1438370">
                <a:moveTo>
                  <a:pt x="0" y="0"/>
                </a:moveTo>
                <a:lnTo>
                  <a:pt x="3878751" y="0"/>
                </a:lnTo>
                <a:lnTo>
                  <a:pt x="3878751" y="1438370"/>
                </a:lnTo>
                <a:lnTo>
                  <a:pt x="0" y="14383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3807284" y="2876015"/>
            <a:ext cx="4000156" cy="1075812"/>
          </a:xfrm>
          <a:custGeom>
            <a:rect l="l" t="t" r="r" b="b"/>
            <a:pathLst>
              <a:path w="4000156" h="1075812">
                <a:moveTo>
                  <a:pt x="0" y="0"/>
                </a:moveTo>
                <a:lnTo>
                  <a:pt x="4000156" y="0"/>
                </a:lnTo>
                <a:lnTo>
                  <a:pt x="4000156" y="1075812"/>
                </a:lnTo>
                <a:lnTo>
                  <a:pt x="0" y="1075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4028" b="-91398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592693" y="4311003"/>
            <a:ext cx="4564338" cy="1664995"/>
          </a:xfrm>
          <a:custGeom>
            <a:rect l="l" t="t" r="r" b="b"/>
            <a:pathLst>
              <a:path w="4564338" h="1664995">
                <a:moveTo>
                  <a:pt x="0" y="0"/>
                </a:moveTo>
                <a:lnTo>
                  <a:pt x="4564339" y="0"/>
                </a:lnTo>
                <a:lnTo>
                  <a:pt x="4564339" y="1664994"/>
                </a:lnTo>
                <a:lnTo>
                  <a:pt x="0" y="16649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677" t="-122323" r="-30278" b="-122803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392722" y="8458777"/>
            <a:ext cx="4612755" cy="1276808"/>
          </a:xfrm>
          <a:custGeom>
            <a:rect l="l" t="t" r="r" b="b"/>
            <a:pathLst>
              <a:path w="4612755" h="1276808">
                <a:moveTo>
                  <a:pt x="0" y="0"/>
                </a:moveTo>
                <a:lnTo>
                  <a:pt x="4612755" y="0"/>
                </a:lnTo>
                <a:lnTo>
                  <a:pt x="4612755" y="1276808"/>
                </a:lnTo>
                <a:lnTo>
                  <a:pt x="0" y="12768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87" t="-135090" r="-1881" b="-137628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392722" y="6518922"/>
            <a:ext cx="4783068" cy="1273105"/>
          </a:xfrm>
          <a:custGeom>
            <a:rect l="l" t="t" r="r" b="b"/>
            <a:pathLst>
              <a:path w="4783068" h="1273105">
                <a:moveTo>
                  <a:pt x="0" y="0"/>
                </a:moveTo>
                <a:lnTo>
                  <a:pt x="4783068" y="0"/>
                </a:lnTo>
                <a:lnTo>
                  <a:pt x="4783068" y="1273105"/>
                </a:lnTo>
                <a:lnTo>
                  <a:pt x="0" y="12731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5157032" y="70008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://tinyurl.com/bdww6e5y"/>
              </a:rPr>
              <a:t>http://tinyurl.com/bdww6e5y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49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Tennis Balls Market Report 2024</dc:title>
  <cp:lastModifiedBy>decipher market</cp:lastModifiedBy>
  <cp:revision>2</cp:revision>
  <dcterms:created xsi:type="dcterms:W3CDTF">2006-08-16T00:00:00Z</dcterms:created>
  <dcterms:modified xsi:type="dcterms:W3CDTF">2024-02-26T11:10:33Z</dcterms:modified>
</cp:coreProperties>
</file>