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0" i="0">
                <a:solidFill>
                  <a:schemeClr val="bg1"/>
                </a:solidFill>
                <a:latin typeface="Liberation Sans Narrow"/>
                <a:cs typeface="Liberation Sans Narro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chemeClr val="bg1"/>
                </a:solidFill>
                <a:latin typeface="Liberation Sans Narrow"/>
                <a:cs typeface="Liberation Sans Narro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1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chemeClr val="bg1"/>
                </a:solidFill>
                <a:latin typeface="Liberation Sans Narrow"/>
                <a:cs typeface="Liberation Sans Narro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604772" y="3316223"/>
            <a:ext cx="15078710" cy="6322060"/>
          </a:xfrm>
          <a:custGeom>
            <a:avLst/>
            <a:gdLst/>
            <a:ahLst/>
            <a:cxnLst/>
            <a:rect l="l" t="t" r="r" b="b"/>
            <a:pathLst>
              <a:path w="15078710" h="6322059">
                <a:moveTo>
                  <a:pt x="15078456" y="0"/>
                </a:moveTo>
                <a:lnTo>
                  <a:pt x="0" y="0"/>
                </a:lnTo>
                <a:lnTo>
                  <a:pt x="0" y="6321552"/>
                </a:lnTo>
                <a:lnTo>
                  <a:pt x="15078456" y="6321552"/>
                </a:lnTo>
                <a:lnTo>
                  <a:pt x="150784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663951" y="1719072"/>
            <a:ext cx="12960350" cy="1019810"/>
          </a:xfrm>
          <a:custGeom>
            <a:avLst/>
            <a:gdLst/>
            <a:ahLst/>
            <a:cxnLst/>
            <a:rect l="l" t="t" r="r" b="b"/>
            <a:pathLst>
              <a:path w="12960350" h="1019810">
                <a:moveTo>
                  <a:pt x="12960096" y="0"/>
                </a:moveTo>
                <a:lnTo>
                  <a:pt x="0" y="0"/>
                </a:lnTo>
                <a:lnTo>
                  <a:pt x="0" y="1019555"/>
                </a:lnTo>
                <a:lnTo>
                  <a:pt x="12960096" y="1019555"/>
                </a:lnTo>
                <a:lnTo>
                  <a:pt x="12960096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0239" y="3564635"/>
            <a:ext cx="2822448" cy="15788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39155" y="3701796"/>
            <a:ext cx="5355336" cy="130454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89435" y="3701796"/>
            <a:ext cx="3800856" cy="130454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93748" y="5615940"/>
            <a:ext cx="3489960" cy="165049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10300" y="5440679"/>
            <a:ext cx="4041648" cy="200101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399519" y="5564123"/>
            <a:ext cx="4224528" cy="182575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42260" y="7882128"/>
            <a:ext cx="5120640" cy="133350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921240" y="7924800"/>
            <a:ext cx="4096511" cy="12481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chemeClr val="bg1"/>
                </a:solidFill>
                <a:latin typeface="Liberation Sans Narrow"/>
                <a:cs typeface="Liberation Sans Narro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9364980" cy="10287000"/>
          </a:xfrm>
          <a:custGeom>
            <a:avLst/>
            <a:gdLst/>
            <a:ahLst/>
            <a:cxnLst/>
            <a:rect l="l" t="t" r="r" b="b"/>
            <a:pathLst>
              <a:path w="9364980" h="10287000">
                <a:moveTo>
                  <a:pt x="9364980" y="0"/>
                </a:moveTo>
                <a:lnTo>
                  <a:pt x="0" y="0"/>
                </a:lnTo>
                <a:lnTo>
                  <a:pt x="0" y="10287000"/>
                </a:lnTo>
                <a:lnTo>
                  <a:pt x="9364980" y="10287000"/>
                </a:lnTo>
                <a:lnTo>
                  <a:pt x="9364980" y="0"/>
                </a:lnTo>
                <a:close/>
              </a:path>
            </a:pathLst>
          </a:custGeom>
          <a:solidFill>
            <a:srgbClr val="2E748E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98622" y="1041019"/>
            <a:ext cx="11902440" cy="1503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0" i="0">
                <a:solidFill>
                  <a:schemeClr val="bg1"/>
                </a:solidFill>
                <a:latin typeface="Liberation Sans Narrow"/>
                <a:cs typeface="Liberation Sans Narro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03602" y="4074788"/>
            <a:ext cx="14008100" cy="601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hyperlink" Target="https://www.cognitivemarketresearch.com/telemedicine-market-repor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5971" y="2920060"/>
            <a:ext cx="8341995" cy="4610735"/>
          </a:xfrm>
          <a:prstGeom prst="rect">
            <a:avLst/>
          </a:prstGeom>
        </p:spPr>
        <p:txBody>
          <a:bodyPr wrap="square" lIns="0" tIns="175895" rIns="0" bIns="0" rtlCol="0" vert="horz">
            <a:spAutoFit/>
          </a:bodyPr>
          <a:lstStyle/>
          <a:p>
            <a:pPr marL="12700" marR="5080">
              <a:lnSpc>
                <a:spcPct val="87400"/>
              </a:lnSpc>
              <a:spcBef>
                <a:spcPts val="1385"/>
              </a:spcBef>
            </a:pPr>
            <a:r>
              <a:rPr dirty="0" sz="8300" spc="-295">
                <a:solidFill>
                  <a:srgbClr val="FFFFFF"/>
                </a:solidFill>
                <a:latin typeface="Arial"/>
                <a:cs typeface="Arial"/>
              </a:rPr>
              <a:t>GLOBAL </a:t>
            </a:r>
            <a:r>
              <a:rPr dirty="0" sz="8300" spc="-375">
                <a:solidFill>
                  <a:srgbClr val="FFFFFF"/>
                </a:solidFill>
                <a:latin typeface="Arial"/>
                <a:cs typeface="Arial"/>
              </a:rPr>
              <a:t>TELEMEDICINE </a:t>
            </a:r>
            <a:r>
              <a:rPr dirty="0" sz="8300" spc="-409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83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300" spc="-650">
                <a:solidFill>
                  <a:srgbClr val="FFFFFF"/>
                </a:solidFill>
                <a:latin typeface="Arial"/>
                <a:cs typeface="Arial"/>
              </a:rPr>
              <a:t>REPORT </a:t>
            </a:r>
            <a:r>
              <a:rPr dirty="0" sz="8300" spc="114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8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426719" y="3144011"/>
            <a:ext cx="9973310" cy="6322060"/>
          </a:xfrm>
          <a:custGeom>
            <a:avLst/>
            <a:gdLst/>
            <a:ahLst/>
            <a:cxnLst/>
            <a:rect l="l" t="t" r="r" b="b"/>
            <a:pathLst>
              <a:path w="9973310" h="6322059">
                <a:moveTo>
                  <a:pt x="9973056" y="0"/>
                </a:moveTo>
                <a:lnTo>
                  <a:pt x="0" y="0"/>
                </a:lnTo>
                <a:lnTo>
                  <a:pt x="0" y="6321552"/>
                </a:lnTo>
                <a:lnTo>
                  <a:pt x="9973056" y="6321552"/>
                </a:lnTo>
                <a:lnTo>
                  <a:pt x="9973056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843178" y="4997958"/>
            <a:ext cx="9213850" cy="38347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400"/>
              </a:lnSpc>
              <a:spcBef>
                <a:spcPts val="90"/>
              </a:spcBef>
            </a:pP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Telemedicine</a:t>
            </a:r>
            <a:r>
              <a:rPr dirty="0" sz="35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35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r>
              <a:rPr dirty="0" sz="35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healthcare</a:t>
            </a:r>
            <a:r>
              <a:rPr dirty="0" sz="35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Arial"/>
                <a:cs typeface="Arial"/>
              </a:rPr>
              <a:t>accessible </a:t>
            </a:r>
            <a:r>
              <a:rPr dirty="0" sz="3550" spc="14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85">
                <a:solidFill>
                  <a:srgbClr val="FFFFFF"/>
                </a:solidFill>
                <a:latin typeface="Arial"/>
                <a:cs typeface="Arial"/>
              </a:rPr>
              <a:t>remote</a:t>
            </a:r>
            <a:r>
              <a:rPr dirty="0" sz="35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locations</a:t>
            </a:r>
            <a:r>
              <a:rPr dirty="0" sz="3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35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using</a:t>
            </a:r>
            <a:r>
              <a:rPr dirty="0" sz="35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electronic </a:t>
            </a:r>
            <a:r>
              <a:rPr dirty="0" sz="3550" spc="50">
                <a:solidFill>
                  <a:srgbClr val="FFFFFF"/>
                </a:solidFill>
                <a:latin typeface="Arial"/>
                <a:cs typeface="Arial"/>
              </a:rPr>
              <a:t>communication</a:t>
            </a:r>
            <a:r>
              <a:rPr dirty="0" sz="35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14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20">
                <a:solidFill>
                  <a:srgbClr val="FFFFFF"/>
                </a:solidFill>
                <a:latin typeface="Arial"/>
                <a:cs typeface="Arial"/>
              </a:rPr>
              <a:t>exchange</a:t>
            </a:r>
            <a:r>
              <a:rPr dirty="0" sz="35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medical </a:t>
            </a:r>
            <a:r>
              <a:rPr dirty="0" sz="3550" spc="60">
                <a:solidFill>
                  <a:srgbClr val="FFFFFF"/>
                </a:solidFill>
                <a:latin typeface="Arial"/>
                <a:cs typeface="Arial"/>
              </a:rPr>
              <a:t>information.</a:t>
            </a:r>
            <a:r>
              <a:rPr dirty="0" sz="35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35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35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become</a:t>
            </a:r>
            <a:r>
              <a:rPr dirty="0" sz="35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35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integrated</a:t>
            </a:r>
            <a:r>
              <a:rPr dirty="0" sz="355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70">
                <a:solidFill>
                  <a:srgbClr val="FFFFFF"/>
                </a:solidFill>
                <a:latin typeface="Arial"/>
                <a:cs typeface="Arial"/>
              </a:rPr>
              <a:t>part of</a:t>
            </a:r>
            <a:r>
              <a:rPr dirty="0" sz="35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hospitals,</a:t>
            </a:r>
            <a:r>
              <a:rPr dirty="0" sz="35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private</a:t>
            </a:r>
            <a:r>
              <a:rPr dirty="0" sz="35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90">
                <a:solidFill>
                  <a:srgbClr val="FFFFFF"/>
                </a:solidFill>
                <a:latin typeface="Arial"/>
                <a:cs typeface="Arial"/>
              </a:rPr>
              <a:t>doctor</a:t>
            </a:r>
            <a:r>
              <a:rPr dirty="0" sz="35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offices,</a:t>
            </a:r>
            <a:r>
              <a:rPr dirty="0" sz="35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20">
                <a:solidFill>
                  <a:srgbClr val="FFFFFF"/>
                </a:solidFill>
                <a:latin typeface="Arial"/>
                <a:cs typeface="Arial"/>
              </a:rPr>
              <a:t>even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consumer</a:t>
            </a:r>
            <a:r>
              <a:rPr dirty="0" sz="355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residences</a:t>
            </a:r>
            <a:r>
              <a:rPr dirty="0" sz="355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55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workplaces.</a:t>
            </a:r>
            <a:endParaRPr sz="35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7828" y="3385566"/>
            <a:ext cx="8448675" cy="89789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700" spc="-220">
                <a:latin typeface="Arial Black"/>
                <a:cs typeface="Arial Black"/>
              </a:rPr>
              <a:t>W</a:t>
            </a:r>
            <a:r>
              <a:rPr dirty="0" u="heavy" sz="5700" spc="-220">
                <a:uFill>
                  <a:solidFill>
                    <a:srgbClr val="FFFFFF"/>
                  </a:solidFill>
                </a:uFill>
                <a:latin typeface="Arial Black"/>
                <a:cs typeface="Arial Black"/>
              </a:rPr>
              <a:t>HAT</a:t>
            </a:r>
            <a:r>
              <a:rPr dirty="0" u="heavy" sz="5700" spc="-775">
                <a:uFill>
                  <a:solidFill>
                    <a:srgbClr val="FFFFFF"/>
                  </a:solidFill>
                </a:uFill>
                <a:latin typeface="Arial Black"/>
                <a:cs typeface="Arial Black"/>
              </a:rPr>
              <a:t> </a:t>
            </a:r>
            <a:r>
              <a:rPr dirty="0" u="heavy" sz="5700" spc="-525">
                <a:uFill>
                  <a:solidFill>
                    <a:srgbClr val="FFFFFF"/>
                  </a:solidFill>
                </a:uFill>
                <a:latin typeface="Arial Black"/>
                <a:cs typeface="Arial Black"/>
              </a:rPr>
              <a:t>IS</a:t>
            </a:r>
            <a:r>
              <a:rPr dirty="0" u="heavy" sz="5700" spc="-790">
                <a:uFill>
                  <a:solidFill>
                    <a:srgbClr val="FFFFFF"/>
                  </a:solidFill>
                </a:uFill>
                <a:latin typeface="Arial Black"/>
                <a:cs typeface="Arial Black"/>
              </a:rPr>
              <a:t> </a:t>
            </a:r>
            <a:r>
              <a:rPr dirty="0" u="heavy" sz="5700" spc="-630">
                <a:uFill>
                  <a:solidFill>
                    <a:srgbClr val="FFFFFF"/>
                  </a:solidFill>
                </a:uFill>
                <a:latin typeface="Arial Black"/>
                <a:cs typeface="Arial Black"/>
              </a:rPr>
              <a:t>TELEMEDIC</a:t>
            </a:r>
            <a:r>
              <a:rPr dirty="0" u="none" sz="5700" spc="-630">
                <a:latin typeface="Arial Black"/>
                <a:cs typeface="Arial Black"/>
              </a:rPr>
              <a:t>INE</a:t>
            </a:r>
            <a:endParaRPr sz="5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4631435" y="1152144"/>
            <a:ext cx="8295640" cy="1019810"/>
          </a:xfrm>
          <a:custGeom>
            <a:avLst/>
            <a:gdLst/>
            <a:ahLst/>
            <a:cxnLst/>
            <a:rect l="l" t="t" r="r" b="b"/>
            <a:pathLst>
              <a:path w="8295640" h="1019810">
                <a:moveTo>
                  <a:pt x="8295131" y="0"/>
                </a:moveTo>
                <a:lnTo>
                  <a:pt x="0" y="0"/>
                </a:lnTo>
                <a:lnTo>
                  <a:pt x="0" y="1019555"/>
                </a:lnTo>
                <a:lnTo>
                  <a:pt x="8295131" y="1019555"/>
                </a:lnTo>
                <a:lnTo>
                  <a:pt x="8295131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5531" rIns="0" bIns="0" rtlCol="0" vert="horz">
            <a:spAutoFit/>
          </a:bodyPr>
          <a:lstStyle/>
          <a:p>
            <a:pPr marL="3255645">
              <a:lnSpc>
                <a:spcPct val="100000"/>
              </a:lnSpc>
              <a:spcBef>
                <a:spcPts val="125"/>
              </a:spcBef>
            </a:pPr>
            <a:r>
              <a:rPr dirty="0" sz="5700" spc="-430" b="1">
                <a:latin typeface="Arial"/>
                <a:cs typeface="Arial"/>
              </a:rPr>
              <a:t>KEY</a:t>
            </a:r>
            <a:r>
              <a:rPr dirty="0" sz="5700" spc="-204" b="1">
                <a:latin typeface="Arial"/>
                <a:cs typeface="Arial"/>
              </a:rPr>
              <a:t> </a:t>
            </a:r>
            <a:r>
              <a:rPr dirty="0" sz="5700" spc="-90" b="1">
                <a:latin typeface="Arial"/>
                <a:cs typeface="Arial"/>
              </a:rPr>
              <a:t>INSIGHTS</a:t>
            </a:r>
            <a:endParaRPr sz="57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67868" y="3761231"/>
            <a:ext cx="8312150" cy="5759450"/>
          </a:xfrm>
          <a:custGeom>
            <a:avLst/>
            <a:gdLst/>
            <a:ahLst/>
            <a:cxnLst/>
            <a:rect l="l" t="t" r="r" b="b"/>
            <a:pathLst>
              <a:path w="8312150" h="5759450">
                <a:moveTo>
                  <a:pt x="8311883" y="1828800"/>
                </a:moveTo>
                <a:lnTo>
                  <a:pt x="8293608" y="1828800"/>
                </a:lnTo>
                <a:lnTo>
                  <a:pt x="8293608" y="0"/>
                </a:lnTo>
                <a:lnTo>
                  <a:pt x="0" y="0"/>
                </a:lnTo>
                <a:lnTo>
                  <a:pt x="0" y="1967484"/>
                </a:lnTo>
                <a:lnTo>
                  <a:pt x="16764" y="1967484"/>
                </a:lnTo>
                <a:lnTo>
                  <a:pt x="16764" y="3791724"/>
                </a:lnTo>
                <a:lnTo>
                  <a:pt x="16764" y="3796284"/>
                </a:lnTo>
                <a:lnTo>
                  <a:pt x="16764" y="5759196"/>
                </a:lnTo>
                <a:lnTo>
                  <a:pt x="8311883" y="5759196"/>
                </a:lnTo>
                <a:lnTo>
                  <a:pt x="8311883" y="3796284"/>
                </a:lnTo>
                <a:lnTo>
                  <a:pt x="8311883" y="3791724"/>
                </a:lnTo>
                <a:lnTo>
                  <a:pt x="8311883" y="182880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696973" y="3926789"/>
            <a:ext cx="5883275" cy="52317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905">
              <a:lnSpc>
                <a:spcPts val="5480"/>
              </a:lnSpc>
              <a:spcBef>
                <a:spcPts val="105"/>
              </a:spcBef>
            </a:pPr>
            <a:r>
              <a:rPr dirty="0" sz="5300" spc="-40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3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 spc="-434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300">
              <a:latin typeface="Arial"/>
              <a:cs typeface="Arial"/>
            </a:endParaRPr>
          </a:p>
          <a:p>
            <a:pPr algn="ctr" marR="3175">
              <a:lnSpc>
                <a:spcPts val="5480"/>
              </a:lnSpc>
            </a:pPr>
            <a:r>
              <a:rPr dirty="0" sz="5300">
                <a:solidFill>
                  <a:srgbClr val="FFFFFF"/>
                </a:solidFill>
                <a:latin typeface="Arial"/>
                <a:cs typeface="Arial"/>
              </a:rPr>
              <a:t>$76.59</a:t>
            </a:r>
            <a:r>
              <a:rPr dirty="0" sz="53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>
                <a:solidFill>
                  <a:srgbClr val="FFFFFF"/>
                </a:solidFill>
                <a:latin typeface="Arial"/>
                <a:cs typeface="Arial"/>
              </a:rPr>
              <a:t>Bn</a:t>
            </a:r>
            <a:r>
              <a:rPr dirty="0" sz="53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 spc="-10">
                <a:solidFill>
                  <a:srgbClr val="FFFFFF"/>
                </a:solidFill>
                <a:latin typeface="Arial"/>
                <a:cs typeface="Arial"/>
              </a:rPr>
              <a:t>(2022)</a:t>
            </a:r>
            <a:endParaRPr sz="5300">
              <a:latin typeface="Arial"/>
              <a:cs typeface="Arial"/>
            </a:endParaRPr>
          </a:p>
          <a:p>
            <a:pPr algn="ctr" marR="5080">
              <a:lnSpc>
                <a:spcPts val="5480"/>
              </a:lnSpc>
              <a:spcBef>
                <a:spcPts val="4795"/>
              </a:spcBef>
            </a:pPr>
            <a:r>
              <a:rPr dirty="0" sz="5300" spc="-40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3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 spc="-520">
                <a:solidFill>
                  <a:srgbClr val="FFFFFF"/>
                </a:solidFill>
                <a:latin typeface="Arial"/>
                <a:cs typeface="Arial"/>
              </a:rPr>
              <a:t>FORECAST</a:t>
            </a:r>
            <a:endParaRPr sz="5300">
              <a:latin typeface="Arial"/>
              <a:cs typeface="Arial"/>
            </a:endParaRPr>
          </a:p>
          <a:p>
            <a:pPr algn="ctr" marR="1905">
              <a:lnSpc>
                <a:spcPts val="5480"/>
              </a:lnSpc>
            </a:pPr>
            <a:r>
              <a:rPr dirty="0" sz="5300">
                <a:solidFill>
                  <a:srgbClr val="FFFFFF"/>
                </a:solidFill>
                <a:latin typeface="Arial"/>
                <a:cs typeface="Arial"/>
              </a:rPr>
              <a:t>$396.14</a:t>
            </a:r>
            <a:r>
              <a:rPr dirty="0" sz="53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>
                <a:solidFill>
                  <a:srgbClr val="FFFFFF"/>
                </a:solidFill>
                <a:latin typeface="Arial"/>
                <a:cs typeface="Arial"/>
              </a:rPr>
              <a:t>Bn</a:t>
            </a:r>
            <a:r>
              <a:rPr dirty="0" sz="53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 spc="-10">
                <a:solidFill>
                  <a:srgbClr val="FFFFFF"/>
                </a:solidFill>
                <a:latin typeface="Arial"/>
                <a:cs typeface="Arial"/>
              </a:rPr>
              <a:t>(2029)</a:t>
            </a:r>
            <a:endParaRPr sz="5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20"/>
              </a:spcBef>
            </a:pPr>
            <a:endParaRPr sz="5300">
              <a:latin typeface="Arial"/>
              <a:cs typeface="Arial"/>
            </a:endParaRPr>
          </a:p>
          <a:p>
            <a:pPr algn="ctr" marR="38735">
              <a:lnSpc>
                <a:spcPts val="3180"/>
              </a:lnSpc>
            </a:pPr>
            <a:r>
              <a:rPr dirty="0" sz="5300" spc="-105">
                <a:solidFill>
                  <a:srgbClr val="FFFFFF"/>
                </a:solidFill>
                <a:latin typeface="Arial"/>
                <a:cs typeface="Arial"/>
              </a:rPr>
              <a:t>24.8%</a:t>
            </a:r>
            <a:r>
              <a:rPr dirty="0" sz="5300" spc="-3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baseline="48218" sz="7950" spc="-502">
                <a:solidFill>
                  <a:srgbClr val="FFFFFF"/>
                </a:solidFill>
                <a:latin typeface="Arial"/>
                <a:cs typeface="Arial"/>
              </a:rPr>
              <a:t>CAGR</a:t>
            </a:r>
            <a:r>
              <a:rPr dirty="0" sz="5300" spc="-33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5300" spc="-10">
                <a:solidFill>
                  <a:srgbClr val="FFFFFF"/>
                </a:solidFill>
                <a:latin typeface="Arial"/>
                <a:cs typeface="Arial"/>
              </a:rPr>
              <a:t>2029)</a:t>
            </a:r>
            <a:endParaRPr sz="5300">
              <a:latin typeface="Arial"/>
              <a:cs typeface="Arial"/>
            </a:endParaRPr>
          </a:p>
          <a:p>
            <a:pPr algn="ctr" marL="49530">
              <a:lnSpc>
                <a:spcPts val="3180"/>
              </a:lnSpc>
            </a:pPr>
            <a:r>
              <a:rPr dirty="0" sz="5300" spc="-10">
                <a:solidFill>
                  <a:srgbClr val="FFFFFF"/>
                </a:solidFill>
                <a:latin typeface="Arial"/>
                <a:cs typeface="Arial"/>
              </a:rPr>
              <a:t>(2022</a:t>
            </a:r>
            <a:endParaRPr sz="5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028700" y="4896611"/>
            <a:ext cx="7828915" cy="1028700"/>
          </a:xfrm>
          <a:custGeom>
            <a:avLst/>
            <a:gdLst/>
            <a:ahLst/>
            <a:cxnLst/>
            <a:rect l="l" t="t" r="r" b="b"/>
            <a:pathLst>
              <a:path w="7828915" h="1028700">
                <a:moveTo>
                  <a:pt x="7315200" y="0"/>
                </a:moveTo>
                <a:lnTo>
                  <a:pt x="513588" y="0"/>
                </a:lnTo>
                <a:lnTo>
                  <a:pt x="466843" y="2101"/>
                </a:lnTo>
                <a:lnTo>
                  <a:pt x="421274" y="8285"/>
                </a:lnTo>
                <a:lnTo>
                  <a:pt x="377062" y="18370"/>
                </a:lnTo>
                <a:lnTo>
                  <a:pt x="334387" y="32175"/>
                </a:lnTo>
                <a:lnTo>
                  <a:pt x="293432" y="49517"/>
                </a:lnTo>
                <a:lnTo>
                  <a:pt x="254378" y="70216"/>
                </a:lnTo>
                <a:lnTo>
                  <a:pt x="217405" y="94090"/>
                </a:lnTo>
                <a:lnTo>
                  <a:pt x="182697" y="120958"/>
                </a:lnTo>
                <a:lnTo>
                  <a:pt x="150433" y="150637"/>
                </a:lnTo>
                <a:lnTo>
                  <a:pt x="120795" y="182947"/>
                </a:lnTo>
                <a:lnTo>
                  <a:pt x="93965" y="217707"/>
                </a:lnTo>
                <a:lnTo>
                  <a:pt x="70123" y="254733"/>
                </a:lnTo>
                <a:lnTo>
                  <a:pt x="49452" y="293846"/>
                </a:lnTo>
                <a:lnTo>
                  <a:pt x="32133" y="334863"/>
                </a:lnTo>
                <a:lnTo>
                  <a:pt x="18347" y="377604"/>
                </a:lnTo>
                <a:lnTo>
                  <a:pt x="8275" y="421886"/>
                </a:lnTo>
                <a:lnTo>
                  <a:pt x="2099" y="467529"/>
                </a:lnTo>
                <a:lnTo>
                  <a:pt x="0" y="514350"/>
                </a:lnTo>
                <a:lnTo>
                  <a:pt x="2099" y="561170"/>
                </a:lnTo>
                <a:lnTo>
                  <a:pt x="8275" y="606813"/>
                </a:lnTo>
                <a:lnTo>
                  <a:pt x="18347" y="651095"/>
                </a:lnTo>
                <a:lnTo>
                  <a:pt x="32133" y="693836"/>
                </a:lnTo>
                <a:lnTo>
                  <a:pt x="49452" y="734853"/>
                </a:lnTo>
                <a:lnTo>
                  <a:pt x="70123" y="773966"/>
                </a:lnTo>
                <a:lnTo>
                  <a:pt x="93965" y="810992"/>
                </a:lnTo>
                <a:lnTo>
                  <a:pt x="120795" y="845752"/>
                </a:lnTo>
                <a:lnTo>
                  <a:pt x="150433" y="878062"/>
                </a:lnTo>
                <a:lnTo>
                  <a:pt x="182697" y="907741"/>
                </a:lnTo>
                <a:lnTo>
                  <a:pt x="217405" y="934609"/>
                </a:lnTo>
                <a:lnTo>
                  <a:pt x="254378" y="958483"/>
                </a:lnTo>
                <a:lnTo>
                  <a:pt x="293432" y="979182"/>
                </a:lnTo>
                <a:lnTo>
                  <a:pt x="334387" y="996524"/>
                </a:lnTo>
                <a:lnTo>
                  <a:pt x="377062" y="1010329"/>
                </a:lnTo>
                <a:lnTo>
                  <a:pt x="421274" y="1020414"/>
                </a:lnTo>
                <a:lnTo>
                  <a:pt x="466843" y="1026598"/>
                </a:lnTo>
                <a:lnTo>
                  <a:pt x="513588" y="1028700"/>
                </a:lnTo>
                <a:lnTo>
                  <a:pt x="7315200" y="1028700"/>
                </a:lnTo>
                <a:lnTo>
                  <a:pt x="7361938" y="1026598"/>
                </a:lnTo>
                <a:lnTo>
                  <a:pt x="7407503" y="1020414"/>
                </a:lnTo>
                <a:lnTo>
                  <a:pt x="7451712" y="1010329"/>
                </a:lnTo>
                <a:lnTo>
                  <a:pt x="7494384" y="996524"/>
                </a:lnTo>
                <a:lnTo>
                  <a:pt x="7535338" y="979182"/>
                </a:lnTo>
                <a:lnTo>
                  <a:pt x="7574392" y="958483"/>
                </a:lnTo>
                <a:lnTo>
                  <a:pt x="7611365" y="934609"/>
                </a:lnTo>
                <a:lnTo>
                  <a:pt x="7646075" y="907741"/>
                </a:lnTo>
                <a:lnTo>
                  <a:pt x="7678340" y="878062"/>
                </a:lnTo>
                <a:lnTo>
                  <a:pt x="7707980" y="845752"/>
                </a:lnTo>
                <a:lnTo>
                  <a:pt x="7734812" y="810992"/>
                </a:lnTo>
                <a:lnTo>
                  <a:pt x="7758655" y="773966"/>
                </a:lnTo>
                <a:lnTo>
                  <a:pt x="7779328" y="734853"/>
                </a:lnTo>
                <a:lnTo>
                  <a:pt x="7796650" y="693836"/>
                </a:lnTo>
                <a:lnTo>
                  <a:pt x="7810438" y="651095"/>
                </a:lnTo>
                <a:lnTo>
                  <a:pt x="7820511" y="606813"/>
                </a:lnTo>
                <a:lnTo>
                  <a:pt x="7826688" y="561170"/>
                </a:lnTo>
                <a:lnTo>
                  <a:pt x="7828788" y="514350"/>
                </a:lnTo>
                <a:lnTo>
                  <a:pt x="7826688" y="467529"/>
                </a:lnTo>
                <a:lnTo>
                  <a:pt x="7820511" y="421886"/>
                </a:lnTo>
                <a:lnTo>
                  <a:pt x="7810438" y="377604"/>
                </a:lnTo>
                <a:lnTo>
                  <a:pt x="7796650" y="334863"/>
                </a:lnTo>
                <a:lnTo>
                  <a:pt x="7779328" y="293846"/>
                </a:lnTo>
                <a:lnTo>
                  <a:pt x="7758655" y="254733"/>
                </a:lnTo>
                <a:lnTo>
                  <a:pt x="7734812" y="217707"/>
                </a:lnTo>
                <a:lnTo>
                  <a:pt x="7707980" y="182947"/>
                </a:lnTo>
                <a:lnTo>
                  <a:pt x="7678340" y="150637"/>
                </a:lnTo>
                <a:lnTo>
                  <a:pt x="7646075" y="120958"/>
                </a:lnTo>
                <a:lnTo>
                  <a:pt x="7611365" y="94090"/>
                </a:lnTo>
                <a:lnTo>
                  <a:pt x="7574392" y="70216"/>
                </a:lnTo>
                <a:lnTo>
                  <a:pt x="7535338" y="49517"/>
                </a:lnTo>
                <a:lnTo>
                  <a:pt x="7494384" y="32175"/>
                </a:lnTo>
                <a:lnTo>
                  <a:pt x="7451712" y="18370"/>
                </a:lnTo>
                <a:lnTo>
                  <a:pt x="7407503" y="8285"/>
                </a:lnTo>
                <a:lnTo>
                  <a:pt x="7361938" y="2101"/>
                </a:lnTo>
                <a:lnTo>
                  <a:pt x="7315200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028700" y="6067044"/>
            <a:ext cx="7828915" cy="1027430"/>
          </a:xfrm>
          <a:custGeom>
            <a:avLst/>
            <a:gdLst/>
            <a:ahLst/>
            <a:cxnLst/>
            <a:rect l="l" t="t" r="r" b="b"/>
            <a:pathLst>
              <a:path w="7828915" h="1027429">
                <a:moveTo>
                  <a:pt x="7315200" y="0"/>
                </a:moveTo>
                <a:lnTo>
                  <a:pt x="513588" y="0"/>
                </a:lnTo>
                <a:lnTo>
                  <a:pt x="466843" y="2099"/>
                </a:lnTo>
                <a:lnTo>
                  <a:pt x="421274" y="8276"/>
                </a:lnTo>
                <a:lnTo>
                  <a:pt x="377062" y="18349"/>
                </a:lnTo>
                <a:lnTo>
                  <a:pt x="334387" y="32137"/>
                </a:lnTo>
                <a:lnTo>
                  <a:pt x="293432" y="49459"/>
                </a:lnTo>
                <a:lnTo>
                  <a:pt x="254378" y="70132"/>
                </a:lnTo>
                <a:lnTo>
                  <a:pt x="217405" y="93975"/>
                </a:lnTo>
                <a:lnTo>
                  <a:pt x="182697" y="120807"/>
                </a:lnTo>
                <a:lnTo>
                  <a:pt x="150433" y="150447"/>
                </a:lnTo>
                <a:lnTo>
                  <a:pt x="120795" y="182712"/>
                </a:lnTo>
                <a:lnTo>
                  <a:pt x="93965" y="217422"/>
                </a:lnTo>
                <a:lnTo>
                  <a:pt x="70123" y="254395"/>
                </a:lnTo>
                <a:lnTo>
                  <a:pt x="49452" y="293449"/>
                </a:lnTo>
                <a:lnTo>
                  <a:pt x="32133" y="334403"/>
                </a:lnTo>
                <a:lnTo>
                  <a:pt x="18347" y="377075"/>
                </a:lnTo>
                <a:lnTo>
                  <a:pt x="8275" y="421284"/>
                </a:lnTo>
                <a:lnTo>
                  <a:pt x="2099" y="466849"/>
                </a:lnTo>
                <a:lnTo>
                  <a:pt x="0" y="513588"/>
                </a:lnTo>
                <a:lnTo>
                  <a:pt x="2099" y="560326"/>
                </a:lnTo>
                <a:lnTo>
                  <a:pt x="8275" y="605891"/>
                </a:lnTo>
                <a:lnTo>
                  <a:pt x="18347" y="650100"/>
                </a:lnTo>
                <a:lnTo>
                  <a:pt x="32133" y="692772"/>
                </a:lnTo>
                <a:lnTo>
                  <a:pt x="49452" y="733726"/>
                </a:lnTo>
                <a:lnTo>
                  <a:pt x="70123" y="772780"/>
                </a:lnTo>
                <a:lnTo>
                  <a:pt x="93965" y="809753"/>
                </a:lnTo>
                <a:lnTo>
                  <a:pt x="120795" y="844463"/>
                </a:lnTo>
                <a:lnTo>
                  <a:pt x="150433" y="876728"/>
                </a:lnTo>
                <a:lnTo>
                  <a:pt x="182697" y="906368"/>
                </a:lnTo>
                <a:lnTo>
                  <a:pt x="217405" y="933200"/>
                </a:lnTo>
                <a:lnTo>
                  <a:pt x="254378" y="957043"/>
                </a:lnTo>
                <a:lnTo>
                  <a:pt x="293432" y="977716"/>
                </a:lnTo>
                <a:lnTo>
                  <a:pt x="334387" y="995038"/>
                </a:lnTo>
                <a:lnTo>
                  <a:pt x="377062" y="1008826"/>
                </a:lnTo>
                <a:lnTo>
                  <a:pt x="421274" y="1018899"/>
                </a:lnTo>
                <a:lnTo>
                  <a:pt x="466843" y="1025076"/>
                </a:lnTo>
                <a:lnTo>
                  <a:pt x="513588" y="1027175"/>
                </a:lnTo>
                <a:lnTo>
                  <a:pt x="7315200" y="1027175"/>
                </a:lnTo>
                <a:lnTo>
                  <a:pt x="7361938" y="1025076"/>
                </a:lnTo>
                <a:lnTo>
                  <a:pt x="7407503" y="1018899"/>
                </a:lnTo>
                <a:lnTo>
                  <a:pt x="7451712" y="1008826"/>
                </a:lnTo>
                <a:lnTo>
                  <a:pt x="7494384" y="995038"/>
                </a:lnTo>
                <a:lnTo>
                  <a:pt x="7535338" y="977716"/>
                </a:lnTo>
                <a:lnTo>
                  <a:pt x="7574392" y="957043"/>
                </a:lnTo>
                <a:lnTo>
                  <a:pt x="7611365" y="933200"/>
                </a:lnTo>
                <a:lnTo>
                  <a:pt x="7646075" y="906368"/>
                </a:lnTo>
                <a:lnTo>
                  <a:pt x="7678340" y="876728"/>
                </a:lnTo>
                <a:lnTo>
                  <a:pt x="7707980" y="844463"/>
                </a:lnTo>
                <a:lnTo>
                  <a:pt x="7734812" y="809753"/>
                </a:lnTo>
                <a:lnTo>
                  <a:pt x="7758655" y="772780"/>
                </a:lnTo>
                <a:lnTo>
                  <a:pt x="7779328" y="733726"/>
                </a:lnTo>
                <a:lnTo>
                  <a:pt x="7796650" y="692772"/>
                </a:lnTo>
                <a:lnTo>
                  <a:pt x="7810438" y="650100"/>
                </a:lnTo>
                <a:lnTo>
                  <a:pt x="7820511" y="605891"/>
                </a:lnTo>
                <a:lnTo>
                  <a:pt x="7826688" y="560326"/>
                </a:lnTo>
                <a:lnTo>
                  <a:pt x="7828788" y="513588"/>
                </a:lnTo>
                <a:lnTo>
                  <a:pt x="7826688" y="466849"/>
                </a:lnTo>
                <a:lnTo>
                  <a:pt x="7820511" y="421284"/>
                </a:lnTo>
                <a:lnTo>
                  <a:pt x="7810438" y="377075"/>
                </a:lnTo>
                <a:lnTo>
                  <a:pt x="7796650" y="334403"/>
                </a:lnTo>
                <a:lnTo>
                  <a:pt x="7779328" y="293449"/>
                </a:lnTo>
                <a:lnTo>
                  <a:pt x="7758655" y="254395"/>
                </a:lnTo>
                <a:lnTo>
                  <a:pt x="7734812" y="217422"/>
                </a:lnTo>
                <a:lnTo>
                  <a:pt x="7707980" y="182712"/>
                </a:lnTo>
                <a:lnTo>
                  <a:pt x="7678340" y="150447"/>
                </a:lnTo>
                <a:lnTo>
                  <a:pt x="7646075" y="120807"/>
                </a:lnTo>
                <a:lnTo>
                  <a:pt x="7611365" y="93975"/>
                </a:lnTo>
                <a:lnTo>
                  <a:pt x="7574392" y="70132"/>
                </a:lnTo>
                <a:lnTo>
                  <a:pt x="7535338" y="49459"/>
                </a:lnTo>
                <a:lnTo>
                  <a:pt x="7494384" y="32137"/>
                </a:lnTo>
                <a:lnTo>
                  <a:pt x="7451712" y="18349"/>
                </a:lnTo>
                <a:lnTo>
                  <a:pt x="7407503" y="8276"/>
                </a:lnTo>
                <a:lnTo>
                  <a:pt x="7361938" y="2099"/>
                </a:lnTo>
                <a:lnTo>
                  <a:pt x="7315200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28700" y="7237476"/>
            <a:ext cx="7828915" cy="1027430"/>
          </a:xfrm>
          <a:custGeom>
            <a:avLst/>
            <a:gdLst/>
            <a:ahLst/>
            <a:cxnLst/>
            <a:rect l="l" t="t" r="r" b="b"/>
            <a:pathLst>
              <a:path w="7828915" h="1027429">
                <a:moveTo>
                  <a:pt x="7315200" y="0"/>
                </a:moveTo>
                <a:lnTo>
                  <a:pt x="513588" y="0"/>
                </a:lnTo>
                <a:lnTo>
                  <a:pt x="466843" y="2099"/>
                </a:lnTo>
                <a:lnTo>
                  <a:pt x="421274" y="8276"/>
                </a:lnTo>
                <a:lnTo>
                  <a:pt x="377062" y="18349"/>
                </a:lnTo>
                <a:lnTo>
                  <a:pt x="334387" y="32137"/>
                </a:lnTo>
                <a:lnTo>
                  <a:pt x="293432" y="49459"/>
                </a:lnTo>
                <a:lnTo>
                  <a:pt x="254378" y="70132"/>
                </a:lnTo>
                <a:lnTo>
                  <a:pt x="217405" y="93975"/>
                </a:lnTo>
                <a:lnTo>
                  <a:pt x="182697" y="120807"/>
                </a:lnTo>
                <a:lnTo>
                  <a:pt x="150433" y="150447"/>
                </a:lnTo>
                <a:lnTo>
                  <a:pt x="120795" y="182712"/>
                </a:lnTo>
                <a:lnTo>
                  <a:pt x="93965" y="217422"/>
                </a:lnTo>
                <a:lnTo>
                  <a:pt x="70123" y="254395"/>
                </a:lnTo>
                <a:lnTo>
                  <a:pt x="49452" y="293449"/>
                </a:lnTo>
                <a:lnTo>
                  <a:pt x="32133" y="334403"/>
                </a:lnTo>
                <a:lnTo>
                  <a:pt x="18347" y="377075"/>
                </a:lnTo>
                <a:lnTo>
                  <a:pt x="8275" y="421284"/>
                </a:lnTo>
                <a:lnTo>
                  <a:pt x="2099" y="466849"/>
                </a:lnTo>
                <a:lnTo>
                  <a:pt x="0" y="513588"/>
                </a:lnTo>
                <a:lnTo>
                  <a:pt x="2099" y="560326"/>
                </a:lnTo>
                <a:lnTo>
                  <a:pt x="8275" y="605891"/>
                </a:lnTo>
                <a:lnTo>
                  <a:pt x="18347" y="650100"/>
                </a:lnTo>
                <a:lnTo>
                  <a:pt x="32133" y="692772"/>
                </a:lnTo>
                <a:lnTo>
                  <a:pt x="49452" y="733726"/>
                </a:lnTo>
                <a:lnTo>
                  <a:pt x="70123" y="772780"/>
                </a:lnTo>
                <a:lnTo>
                  <a:pt x="93965" y="809753"/>
                </a:lnTo>
                <a:lnTo>
                  <a:pt x="120795" y="844463"/>
                </a:lnTo>
                <a:lnTo>
                  <a:pt x="150433" y="876728"/>
                </a:lnTo>
                <a:lnTo>
                  <a:pt x="182697" y="906368"/>
                </a:lnTo>
                <a:lnTo>
                  <a:pt x="217405" y="933200"/>
                </a:lnTo>
                <a:lnTo>
                  <a:pt x="254378" y="957043"/>
                </a:lnTo>
                <a:lnTo>
                  <a:pt x="293432" y="977716"/>
                </a:lnTo>
                <a:lnTo>
                  <a:pt x="334387" y="995038"/>
                </a:lnTo>
                <a:lnTo>
                  <a:pt x="377062" y="1008826"/>
                </a:lnTo>
                <a:lnTo>
                  <a:pt x="421274" y="1018899"/>
                </a:lnTo>
                <a:lnTo>
                  <a:pt x="466843" y="1025076"/>
                </a:lnTo>
                <a:lnTo>
                  <a:pt x="513588" y="1027176"/>
                </a:lnTo>
                <a:lnTo>
                  <a:pt x="7315200" y="1027176"/>
                </a:lnTo>
                <a:lnTo>
                  <a:pt x="7361938" y="1025076"/>
                </a:lnTo>
                <a:lnTo>
                  <a:pt x="7407503" y="1018899"/>
                </a:lnTo>
                <a:lnTo>
                  <a:pt x="7451712" y="1008826"/>
                </a:lnTo>
                <a:lnTo>
                  <a:pt x="7494384" y="995038"/>
                </a:lnTo>
                <a:lnTo>
                  <a:pt x="7535338" y="977716"/>
                </a:lnTo>
                <a:lnTo>
                  <a:pt x="7574392" y="957043"/>
                </a:lnTo>
                <a:lnTo>
                  <a:pt x="7611365" y="933200"/>
                </a:lnTo>
                <a:lnTo>
                  <a:pt x="7646075" y="906368"/>
                </a:lnTo>
                <a:lnTo>
                  <a:pt x="7678340" y="876728"/>
                </a:lnTo>
                <a:lnTo>
                  <a:pt x="7707980" y="844463"/>
                </a:lnTo>
                <a:lnTo>
                  <a:pt x="7734812" y="809753"/>
                </a:lnTo>
                <a:lnTo>
                  <a:pt x="7758655" y="772780"/>
                </a:lnTo>
                <a:lnTo>
                  <a:pt x="7779328" y="733726"/>
                </a:lnTo>
                <a:lnTo>
                  <a:pt x="7796650" y="692772"/>
                </a:lnTo>
                <a:lnTo>
                  <a:pt x="7810438" y="650100"/>
                </a:lnTo>
                <a:lnTo>
                  <a:pt x="7820511" y="605891"/>
                </a:lnTo>
                <a:lnTo>
                  <a:pt x="7826688" y="560326"/>
                </a:lnTo>
                <a:lnTo>
                  <a:pt x="7828788" y="513588"/>
                </a:lnTo>
                <a:lnTo>
                  <a:pt x="7826688" y="466849"/>
                </a:lnTo>
                <a:lnTo>
                  <a:pt x="7820511" y="421284"/>
                </a:lnTo>
                <a:lnTo>
                  <a:pt x="7810438" y="377075"/>
                </a:lnTo>
                <a:lnTo>
                  <a:pt x="7796650" y="334403"/>
                </a:lnTo>
                <a:lnTo>
                  <a:pt x="7779328" y="293449"/>
                </a:lnTo>
                <a:lnTo>
                  <a:pt x="7758655" y="254395"/>
                </a:lnTo>
                <a:lnTo>
                  <a:pt x="7734812" y="217422"/>
                </a:lnTo>
                <a:lnTo>
                  <a:pt x="7707980" y="182712"/>
                </a:lnTo>
                <a:lnTo>
                  <a:pt x="7678340" y="150447"/>
                </a:lnTo>
                <a:lnTo>
                  <a:pt x="7646075" y="120807"/>
                </a:lnTo>
                <a:lnTo>
                  <a:pt x="7611365" y="93975"/>
                </a:lnTo>
                <a:lnTo>
                  <a:pt x="7574392" y="70132"/>
                </a:lnTo>
                <a:lnTo>
                  <a:pt x="7535338" y="49459"/>
                </a:lnTo>
                <a:lnTo>
                  <a:pt x="7494384" y="32137"/>
                </a:lnTo>
                <a:lnTo>
                  <a:pt x="7451712" y="18349"/>
                </a:lnTo>
                <a:lnTo>
                  <a:pt x="7407503" y="8276"/>
                </a:lnTo>
                <a:lnTo>
                  <a:pt x="7361938" y="2099"/>
                </a:lnTo>
                <a:lnTo>
                  <a:pt x="7315200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28700" y="8407907"/>
            <a:ext cx="7828915" cy="1027430"/>
          </a:xfrm>
          <a:custGeom>
            <a:avLst/>
            <a:gdLst/>
            <a:ahLst/>
            <a:cxnLst/>
            <a:rect l="l" t="t" r="r" b="b"/>
            <a:pathLst>
              <a:path w="7828915" h="1027429">
                <a:moveTo>
                  <a:pt x="7315200" y="0"/>
                </a:moveTo>
                <a:lnTo>
                  <a:pt x="513588" y="0"/>
                </a:lnTo>
                <a:lnTo>
                  <a:pt x="466843" y="2099"/>
                </a:lnTo>
                <a:lnTo>
                  <a:pt x="421274" y="8276"/>
                </a:lnTo>
                <a:lnTo>
                  <a:pt x="377062" y="18349"/>
                </a:lnTo>
                <a:lnTo>
                  <a:pt x="334387" y="32137"/>
                </a:lnTo>
                <a:lnTo>
                  <a:pt x="293432" y="49459"/>
                </a:lnTo>
                <a:lnTo>
                  <a:pt x="254378" y="70132"/>
                </a:lnTo>
                <a:lnTo>
                  <a:pt x="217405" y="93975"/>
                </a:lnTo>
                <a:lnTo>
                  <a:pt x="182697" y="120807"/>
                </a:lnTo>
                <a:lnTo>
                  <a:pt x="150433" y="150447"/>
                </a:lnTo>
                <a:lnTo>
                  <a:pt x="120795" y="182712"/>
                </a:lnTo>
                <a:lnTo>
                  <a:pt x="93965" y="217422"/>
                </a:lnTo>
                <a:lnTo>
                  <a:pt x="70123" y="254395"/>
                </a:lnTo>
                <a:lnTo>
                  <a:pt x="49452" y="293449"/>
                </a:lnTo>
                <a:lnTo>
                  <a:pt x="32133" y="334403"/>
                </a:lnTo>
                <a:lnTo>
                  <a:pt x="18347" y="377075"/>
                </a:lnTo>
                <a:lnTo>
                  <a:pt x="8275" y="421284"/>
                </a:lnTo>
                <a:lnTo>
                  <a:pt x="2099" y="466849"/>
                </a:lnTo>
                <a:lnTo>
                  <a:pt x="0" y="513588"/>
                </a:lnTo>
                <a:lnTo>
                  <a:pt x="2099" y="560334"/>
                </a:lnTo>
                <a:lnTo>
                  <a:pt x="8275" y="605904"/>
                </a:lnTo>
                <a:lnTo>
                  <a:pt x="18347" y="650118"/>
                </a:lnTo>
                <a:lnTo>
                  <a:pt x="32133" y="692793"/>
                </a:lnTo>
                <a:lnTo>
                  <a:pt x="49452" y="733748"/>
                </a:lnTo>
                <a:lnTo>
                  <a:pt x="70123" y="772803"/>
                </a:lnTo>
                <a:lnTo>
                  <a:pt x="93965" y="809775"/>
                </a:lnTo>
                <a:lnTo>
                  <a:pt x="120795" y="844484"/>
                </a:lnTo>
                <a:lnTo>
                  <a:pt x="150433" y="876747"/>
                </a:lnTo>
                <a:lnTo>
                  <a:pt x="182697" y="906384"/>
                </a:lnTo>
                <a:lnTo>
                  <a:pt x="217405" y="933214"/>
                </a:lnTo>
                <a:lnTo>
                  <a:pt x="254378" y="957055"/>
                </a:lnTo>
                <a:lnTo>
                  <a:pt x="293432" y="977725"/>
                </a:lnTo>
                <a:lnTo>
                  <a:pt x="334387" y="995044"/>
                </a:lnTo>
                <a:lnTo>
                  <a:pt x="377062" y="1008829"/>
                </a:lnTo>
                <a:lnTo>
                  <a:pt x="421274" y="1018901"/>
                </a:lnTo>
                <a:lnTo>
                  <a:pt x="466843" y="1025077"/>
                </a:lnTo>
                <a:lnTo>
                  <a:pt x="513588" y="1027176"/>
                </a:lnTo>
                <a:lnTo>
                  <a:pt x="7315200" y="1027176"/>
                </a:lnTo>
                <a:lnTo>
                  <a:pt x="7361938" y="1025077"/>
                </a:lnTo>
                <a:lnTo>
                  <a:pt x="7407503" y="1018901"/>
                </a:lnTo>
                <a:lnTo>
                  <a:pt x="7451712" y="1008829"/>
                </a:lnTo>
                <a:lnTo>
                  <a:pt x="7494384" y="995044"/>
                </a:lnTo>
                <a:lnTo>
                  <a:pt x="7535338" y="977725"/>
                </a:lnTo>
                <a:lnTo>
                  <a:pt x="7574392" y="957055"/>
                </a:lnTo>
                <a:lnTo>
                  <a:pt x="7611365" y="933214"/>
                </a:lnTo>
                <a:lnTo>
                  <a:pt x="7646075" y="906384"/>
                </a:lnTo>
                <a:lnTo>
                  <a:pt x="7678340" y="876747"/>
                </a:lnTo>
                <a:lnTo>
                  <a:pt x="7707980" y="844484"/>
                </a:lnTo>
                <a:lnTo>
                  <a:pt x="7734812" y="809775"/>
                </a:lnTo>
                <a:lnTo>
                  <a:pt x="7758655" y="772803"/>
                </a:lnTo>
                <a:lnTo>
                  <a:pt x="7779328" y="733748"/>
                </a:lnTo>
                <a:lnTo>
                  <a:pt x="7796650" y="692793"/>
                </a:lnTo>
                <a:lnTo>
                  <a:pt x="7810438" y="650118"/>
                </a:lnTo>
                <a:lnTo>
                  <a:pt x="7820511" y="605904"/>
                </a:lnTo>
                <a:lnTo>
                  <a:pt x="7826688" y="560334"/>
                </a:lnTo>
                <a:lnTo>
                  <a:pt x="7828788" y="513588"/>
                </a:lnTo>
                <a:lnTo>
                  <a:pt x="7826688" y="466849"/>
                </a:lnTo>
                <a:lnTo>
                  <a:pt x="7820511" y="421284"/>
                </a:lnTo>
                <a:lnTo>
                  <a:pt x="7810438" y="377075"/>
                </a:lnTo>
                <a:lnTo>
                  <a:pt x="7796650" y="334403"/>
                </a:lnTo>
                <a:lnTo>
                  <a:pt x="7779328" y="293449"/>
                </a:lnTo>
                <a:lnTo>
                  <a:pt x="7758655" y="254395"/>
                </a:lnTo>
                <a:lnTo>
                  <a:pt x="7734812" y="217422"/>
                </a:lnTo>
                <a:lnTo>
                  <a:pt x="7707980" y="182712"/>
                </a:lnTo>
                <a:lnTo>
                  <a:pt x="7678340" y="150447"/>
                </a:lnTo>
                <a:lnTo>
                  <a:pt x="7646075" y="120807"/>
                </a:lnTo>
                <a:lnTo>
                  <a:pt x="7611365" y="93975"/>
                </a:lnTo>
                <a:lnTo>
                  <a:pt x="7574392" y="70132"/>
                </a:lnTo>
                <a:lnTo>
                  <a:pt x="7535338" y="49459"/>
                </a:lnTo>
                <a:lnTo>
                  <a:pt x="7494384" y="32137"/>
                </a:lnTo>
                <a:lnTo>
                  <a:pt x="7451712" y="18349"/>
                </a:lnTo>
                <a:lnTo>
                  <a:pt x="7407503" y="8276"/>
                </a:lnTo>
                <a:lnTo>
                  <a:pt x="7361938" y="2099"/>
                </a:lnTo>
                <a:lnTo>
                  <a:pt x="7315200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860550" y="4786376"/>
            <a:ext cx="6164580" cy="45618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1539240">
              <a:lnSpc>
                <a:spcPts val="4175"/>
              </a:lnSpc>
              <a:spcBef>
                <a:spcPts val="105"/>
              </a:spcBef>
            </a:pPr>
            <a:r>
              <a:rPr dirty="0" sz="3800" spc="-10">
                <a:solidFill>
                  <a:srgbClr val="FFFFFF"/>
                </a:solidFill>
                <a:latin typeface="Verdana"/>
                <a:cs typeface="Verdana"/>
              </a:rPr>
              <a:t>COMPONENT</a:t>
            </a:r>
            <a:endParaRPr sz="3800">
              <a:latin typeface="Verdana"/>
              <a:cs typeface="Verdana"/>
            </a:endParaRPr>
          </a:p>
          <a:p>
            <a:pPr algn="ctr">
              <a:lnSpc>
                <a:spcPts val="4175"/>
              </a:lnSpc>
            </a:pPr>
            <a:r>
              <a:rPr dirty="0" sz="3800" spc="-35">
                <a:solidFill>
                  <a:srgbClr val="FFFFFF"/>
                </a:solidFill>
                <a:latin typeface="Verdana"/>
                <a:cs typeface="Verdana"/>
              </a:rPr>
              <a:t>Software</a:t>
            </a:r>
            <a:r>
              <a:rPr dirty="0" sz="38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800" spc="11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38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800" spc="-305">
                <a:solidFill>
                  <a:srgbClr val="FFFFFF"/>
                </a:solidFill>
                <a:latin typeface="Verdana"/>
                <a:cs typeface="Verdana"/>
              </a:rPr>
              <a:t>Services:71.3%</a:t>
            </a:r>
            <a:endParaRPr sz="3800">
              <a:latin typeface="Verdana"/>
              <a:cs typeface="Verdana"/>
            </a:endParaRPr>
          </a:p>
          <a:p>
            <a:pPr algn="r" marR="1490980">
              <a:lnSpc>
                <a:spcPts val="4175"/>
              </a:lnSpc>
              <a:spcBef>
                <a:spcPts val="860"/>
              </a:spcBef>
            </a:pPr>
            <a:r>
              <a:rPr dirty="0" sz="3800" spc="-250">
                <a:solidFill>
                  <a:srgbClr val="FFFFFF"/>
                </a:solidFill>
                <a:latin typeface="Verdana"/>
                <a:cs typeface="Verdana"/>
              </a:rPr>
              <a:t>SERVICE</a:t>
            </a:r>
            <a:r>
              <a:rPr dirty="0" sz="38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800" spc="-20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endParaRPr sz="3800">
              <a:latin typeface="Verdana"/>
              <a:cs typeface="Verdana"/>
            </a:endParaRPr>
          </a:p>
          <a:p>
            <a:pPr algn="ctr" marL="4445">
              <a:lnSpc>
                <a:spcPts val="4175"/>
              </a:lnSpc>
            </a:pPr>
            <a:r>
              <a:rPr dirty="0" sz="3800" spc="85">
                <a:solidFill>
                  <a:srgbClr val="FFFFFF"/>
                </a:solidFill>
                <a:latin typeface="Verdana"/>
                <a:cs typeface="Verdana"/>
              </a:rPr>
              <a:t>Tele-</a:t>
            </a:r>
            <a:r>
              <a:rPr dirty="0" sz="3800" spc="-55">
                <a:solidFill>
                  <a:srgbClr val="FFFFFF"/>
                </a:solidFill>
                <a:latin typeface="Verdana"/>
                <a:cs typeface="Verdana"/>
              </a:rPr>
              <a:t>consulting:49.2%</a:t>
            </a:r>
            <a:endParaRPr sz="3800">
              <a:latin typeface="Verdana"/>
              <a:cs typeface="Verdana"/>
            </a:endParaRPr>
          </a:p>
          <a:p>
            <a:pPr algn="r" marR="1506855">
              <a:lnSpc>
                <a:spcPts val="4175"/>
              </a:lnSpc>
              <a:spcBef>
                <a:spcPts val="535"/>
              </a:spcBef>
            </a:pPr>
            <a:r>
              <a:rPr dirty="0" sz="3800" spc="-290">
                <a:solidFill>
                  <a:srgbClr val="FFFFFF"/>
                </a:solidFill>
                <a:latin typeface="Verdana"/>
                <a:cs typeface="Verdana"/>
              </a:rPr>
              <a:t>DELIVERY</a:t>
            </a:r>
            <a:r>
              <a:rPr dirty="0" sz="380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800" spc="-20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endParaRPr sz="3800">
              <a:latin typeface="Verdana"/>
              <a:cs typeface="Verdana"/>
            </a:endParaRPr>
          </a:p>
          <a:p>
            <a:pPr algn="ctr" marR="207010">
              <a:lnSpc>
                <a:spcPts val="4175"/>
              </a:lnSpc>
            </a:pPr>
            <a:r>
              <a:rPr dirty="0" sz="3800" spc="180">
                <a:solidFill>
                  <a:srgbClr val="FFFFFF"/>
                </a:solidFill>
                <a:latin typeface="Verdana"/>
                <a:cs typeface="Verdana"/>
              </a:rPr>
              <a:t>On-</a:t>
            </a:r>
            <a:r>
              <a:rPr dirty="0" sz="3800" spc="-155">
                <a:solidFill>
                  <a:srgbClr val="FFFFFF"/>
                </a:solidFill>
                <a:latin typeface="Verdana"/>
                <a:cs typeface="Verdana"/>
              </a:rPr>
              <a:t>premise:56.1%</a:t>
            </a:r>
            <a:endParaRPr sz="3800">
              <a:latin typeface="Verdana"/>
              <a:cs typeface="Verdana"/>
            </a:endParaRPr>
          </a:p>
          <a:p>
            <a:pPr algn="r" marR="1527175">
              <a:lnSpc>
                <a:spcPts val="4175"/>
              </a:lnSpc>
              <a:spcBef>
                <a:spcPts val="905"/>
              </a:spcBef>
            </a:pPr>
            <a:r>
              <a:rPr dirty="0" sz="3800" spc="-65">
                <a:solidFill>
                  <a:srgbClr val="FFFFFF"/>
                </a:solidFill>
                <a:latin typeface="Verdana"/>
                <a:cs typeface="Verdana"/>
              </a:rPr>
              <a:t>APPLICATION</a:t>
            </a:r>
            <a:endParaRPr sz="3800">
              <a:latin typeface="Verdana"/>
              <a:cs typeface="Verdana"/>
            </a:endParaRPr>
          </a:p>
          <a:p>
            <a:pPr algn="ctr" marL="4445">
              <a:lnSpc>
                <a:spcPts val="4175"/>
              </a:lnSpc>
            </a:pPr>
            <a:r>
              <a:rPr dirty="0" sz="3800" spc="-90">
                <a:solidFill>
                  <a:srgbClr val="FFFFFF"/>
                </a:solidFill>
                <a:latin typeface="Verdana"/>
                <a:cs typeface="Verdana"/>
              </a:rPr>
              <a:t>Telecardiology:24.1%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482595" y="1290827"/>
            <a:ext cx="13322935" cy="1493520"/>
          </a:xfrm>
          <a:custGeom>
            <a:avLst/>
            <a:gdLst/>
            <a:ahLst/>
            <a:cxnLst/>
            <a:rect l="l" t="t" r="r" b="b"/>
            <a:pathLst>
              <a:path w="13322935" h="1493520">
                <a:moveTo>
                  <a:pt x="13322808" y="0"/>
                </a:moveTo>
                <a:lnTo>
                  <a:pt x="0" y="0"/>
                </a:lnTo>
                <a:lnTo>
                  <a:pt x="0" y="1493520"/>
                </a:lnTo>
                <a:lnTo>
                  <a:pt x="13322808" y="1493520"/>
                </a:lnTo>
                <a:lnTo>
                  <a:pt x="13322808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98622" y="1330579"/>
            <a:ext cx="1190244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4800" spc="-600">
                <a:latin typeface="Arial Black"/>
                <a:cs typeface="Arial Black"/>
              </a:rPr>
              <a:t>REVENUE</a:t>
            </a:r>
            <a:r>
              <a:rPr dirty="0" sz="4800" spc="-340">
                <a:latin typeface="Arial Black"/>
                <a:cs typeface="Arial Black"/>
              </a:rPr>
              <a:t> </a:t>
            </a:r>
            <a:r>
              <a:rPr dirty="0" sz="4800" spc="-580">
                <a:latin typeface="Arial Black"/>
                <a:cs typeface="Arial Black"/>
              </a:rPr>
              <a:t>MARKET</a:t>
            </a:r>
            <a:r>
              <a:rPr dirty="0" sz="4800" spc="-340">
                <a:latin typeface="Arial Black"/>
                <a:cs typeface="Arial Black"/>
              </a:rPr>
              <a:t> </a:t>
            </a:r>
            <a:r>
              <a:rPr dirty="0" sz="4800" spc="-595">
                <a:latin typeface="Arial Black"/>
                <a:cs typeface="Arial Black"/>
              </a:rPr>
              <a:t>SHARE</a:t>
            </a:r>
            <a:r>
              <a:rPr dirty="0" sz="4800" spc="-315">
                <a:latin typeface="Arial Black"/>
                <a:cs typeface="Arial Black"/>
              </a:rPr>
              <a:t> </a:t>
            </a:r>
            <a:r>
              <a:rPr dirty="0" sz="4800" spc="-640">
                <a:latin typeface="Arial Black"/>
                <a:cs typeface="Arial Black"/>
              </a:rPr>
              <a:t>BY</a:t>
            </a:r>
            <a:r>
              <a:rPr dirty="0" sz="4800" spc="-340">
                <a:latin typeface="Arial Black"/>
                <a:cs typeface="Arial Black"/>
              </a:rPr>
              <a:t> </a:t>
            </a:r>
            <a:r>
              <a:rPr dirty="0" sz="4800" spc="-610">
                <a:latin typeface="Arial Black"/>
                <a:cs typeface="Arial Black"/>
              </a:rPr>
              <a:t>SEGMENTS</a:t>
            </a:r>
            <a:endParaRPr sz="4800">
              <a:latin typeface="Arial Black"/>
              <a:cs typeface="Arial Black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449056" y="1889582"/>
            <a:ext cx="140271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4800" spc="-509">
                <a:solidFill>
                  <a:srgbClr val="FFFFFF"/>
                </a:solidFill>
                <a:latin typeface="Arial Black"/>
                <a:cs typeface="Arial Black"/>
              </a:rPr>
              <a:t>2022</a:t>
            </a:r>
            <a:endParaRPr sz="4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24939" y="749808"/>
            <a:ext cx="15438119" cy="795655"/>
          </a:xfrm>
          <a:custGeom>
            <a:avLst/>
            <a:gdLst/>
            <a:ahLst/>
            <a:cxnLst/>
            <a:rect l="l" t="t" r="r" b="b"/>
            <a:pathLst>
              <a:path w="15438119" h="795655">
                <a:moveTo>
                  <a:pt x="15340965" y="0"/>
                </a:moveTo>
                <a:lnTo>
                  <a:pt x="97154" y="0"/>
                </a:lnTo>
                <a:lnTo>
                  <a:pt x="59310" y="7625"/>
                </a:lnTo>
                <a:lnTo>
                  <a:pt x="28432" y="28432"/>
                </a:lnTo>
                <a:lnTo>
                  <a:pt x="7625" y="59310"/>
                </a:lnTo>
                <a:lnTo>
                  <a:pt x="0" y="97155"/>
                </a:lnTo>
                <a:lnTo>
                  <a:pt x="0" y="698373"/>
                </a:lnTo>
                <a:lnTo>
                  <a:pt x="7625" y="736217"/>
                </a:lnTo>
                <a:lnTo>
                  <a:pt x="28432" y="767095"/>
                </a:lnTo>
                <a:lnTo>
                  <a:pt x="59310" y="787902"/>
                </a:lnTo>
                <a:lnTo>
                  <a:pt x="97154" y="795527"/>
                </a:lnTo>
                <a:lnTo>
                  <a:pt x="15340965" y="795527"/>
                </a:lnTo>
                <a:lnTo>
                  <a:pt x="15394900" y="779186"/>
                </a:lnTo>
                <a:lnTo>
                  <a:pt x="15430706" y="735584"/>
                </a:lnTo>
                <a:lnTo>
                  <a:pt x="15438119" y="698373"/>
                </a:lnTo>
                <a:lnTo>
                  <a:pt x="15438119" y="97155"/>
                </a:lnTo>
                <a:lnTo>
                  <a:pt x="15430494" y="59310"/>
                </a:lnTo>
                <a:lnTo>
                  <a:pt x="15409687" y="28432"/>
                </a:lnTo>
                <a:lnTo>
                  <a:pt x="15378809" y="7625"/>
                </a:lnTo>
                <a:lnTo>
                  <a:pt x="153409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76982" y="731647"/>
            <a:ext cx="13923644" cy="650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80">
                <a:solidFill>
                  <a:srgbClr val="000000"/>
                </a:solidFill>
                <a:latin typeface="Trebuchet MS"/>
                <a:cs typeface="Trebuchet MS"/>
              </a:rPr>
              <a:t>GLOBAL</a:t>
            </a:r>
            <a:r>
              <a:rPr dirty="0" sz="4100" spc="-4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4100">
                <a:solidFill>
                  <a:srgbClr val="000000"/>
                </a:solidFill>
                <a:latin typeface="Trebuchet MS"/>
                <a:cs typeface="Trebuchet MS"/>
              </a:rPr>
              <a:t>TELEMEDICINE</a:t>
            </a:r>
            <a:r>
              <a:rPr dirty="0" sz="4100" spc="-55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4100">
                <a:solidFill>
                  <a:srgbClr val="000000"/>
                </a:solidFill>
                <a:latin typeface="Trebuchet MS"/>
                <a:cs typeface="Trebuchet MS"/>
              </a:rPr>
              <a:t>MARKET</a:t>
            </a:r>
            <a:r>
              <a:rPr dirty="0" sz="4100" spc="-55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4100">
                <a:solidFill>
                  <a:srgbClr val="000000"/>
                </a:solidFill>
                <a:latin typeface="Trebuchet MS"/>
                <a:cs typeface="Trebuchet MS"/>
              </a:rPr>
              <a:t>REVENUE</a:t>
            </a:r>
            <a:r>
              <a:rPr dirty="0" sz="4100" spc="-65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4100" spc="114">
                <a:solidFill>
                  <a:srgbClr val="000000"/>
                </a:solidFill>
                <a:latin typeface="Trebuchet MS"/>
                <a:cs typeface="Trebuchet MS"/>
              </a:rPr>
              <a:t>SHARE</a:t>
            </a:r>
            <a:r>
              <a:rPr dirty="0" sz="4100" spc="-35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4100" spc="120">
                <a:solidFill>
                  <a:srgbClr val="000000"/>
                </a:solidFill>
                <a:latin typeface="Trebuchet MS"/>
                <a:cs typeface="Trebuchet MS"/>
              </a:rPr>
              <a:t>FOR</a:t>
            </a:r>
            <a:r>
              <a:rPr dirty="0" sz="4100" spc="-65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4100" spc="204">
                <a:solidFill>
                  <a:srgbClr val="000000"/>
                </a:solidFill>
                <a:latin typeface="Trebuchet MS"/>
                <a:cs typeface="Trebuchet MS"/>
              </a:rPr>
              <a:t>2022</a:t>
            </a:r>
            <a:endParaRPr sz="41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615439" y="8186928"/>
            <a:ext cx="15436850" cy="1600200"/>
          </a:xfrm>
          <a:custGeom>
            <a:avLst/>
            <a:gdLst/>
            <a:ahLst/>
            <a:cxnLst/>
            <a:rect l="l" t="t" r="r" b="b"/>
            <a:pathLst>
              <a:path w="15436850" h="1600200">
                <a:moveTo>
                  <a:pt x="15339441" y="0"/>
                </a:moveTo>
                <a:lnTo>
                  <a:pt x="97154" y="0"/>
                </a:lnTo>
                <a:lnTo>
                  <a:pt x="59310" y="7623"/>
                </a:lnTo>
                <a:lnTo>
                  <a:pt x="28432" y="28416"/>
                </a:lnTo>
                <a:lnTo>
                  <a:pt x="7625" y="59257"/>
                </a:lnTo>
                <a:lnTo>
                  <a:pt x="0" y="97028"/>
                </a:lnTo>
                <a:lnTo>
                  <a:pt x="0" y="1503146"/>
                </a:lnTo>
                <a:lnTo>
                  <a:pt x="16341" y="1556990"/>
                </a:lnTo>
                <a:lnTo>
                  <a:pt x="59944" y="1592811"/>
                </a:lnTo>
                <a:lnTo>
                  <a:pt x="97154" y="1600200"/>
                </a:lnTo>
                <a:lnTo>
                  <a:pt x="15339441" y="1600200"/>
                </a:lnTo>
                <a:lnTo>
                  <a:pt x="15393376" y="1583890"/>
                </a:lnTo>
                <a:lnTo>
                  <a:pt x="15429182" y="1540289"/>
                </a:lnTo>
                <a:lnTo>
                  <a:pt x="15436596" y="1503146"/>
                </a:lnTo>
                <a:lnTo>
                  <a:pt x="15436596" y="97028"/>
                </a:lnTo>
                <a:lnTo>
                  <a:pt x="15428970" y="59257"/>
                </a:lnTo>
                <a:lnTo>
                  <a:pt x="15408163" y="28416"/>
                </a:lnTo>
                <a:lnTo>
                  <a:pt x="15377285" y="7623"/>
                </a:lnTo>
                <a:lnTo>
                  <a:pt x="153394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2175764" y="8318513"/>
            <a:ext cx="14523085" cy="1296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100"/>
              </a:lnSpc>
              <a:spcBef>
                <a:spcPts val="95"/>
              </a:spcBef>
            </a:pPr>
            <a:r>
              <a:rPr dirty="0" sz="1750" spc="-10">
                <a:latin typeface="Arial Black"/>
                <a:cs typeface="Arial Black"/>
              </a:rPr>
              <a:t>North</a:t>
            </a:r>
            <a:r>
              <a:rPr dirty="0" sz="1750" spc="-90">
                <a:latin typeface="Arial Black"/>
                <a:cs typeface="Arial Black"/>
              </a:rPr>
              <a:t> </a:t>
            </a:r>
            <a:r>
              <a:rPr dirty="0" sz="1750" spc="-95">
                <a:latin typeface="Arial Black"/>
                <a:cs typeface="Arial Black"/>
              </a:rPr>
              <a:t>America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130">
                <a:latin typeface="Arial Black"/>
                <a:cs typeface="Arial Black"/>
              </a:rPr>
              <a:t>shows</a:t>
            </a:r>
            <a:r>
              <a:rPr dirty="0" sz="1750" spc="-90">
                <a:latin typeface="Arial Black"/>
                <a:cs typeface="Arial Black"/>
              </a:rPr>
              <a:t> </a:t>
            </a:r>
            <a:r>
              <a:rPr dirty="0" sz="1750" spc="-85">
                <a:latin typeface="Arial Black"/>
                <a:cs typeface="Arial Black"/>
              </a:rPr>
              <a:t>highest</a:t>
            </a:r>
            <a:r>
              <a:rPr dirty="0" sz="1750" spc="-75">
                <a:latin typeface="Arial Black"/>
                <a:cs typeface="Arial Black"/>
              </a:rPr>
              <a:t> </a:t>
            </a:r>
            <a:r>
              <a:rPr dirty="0" sz="1750" spc="-50">
                <a:latin typeface="Arial Black"/>
                <a:cs typeface="Arial Black"/>
              </a:rPr>
              <a:t>market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80">
                <a:latin typeface="Arial Black"/>
                <a:cs typeface="Arial Black"/>
              </a:rPr>
              <a:t>share</a:t>
            </a:r>
            <a:r>
              <a:rPr dirty="0" sz="1750" spc="-75">
                <a:latin typeface="Arial Black"/>
                <a:cs typeface="Arial Black"/>
              </a:rPr>
              <a:t> </a:t>
            </a:r>
            <a:r>
              <a:rPr dirty="0" sz="1750" spc="-35">
                <a:latin typeface="Arial Black"/>
                <a:cs typeface="Arial Black"/>
              </a:rPr>
              <a:t>in</a:t>
            </a:r>
            <a:r>
              <a:rPr dirty="0" sz="1750" spc="-105">
                <a:latin typeface="Arial Black"/>
                <a:cs typeface="Arial Black"/>
              </a:rPr>
              <a:t> </a:t>
            </a:r>
            <a:r>
              <a:rPr dirty="0" sz="1750" spc="-85">
                <a:latin typeface="Arial Black"/>
                <a:cs typeface="Arial Black"/>
              </a:rPr>
              <a:t>telemedicine</a:t>
            </a:r>
            <a:r>
              <a:rPr dirty="0" sz="1750" spc="-70">
                <a:latin typeface="Arial Black"/>
                <a:cs typeface="Arial Black"/>
              </a:rPr>
              <a:t> </a:t>
            </a:r>
            <a:r>
              <a:rPr dirty="0" sz="1750" spc="-50">
                <a:latin typeface="Arial Black"/>
                <a:cs typeface="Arial Black"/>
              </a:rPr>
              <a:t>market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55">
                <a:latin typeface="Arial Black"/>
                <a:cs typeface="Arial Black"/>
              </a:rPr>
              <a:t>and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75">
                <a:latin typeface="Arial Black"/>
                <a:cs typeface="Arial Black"/>
              </a:rPr>
              <a:t>will</a:t>
            </a:r>
            <a:r>
              <a:rPr dirty="0" sz="1750" spc="-110">
                <a:latin typeface="Arial Black"/>
                <a:cs typeface="Arial Black"/>
              </a:rPr>
              <a:t> </a:t>
            </a:r>
            <a:r>
              <a:rPr dirty="0" sz="1750" spc="-90">
                <a:latin typeface="Arial Black"/>
                <a:cs typeface="Arial Black"/>
              </a:rPr>
              <a:t>grow</a:t>
            </a:r>
            <a:r>
              <a:rPr dirty="0" sz="1750" spc="-110">
                <a:latin typeface="Arial Black"/>
                <a:cs typeface="Arial Black"/>
              </a:rPr>
              <a:t> </a:t>
            </a:r>
            <a:r>
              <a:rPr dirty="0" sz="1750" spc="-85">
                <a:latin typeface="Arial Black"/>
                <a:cs typeface="Arial Black"/>
              </a:rPr>
              <a:t>significantly</a:t>
            </a:r>
            <a:r>
              <a:rPr dirty="0" sz="1750" spc="-80">
                <a:latin typeface="Arial Black"/>
                <a:cs typeface="Arial Black"/>
              </a:rPr>
              <a:t> </a:t>
            </a:r>
            <a:r>
              <a:rPr dirty="0" sz="1750" spc="-35">
                <a:latin typeface="Arial Black"/>
                <a:cs typeface="Arial Black"/>
              </a:rPr>
              <a:t>in</a:t>
            </a:r>
            <a:r>
              <a:rPr dirty="0" sz="1750" spc="-105">
                <a:latin typeface="Arial Black"/>
                <a:cs typeface="Arial Black"/>
              </a:rPr>
              <a:t> coming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95">
                <a:latin typeface="Arial Black"/>
                <a:cs typeface="Arial Black"/>
              </a:rPr>
              <a:t>years.</a:t>
            </a:r>
            <a:r>
              <a:rPr dirty="0" sz="1750" spc="-75">
                <a:latin typeface="Arial Black"/>
                <a:cs typeface="Arial Black"/>
              </a:rPr>
              <a:t> </a:t>
            </a:r>
            <a:r>
              <a:rPr dirty="0" sz="1750" spc="-135">
                <a:latin typeface="Arial Black"/>
                <a:cs typeface="Arial Black"/>
              </a:rPr>
              <a:t>This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135">
                <a:latin typeface="Arial Black"/>
                <a:cs typeface="Arial Black"/>
              </a:rPr>
              <a:t>is</a:t>
            </a:r>
            <a:r>
              <a:rPr dirty="0" sz="1750" spc="-105">
                <a:latin typeface="Arial Black"/>
                <a:cs typeface="Arial Black"/>
              </a:rPr>
              <a:t> </a:t>
            </a:r>
            <a:r>
              <a:rPr dirty="0" sz="1750" spc="-10">
                <a:latin typeface="Arial Black"/>
                <a:cs typeface="Arial Black"/>
              </a:rPr>
              <a:t>attributed </a:t>
            </a:r>
            <a:r>
              <a:rPr dirty="0" sz="1750" spc="-65">
                <a:latin typeface="Arial Black"/>
                <a:cs typeface="Arial Black"/>
              </a:rPr>
              <a:t>due</a:t>
            </a:r>
            <a:r>
              <a:rPr dirty="0" sz="1750" spc="-95">
                <a:latin typeface="Arial Black"/>
                <a:cs typeface="Arial Black"/>
              </a:rPr>
              <a:t> </a:t>
            </a:r>
            <a:r>
              <a:rPr dirty="0" sz="1750" spc="-50">
                <a:latin typeface="Arial Black"/>
                <a:cs typeface="Arial Black"/>
              </a:rPr>
              <a:t>to</a:t>
            </a:r>
            <a:r>
              <a:rPr dirty="0" sz="1750" spc="-105">
                <a:latin typeface="Arial Black"/>
                <a:cs typeface="Arial Black"/>
              </a:rPr>
              <a:t> </a:t>
            </a:r>
            <a:r>
              <a:rPr dirty="0" sz="1750" spc="-65">
                <a:latin typeface="Arial Black"/>
                <a:cs typeface="Arial Black"/>
              </a:rPr>
              <a:t>high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55">
                <a:latin typeface="Arial Black"/>
                <a:cs typeface="Arial Black"/>
              </a:rPr>
              <a:t>adoption</a:t>
            </a:r>
            <a:r>
              <a:rPr dirty="0" sz="1750" spc="-105">
                <a:latin typeface="Arial Black"/>
                <a:cs typeface="Arial Black"/>
              </a:rPr>
              <a:t> </a:t>
            </a:r>
            <a:r>
              <a:rPr dirty="0" sz="1750" spc="-35">
                <a:latin typeface="Arial Black"/>
                <a:cs typeface="Arial Black"/>
              </a:rPr>
              <a:t>of</a:t>
            </a:r>
            <a:r>
              <a:rPr dirty="0" sz="1750" spc="-100">
                <a:latin typeface="Arial Black"/>
                <a:cs typeface="Arial Black"/>
              </a:rPr>
              <a:t> </a:t>
            </a:r>
            <a:r>
              <a:rPr dirty="0" sz="1750" spc="-70">
                <a:latin typeface="Arial Black"/>
                <a:cs typeface="Arial Black"/>
              </a:rPr>
              <a:t>digitalization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30">
                <a:latin typeface="Arial Black"/>
                <a:cs typeface="Arial Black"/>
              </a:rPr>
              <a:t>in</a:t>
            </a:r>
            <a:r>
              <a:rPr dirty="0" sz="1750" spc="-105">
                <a:latin typeface="Arial Black"/>
                <a:cs typeface="Arial Black"/>
              </a:rPr>
              <a:t> </a:t>
            </a:r>
            <a:r>
              <a:rPr dirty="0" sz="1750" spc="-85">
                <a:latin typeface="Arial Black"/>
                <a:cs typeface="Arial Black"/>
              </a:rPr>
              <a:t>healthcare</a:t>
            </a:r>
            <a:r>
              <a:rPr dirty="0" sz="1750" spc="-55">
                <a:latin typeface="Arial Black"/>
                <a:cs typeface="Arial Black"/>
              </a:rPr>
              <a:t> </a:t>
            </a:r>
            <a:r>
              <a:rPr dirty="0" sz="1750" spc="-114">
                <a:latin typeface="Arial Black"/>
                <a:cs typeface="Arial Black"/>
              </a:rPr>
              <a:t>sector.</a:t>
            </a:r>
            <a:r>
              <a:rPr dirty="0" sz="1750" spc="-75">
                <a:latin typeface="Arial Black"/>
                <a:cs typeface="Arial Black"/>
              </a:rPr>
              <a:t> </a:t>
            </a:r>
            <a:r>
              <a:rPr dirty="0" sz="1750" spc="-50">
                <a:latin typeface="Arial Black"/>
                <a:cs typeface="Arial Black"/>
              </a:rPr>
              <a:t>Furthermore,</a:t>
            </a:r>
            <a:r>
              <a:rPr dirty="0" sz="1750" spc="-45">
                <a:latin typeface="Arial Black"/>
                <a:cs typeface="Arial Black"/>
              </a:rPr>
              <a:t> </a:t>
            </a:r>
            <a:r>
              <a:rPr dirty="0" sz="1750" spc="-80">
                <a:latin typeface="Arial Black"/>
                <a:cs typeface="Arial Black"/>
              </a:rPr>
              <a:t>geriatric</a:t>
            </a:r>
            <a:r>
              <a:rPr dirty="0" sz="1750" spc="-75">
                <a:latin typeface="Arial Black"/>
                <a:cs typeface="Arial Black"/>
              </a:rPr>
              <a:t> </a:t>
            </a:r>
            <a:r>
              <a:rPr dirty="0" sz="1750" spc="-50">
                <a:latin typeface="Arial Black"/>
                <a:cs typeface="Arial Black"/>
              </a:rPr>
              <a:t>population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30">
                <a:latin typeface="Arial Black"/>
                <a:cs typeface="Arial Black"/>
              </a:rPr>
              <a:t>in</a:t>
            </a:r>
            <a:r>
              <a:rPr dirty="0" sz="1750" spc="-110">
                <a:latin typeface="Arial Black"/>
                <a:cs typeface="Arial Black"/>
              </a:rPr>
              <a:t> </a:t>
            </a:r>
            <a:r>
              <a:rPr dirty="0" sz="1750" spc="-45">
                <a:latin typeface="Arial Black"/>
                <a:cs typeface="Arial Black"/>
              </a:rPr>
              <a:t>the</a:t>
            </a:r>
            <a:r>
              <a:rPr dirty="0" sz="1750" spc="-75">
                <a:latin typeface="Arial Black"/>
                <a:cs typeface="Arial Black"/>
              </a:rPr>
              <a:t> </a:t>
            </a:r>
            <a:r>
              <a:rPr dirty="0" sz="1750" spc="-150">
                <a:latin typeface="Arial Black"/>
                <a:cs typeface="Arial Black"/>
              </a:rPr>
              <a:t>U.S.</a:t>
            </a:r>
            <a:r>
              <a:rPr dirty="0" sz="1750" spc="-100">
                <a:latin typeface="Arial Black"/>
                <a:cs typeface="Arial Black"/>
              </a:rPr>
              <a:t> </a:t>
            </a:r>
            <a:r>
              <a:rPr dirty="0" sz="1750" spc="-135">
                <a:latin typeface="Arial Black"/>
                <a:cs typeface="Arial Black"/>
              </a:rPr>
              <a:t>is</a:t>
            </a:r>
            <a:r>
              <a:rPr dirty="0" sz="1750" spc="-90">
                <a:latin typeface="Arial Black"/>
                <a:cs typeface="Arial Black"/>
              </a:rPr>
              <a:t> </a:t>
            </a:r>
            <a:r>
              <a:rPr dirty="0" sz="1750" spc="-80">
                <a:latin typeface="Arial Black"/>
                <a:cs typeface="Arial Black"/>
              </a:rPr>
              <a:t>surging</a:t>
            </a:r>
            <a:r>
              <a:rPr dirty="0" sz="1750" spc="-90">
                <a:latin typeface="Arial Black"/>
                <a:cs typeface="Arial Black"/>
              </a:rPr>
              <a:t> </a:t>
            </a:r>
            <a:r>
              <a:rPr dirty="0" sz="1750" spc="-20">
                <a:latin typeface="Arial Black"/>
                <a:cs typeface="Arial Black"/>
              </a:rPr>
              <a:t>which </a:t>
            </a:r>
            <a:r>
              <a:rPr dirty="0" sz="1750" spc="-80">
                <a:latin typeface="Arial Black"/>
                <a:cs typeface="Arial Black"/>
              </a:rPr>
              <a:t>stimulates</a:t>
            </a:r>
            <a:r>
              <a:rPr dirty="0" sz="1750" spc="-60">
                <a:latin typeface="Arial Black"/>
                <a:cs typeface="Arial Black"/>
              </a:rPr>
              <a:t> </a:t>
            </a:r>
            <a:r>
              <a:rPr dirty="0" sz="1750" spc="-80">
                <a:latin typeface="Arial Black"/>
                <a:cs typeface="Arial Black"/>
              </a:rPr>
              <a:t>need </a:t>
            </a:r>
            <a:r>
              <a:rPr dirty="0" sz="1750" spc="-10">
                <a:latin typeface="Arial Black"/>
                <a:cs typeface="Arial Black"/>
              </a:rPr>
              <a:t>for</a:t>
            </a:r>
            <a:r>
              <a:rPr dirty="0" sz="1750" spc="-105">
                <a:latin typeface="Arial Black"/>
                <a:cs typeface="Arial Black"/>
              </a:rPr>
              <a:t> </a:t>
            </a:r>
            <a:r>
              <a:rPr dirty="0" sz="1750" spc="-45">
                <a:latin typeface="Arial Black"/>
                <a:cs typeface="Arial Black"/>
              </a:rPr>
              <a:t>better</a:t>
            </a:r>
            <a:r>
              <a:rPr dirty="0" sz="1750" spc="-60">
                <a:latin typeface="Arial Black"/>
                <a:cs typeface="Arial Black"/>
              </a:rPr>
              <a:t> </a:t>
            </a:r>
            <a:r>
              <a:rPr dirty="0" sz="1750" spc="-100">
                <a:latin typeface="Arial Black"/>
                <a:cs typeface="Arial Black"/>
              </a:rPr>
              <a:t>analysis</a:t>
            </a:r>
            <a:r>
              <a:rPr dirty="0" sz="1750" spc="-80">
                <a:latin typeface="Arial Black"/>
                <a:cs typeface="Arial Black"/>
              </a:rPr>
              <a:t> </a:t>
            </a:r>
            <a:r>
              <a:rPr dirty="0" sz="1750" spc="-35">
                <a:latin typeface="Arial Black"/>
                <a:cs typeface="Arial Black"/>
              </a:rPr>
              <a:t>of</a:t>
            </a:r>
            <a:r>
              <a:rPr dirty="0" sz="1750" spc="-100">
                <a:latin typeface="Arial Black"/>
                <a:cs typeface="Arial Black"/>
              </a:rPr>
              <a:t> </a:t>
            </a:r>
            <a:r>
              <a:rPr dirty="0" sz="1750" spc="-55">
                <a:latin typeface="Arial Black"/>
                <a:cs typeface="Arial Black"/>
              </a:rPr>
              <a:t>health</a:t>
            </a:r>
            <a:r>
              <a:rPr dirty="0" sz="1750" spc="-75">
                <a:latin typeface="Arial Black"/>
                <a:cs typeface="Arial Black"/>
              </a:rPr>
              <a:t> </a:t>
            </a:r>
            <a:r>
              <a:rPr dirty="0" sz="1750" spc="-80">
                <a:latin typeface="Arial Black"/>
                <a:cs typeface="Arial Black"/>
              </a:rPr>
              <a:t>conditions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45">
                <a:latin typeface="Arial Black"/>
                <a:cs typeface="Arial Black"/>
              </a:rPr>
              <a:t>to</a:t>
            </a:r>
            <a:r>
              <a:rPr dirty="0" sz="1750" spc="-90">
                <a:latin typeface="Arial Black"/>
                <a:cs typeface="Arial Black"/>
              </a:rPr>
              <a:t> </a:t>
            </a:r>
            <a:r>
              <a:rPr dirty="0" sz="1750" spc="-65">
                <a:latin typeface="Arial Black"/>
                <a:cs typeface="Arial Black"/>
              </a:rPr>
              <a:t>elderly</a:t>
            </a:r>
            <a:r>
              <a:rPr dirty="0" sz="1750" spc="-90">
                <a:latin typeface="Arial Black"/>
                <a:cs typeface="Arial Black"/>
              </a:rPr>
              <a:t> </a:t>
            </a:r>
            <a:r>
              <a:rPr dirty="0" sz="1750" spc="-80">
                <a:latin typeface="Arial Black"/>
                <a:cs typeface="Arial Black"/>
              </a:rPr>
              <a:t>patients.</a:t>
            </a:r>
            <a:r>
              <a:rPr dirty="0" sz="1750" spc="-55">
                <a:latin typeface="Arial Black"/>
                <a:cs typeface="Arial Black"/>
              </a:rPr>
              <a:t> </a:t>
            </a:r>
            <a:r>
              <a:rPr dirty="0" sz="1750" spc="-90">
                <a:latin typeface="Arial Black"/>
                <a:cs typeface="Arial Black"/>
              </a:rPr>
              <a:t>Changing</a:t>
            </a:r>
            <a:r>
              <a:rPr dirty="0" sz="1750" spc="-65">
                <a:latin typeface="Arial Black"/>
                <a:cs typeface="Arial Black"/>
              </a:rPr>
              <a:t> </a:t>
            </a:r>
            <a:r>
              <a:rPr dirty="0" sz="1750" spc="-75">
                <a:latin typeface="Arial Black"/>
                <a:cs typeface="Arial Black"/>
              </a:rPr>
              <a:t>lifestyle</a:t>
            </a:r>
            <a:r>
              <a:rPr dirty="0" sz="1750" spc="-95">
                <a:latin typeface="Arial Black"/>
                <a:cs typeface="Arial Black"/>
              </a:rPr>
              <a:t> </a:t>
            </a:r>
            <a:r>
              <a:rPr dirty="0" sz="1750" spc="-55">
                <a:latin typeface="Arial Black"/>
                <a:cs typeface="Arial Black"/>
              </a:rPr>
              <a:t>and</a:t>
            </a:r>
            <a:r>
              <a:rPr dirty="0" sz="1750" spc="-80">
                <a:latin typeface="Arial Black"/>
                <a:cs typeface="Arial Black"/>
              </a:rPr>
              <a:t> </a:t>
            </a:r>
            <a:r>
              <a:rPr dirty="0" sz="1750" spc="-85">
                <a:latin typeface="Arial Black"/>
                <a:cs typeface="Arial Black"/>
              </a:rPr>
              <a:t>obesity</a:t>
            </a:r>
            <a:r>
              <a:rPr dirty="0" sz="1750" spc="-105">
                <a:latin typeface="Arial Black"/>
                <a:cs typeface="Arial Black"/>
              </a:rPr>
              <a:t> </a:t>
            </a:r>
            <a:r>
              <a:rPr dirty="0" sz="1750" spc="-75">
                <a:latin typeface="Arial Black"/>
                <a:cs typeface="Arial Black"/>
              </a:rPr>
              <a:t>problems</a:t>
            </a:r>
            <a:r>
              <a:rPr dirty="0" sz="1750" spc="-95">
                <a:latin typeface="Arial Black"/>
                <a:cs typeface="Arial Black"/>
              </a:rPr>
              <a:t> </a:t>
            </a:r>
            <a:r>
              <a:rPr dirty="0" sz="1750" spc="-30">
                <a:latin typeface="Arial Black"/>
                <a:cs typeface="Arial Black"/>
              </a:rPr>
              <a:t>in</a:t>
            </a:r>
            <a:r>
              <a:rPr dirty="0" sz="1750" spc="-90">
                <a:latin typeface="Arial Black"/>
                <a:cs typeface="Arial Black"/>
              </a:rPr>
              <a:t> </a:t>
            </a:r>
            <a:r>
              <a:rPr dirty="0" sz="1750" spc="-20">
                <a:latin typeface="Arial Black"/>
                <a:cs typeface="Arial Black"/>
              </a:rPr>
              <a:t>North </a:t>
            </a:r>
            <a:r>
              <a:rPr dirty="0" sz="1750" spc="-95">
                <a:latin typeface="Arial Black"/>
                <a:cs typeface="Arial Black"/>
              </a:rPr>
              <a:t>America </a:t>
            </a:r>
            <a:r>
              <a:rPr dirty="0" sz="1750" spc="-135">
                <a:latin typeface="Arial Black"/>
                <a:cs typeface="Arial Black"/>
              </a:rPr>
              <a:t>is</a:t>
            </a:r>
            <a:r>
              <a:rPr dirty="0" sz="1750" spc="-114">
                <a:latin typeface="Arial Black"/>
                <a:cs typeface="Arial Black"/>
              </a:rPr>
              <a:t> </a:t>
            </a:r>
            <a:r>
              <a:rPr dirty="0" sz="1750" spc="-55">
                <a:latin typeface="Arial Black"/>
                <a:cs typeface="Arial Black"/>
              </a:rPr>
              <a:t>driving</a:t>
            </a:r>
            <a:r>
              <a:rPr dirty="0" sz="1750" spc="-95">
                <a:latin typeface="Arial Black"/>
                <a:cs typeface="Arial Black"/>
              </a:rPr>
              <a:t> </a:t>
            </a:r>
            <a:r>
              <a:rPr dirty="0" sz="1750" spc="-90">
                <a:latin typeface="Arial Black"/>
                <a:cs typeface="Arial Black"/>
              </a:rPr>
              <a:t>chronic</a:t>
            </a:r>
            <a:r>
              <a:rPr dirty="0" sz="1750" spc="-95">
                <a:latin typeface="Arial Black"/>
                <a:cs typeface="Arial Black"/>
              </a:rPr>
              <a:t> </a:t>
            </a:r>
            <a:r>
              <a:rPr dirty="0" sz="1750" spc="-100">
                <a:latin typeface="Arial Black"/>
                <a:cs typeface="Arial Black"/>
              </a:rPr>
              <a:t>illness. </a:t>
            </a:r>
            <a:r>
              <a:rPr dirty="0" sz="1750" spc="-120">
                <a:latin typeface="Arial Black"/>
                <a:cs typeface="Arial Black"/>
              </a:rPr>
              <a:t>Hence,</a:t>
            </a:r>
            <a:r>
              <a:rPr dirty="0" sz="1750" spc="-85">
                <a:latin typeface="Arial Black"/>
                <a:cs typeface="Arial Black"/>
              </a:rPr>
              <a:t> </a:t>
            </a:r>
            <a:r>
              <a:rPr dirty="0" sz="1750" spc="-55">
                <a:latin typeface="Arial Black"/>
                <a:cs typeface="Arial Black"/>
              </a:rPr>
              <a:t>demand</a:t>
            </a:r>
            <a:r>
              <a:rPr dirty="0" sz="1750" spc="-75">
                <a:latin typeface="Arial Black"/>
                <a:cs typeface="Arial Black"/>
              </a:rPr>
              <a:t> </a:t>
            </a:r>
            <a:r>
              <a:rPr dirty="0" sz="1750" spc="-10">
                <a:latin typeface="Arial Black"/>
                <a:cs typeface="Arial Black"/>
              </a:rPr>
              <a:t>for</a:t>
            </a:r>
            <a:r>
              <a:rPr dirty="0" sz="1750" spc="-114">
                <a:latin typeface="Arial Black"/>
                <a:cs typeface="Arial Black"/>
              </a:rPr>
              <a:t> </a:t>
            </a:r>
            <a:r>
              <a:rPr dirty="0" sz="1750" spc="-85">
                <a:latin typeface="Arial Black"/>
                <a:cs typeface="Arial Black"/>
              </a:rPr>
              <a:t>telemedicine</a:t>
            </a:r>
            <a:r>
              <a:rPr dirty="0" sz="1750" spc="-80">
                <a:latin typeface="Arial Black"/>
                <a:cs typeface="Arial Black"/>
              </a:rPr>
              <a:t> </a:t>
            </a:r>
            <a:r>
              <a:rPr dirty="0" sz="1750" spc="-135">
                <a:latin typeface="Arial Black"/>
                <a:cs typeface="Arial Black"/>
              </a:rPr>
              <a:t>is</a:t>
            </a:r>
            <a:r>
              <a:rPr dirty="0" sz="1750" spc="-114">
                <a:latin typeface="Arial Black"/>
                <a:cs typeface="Arial Black"/>
              </a:rPr>
              <a:t> </a:t>
            </a:r>
            <a:r>
              <a:rPr dirty="0" sz="1750" spc="-70">
                <a:latin typeface="Arial Black"/>
                <a:cs typeface="Arial Black"/>
              </a:rPr>
              <a:t>continuously</a:t>
            </a:r>
            <a:r>
              <a:rPr dirty="0" sz="1750" spc="-75">
                <a:latin typeface="Arial Black"/>
                <a:cs typeface="Arial Black"/>
              </a:rPr>
              <a:t> rising</a:t>
            </a:r>
            <a:r>
              <a:rPr dirty="0" sz="1750" spc="-110">
                <a:latin typeface="Arial Black"/>
                <a:cs typeface="Arial Black"/>
              </a:rPr>
              <a:t> </a:t>
            </a:r>
            <a:r>
              <a:rPr dirty="0" sz="1750" spc="-30">
                <a:latin typeface="Arial Black"/>
                <a:cs typeface="Arial Black"/>
              </a:rPr>
              <a:t>in</a:t>
            </a:r>
            <a:r>
              <a:rPr dirty="0" sz="1750" spc="-100">
                <a:latin typeface="Arial Black"/>
                <a:cs typeface="Arial Black"/>
              </a:rPr>
              <a:t> </a:t>
            </a:r>
            <a:r>
              <a:rPr dirty="0" sz="1750" spc="-10">
                <a:latin typeface="Arial Black"/>
                <a:cs typeface="Arial Black"/>
              </a:rPr>
              <a:t>North</a:t>
            </a:r>
            <a:r>
              <a:rPr dirty="0" sz="1750" spc="-95">
                <a:latin typeface="Arial Black"/>
                <a:cs typeface="Arial Black"/>
              </a:rPr>
              <a:t> </a:t>
            </a:r>
            <a:r>
              <a:rPr dirty="0" sz="1750" spc="-10">
                <a:latin typeface="Arial Black"/>
                <a:cs typeface="Arial Black"/>
              </a:rPr>
              <a:t>America.</a:t>
            </a:r>
            <a:endParaRPr sz="175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0381488" y="3158121"/>
            <a:ext cx="4544695" cy="2393950"/>
          </a:xfrm>
          <a:custGeom>
            <a:avLst/>
            <a:gdLst/>
            <a:ahLst/>
            <a:cxnLst/>
            <a:rect l="l" t="t" r="r" b="b"/>
            <a:pathLst>
              <a:path w="4544694" h="2393950">
                <a:moveTo>
                  <a:pt x="4544250" y="1196771"/>
                </a:moveTo>
                <a:lnTo>
                  <a:pt x="4543298" y="1148638"/>
                </a:lnTo>
                <a:lnTo>
                  <a:pt x="4540466" y="1100988"/>
                </a:lnTo>
                <a:lnTo>
                  <a:pt x="4535805" y="1053846"/>
                </a:lnTo>
                <a:lnTo>
                  <a:pt x="4529328" y="1007275"/>
                </a:lnTo>
                <a:lnTo>
                  <a:pt x="4521085" y="961275"/>
                </a:lnTo>
                <a:lnTo>
                  <a:pt x="4511116" y="915911"/>
                </a:lnTo>
                <a:lnTo>
                  <a:pt x="4499432" y="871207"/>
                </a:lnTo>
                <a:lnTo>
                  <a:pt x="4486097" y="827201"/>
                </a:lnTo>
                <a:lnTo>
                  <a:pt x="4471136" y="783932"/>
                </a:lnTo>
                <a:lnTo>
                  <a:pt x="4454588" y="741426"/>
                </a:lnTo>
                <a:lnTo>
                  <a:pt x="4436478" y="699731"/>
                </a:lnTo>
                <a:lnTo>
                  <a:pt x="4416844" y="658863"/>
                </a:lnTo>
                <a:lnTo>
                  <a:pt x="4395736" y="618883"/>
                </a:lnTo>
                <a:lnTo>
                  <a:pt x="4373181" y="579805"/>
                </a:lnTo>
                <a:lnTo>
                  <a:pt x="4349204" y="541680"/>
                </a:lnTo>
                <a:lnTo>
                  <a:pt x="4323854" y="504532"/>
                </a:lnTo>
                <a:lnTo>
                  <a:pt x="4297172" y="468414"/>
                </a:lnTo>
                <a:lnTo>
                  <a:pt x="4269181" y="433349"/>
                </a:lnTo>
                <a:lnTo>
                  <a:pt x="4239920" y="399364"/>
                </a:lnTo>
                <a:lnTo>
                  <a:pt x="4209427" y="366509"/>
                </a:lnTo>
                <a:lnTo>
                  <a:pt x="4177728" y="334822"/>
                </a:lnTo>
                <a:lnTo>
                  <a:pt x="4144886" y="304330"/>
                </a:lnTo>
                <a:lnTo>
                  <a:pt x="4110901" y="275069"/>
                </a:lnTo>
                <a:lnTo>
                  <a:pt x="4075836" y="247065"/>
                </a:lnTo>
                <a:lnTo>
                  <a:pt x="4039705" y="220383"/>
                </a:lnTo>
                <a:lnTo>
                  <a:pt x="4002557" y="195033"/>
                </a:lnTo>
                <a:lnTo>
                  <a:pt x="3964432" y="171069"/>
                </a:lnTo>
                <a:lnTo>
                  <a:pt x="3925366" y="148513"/>
                </a:lnTo>
                <a:lnTo>
                  <a:pt x="3885374" y="127393"/>
                </a:lnTo>
                <a:lnTo>
                  <a:pt x="3844518" y="107772"/>
                </a:lnTo>
                <a:lnTo>
                  <a:pt x="3802811" y="89662"/>
                </a:lnTo>
                <a:lnTo>
                  <a:pt x="3760317" y="73101"/>
                </a:lnTo>
                <a:lnTo>
                  <a:pt x="3717036" y="58140"/>
                </a:lnTo>
                <a:lnTo>
                  <a:pt x="3673030" y="44805"/>
                </a:lnTo>
                <a:lnTo>
                  <a:pt x="3628326" y="33134"/>
                </a:lnTo>
                <a:lnTo>
                  <a:pt x="3582962" y="23152"/>
                </a:lnTo>
                <a:lnTo>
                  <a:pt x="3536975" y="14909"/>
                </a:lnTo>
                <a:lnTo>
                  <a:pt x="3490391" y="8445"/>
                </a:lnTo>
                <a:lnTo>
                  <a:pt x="3443262" y="3771"/>
                </a:lnTo>
                <a:lnTo>
                  <a:pt x="3395611" y="952"/>
                </a:lnTo>
                <a:lnTo>
                  <a:pt x="3347478" y="0"/>
                </a:lnTo>
                <a:lnTo>
                  <a:pt x="3299333" y="952"/>
                </a:lnTo>
                <a:lnTo>
                  <a:pt x="3251682" y="3771"/>
                </a:lnTo>
                <a:lnTo>
                  <a:pt x="3204553" y="8445"/>
                </a:lnTo>
                <a:lnTo>
                  <a:pt x="3157969" y="14909"/>
                </a:lnTo>
                <a:lnTo>
                  <a:pt x="3111982" y="23152"/>
                </a:lnTo>
                <a:lnTo>
                  <a:pt x="3066618" y="33134"/>
                </a:lnTo>
                <a:lnTo>
                  <a:pt x="3021914" y="44805"/>
                </a:lnTo>
                <a:lnTo>
                  <a:pt x="2977908" y="58140"/>
                </a:lnTo>
                <a:lnTo>
                  <a:pt x="2934639" y="73101"/>
                </a:lnTo>
                <a:lnTo>
                  <a:pt x="2892133" y="89662"/>
                </a:lnTo>
                <a:lnTo>
                  <a:pt x="2850426" y="107772"/>
                </a:lnTo>
                <a:lnTo>
                  <a:pt x="2809570" y="127393"/>
                </a:lnTo>
                <a:lnTo>
                  <a:pt x="2769578" y="148513"/>
                </a:lnTo>
                <a:lnTo>
                  <a:pt x="2730512" y="171069"/>
                </a:lnTo>
                <a:lnTo>
                  <a:pt x="2692387" y="195033"/>
                </a:lnTo>
                <a:lnTo>
                  <a:pt x="2655239" y="220383"/>
                </a:lnTo>
                <a:lnTo>
                  <a:pt x="2619121" y="247065"/>
                </a:lnTo>
                <a:lnTo>
                  <a:pt x="2584043" y="275069"/>
                </a:lnTo>
                <a:lnTo>
                  <a:pt x="2550071" y="304330"/>
                </a:lnTo>
                <a:lnTo>
                  <a:pt x="2517216" y="334822"/>
                </a:lnTo>
                <a:lnTo>
                  <a:pt x="2485517" y="366509"/>
                </a:lnTo>
                <a:lnTo>
                  <a:pt x="2455024" y="399364"/>
                </a:lnTo>
                <a:lnTo>
                  <a:pt x="2425763" y="433349"/>
                </a:lnTo>
                <a:lnTo>
                  <a:pt x="2397772" y="468414"/>
                </a:lnTo>
                <a:lnTo>
                  <a:pt x="2371090" y="504532"/>
                </a:lnTo>
                <a:lnTo>
                  <a:pt x="2345740" y="541680"/>
                </a:lnTo>
                <a:lnTo>
                  <a:pt x="2321763" y="579805"/>
                </a:lnTo>
                <a:lnTo>
                  <a:pt x="2299208" y="618883"/>
                </a:lnTo>
                <a:lnTo>
                  <a:pt x="2278100" y="658863"/>
                </a:lnTo>
                <a:lnTo>
                  <a:pt x="2258466" y="699731"/>
                </a:lnTo>
                <a:lnTo>
                  <a:pt x="2240369" y="741426"/>
                </a:lnTo>
                <a:lnTo>
                  <a:pt x="2223808" y="783932"/>
                </a:lnTo>
                <a:lnTo>
                  <a:pt x="2208847" y="827201"/>
                </a:lnTo>
                <a:lnTo>
                  <a:pt x="2195512" y="871207"/>
                </a:lnTo>
                <a:lnTo>
                  <a:pt x="2183841" y="915911"/>
                </a:lnTo>
                <a:lnTo>
                  <a:pt x="2173859" y="961275"/>
                </a:lnTo>
                <a:lnTo>
                  <a:pt x="2165616" y="1007275"/>
                </a:lnTo>
                <a:lnTo>
                  <a:pt x="2159139" y="1053846"/>
                </a:lnTo>
                <a:lnTo>
                  <a:pt x="2154478" y="1100988"/>
                </a:lnTo>
                <a:lnTo>
                  <a:pt x="2151646" y="1148638"/>
                </a:lnTo>
                <a:lnTo>
                  <a:pt x="2150694" y="1196771"/>
                </a:lnTo>
                <a:lnTo>
                  <a:pt x="2151646" y="1244904"/>
                </a:lnTo>
                <a:lnTo>
                  <a:pt x="2154478" y="1292555"/>
                </a:lnTo>
                <a:lnTo>
                  <a:pt x="2159139" y="1339684"/>
                </a:lnTo>
                <a:lnTo>
                  <a:pt x="2164359" y="1377302"/>
                </a:lnTo>
                <a:lnTo>
                  <a:pt x="0" y="1377302"/>
                </a:lnTo>
                <a:lnTo>
                  <a:pt x="0" y="1435214"/>
                </a:lnTo>
                <a:lnTo>
                  <a:pt x="2174506" y="1435214"/>
                </a:lnTo>
                <a:lnTo>
                  <a:pt x="2183841" y="1477619"/>
                </a:lnTo>
                <a:lnTo>
                  <a:pt x="2195512" y="1522310"/>
                </a:lnTo>
                <a:lnTo>
                  <a:pt x="2208847" y="1566316"/>
                </a:lnTo>
                <a:lnTo>
                  <a:pt x="2223808" y="1609598"/>
                </a:lnTo>
                <a:lnTo>
                  <a:pt x="2240369" y="1652092"/>
                </a:lnTo>
                <a:lnTo>
                  <a:pt x="2258466" y="1693799"/>
                </a:lnTo>
                <a:lnTo>
                  <a:pt x="2278100" y="1734654"/>
                </a:lnTo>
                <a:lnTo>
                  <a:pt x="2299208" y="1774647"/>
                </a:lnTo>
                <a:lnTo>
                  <a:pt x="2321763" y="1813712"/>
                </a:lnTo>
                <a:lnTo>
                  <a:pt x="2345740" y="1851837"/>
                </a:lnTo>
                <a:lnTo>
                  <a:pt x="2371090" y="1888985"/>
                </a:lnTo>
                <a:lnTo>
                  <a:pt x="2397772" y="1925104"/>
                </a:lnTo>
                <a:lnTo>
                  <a:pt x="2425763" y="1960181"/>
                </a:lnTo>
                <a:lnTo>
                  <a:pt x="2455024" y="1994154"/>
                </a:lnTo>
                <a:lnTo>
                  <a:pt x="2485517" y="2027008"/>
                </a:lnTo>
                <a:lnTo>
                  <a:pt x="2517216" y="2058708"/>
                </a:lnTo>
                <a:lnTo>
                  <a:pt x="2550071" y="2089200"/>
                </a:lnTo>
                <a:lnTo>
                  <a:pt x="2584043" y="2118461"/>
                </a:lnTo>
                <a:lnTo>
                  <a:pt x="2619121" y="2146452"/>
                </a:lnTo>
                <a:lnTo>
                  <a:pt x="2655239" y="2173147"/>
                </a:lnTo>
                <a:lnTo>
                  <a:pt x="2692387" y="2198497"/>
                </a:lnTo>
                <a:lnTo>
                  <a:pt x="2730512" y="2222462"/>
                </a:lnTo>
                <a:lnTo>
                  <a:pt x="2769578" y="2245017"/>
                </a:lnTo>
                <a:lnTo>
                  <a:pt x="2809570" y="2266137"/>
                </a:lnTo>
                <a:lnTo>
                  <a:pt x="2850426" y="2285758"/>
                </a:lnTo>
                <a:lnTo>
                  <a:pt x="2892133" y="2303869"/>
                </a:lnTo>
                <a:lnTo>
                  <a:pt x="2934639" y="2320429"/>
                </a:lnTo>
                <a:lnTo>
                  <a:pt x="2977908" y="2335390"/>
                </a:lnTo>
                <a:lnTo>
                  <a:pt x="3021914" y="2348725"/>
                </a:lnTo>
                <a:lnTo>
                  <a:pt x="3066618" y="2360396"/>
                </a:lnTo>
                <a:lnTo>
                  <a:pt x="3111982" y="2370378"/>
                </a:lnTo>
                <a:lnTo>
                  <a:pt x="3157969" y="2378621"/>
                </a:lnTo>
                <a:lnTo>
                  <a:pt x="3204553" y="2385098"/>
                </a:lnTo>
                <a:lnTo>
                  <a:pt x="3251682" y="2389759"/>
                </a:lnTo>
                <a:lnTo>
                  <a:pt x="3299345" y="2392591"/>
                </a:lnTo>
                <a:lnTo>
                  <a:pt x="3347478" y="2393543"/>
                </a:lnTo>
                <a:lnTo>
                  <a:pt x="3395611" y="2392591"/>
                </a:lnTo>
                <a:lnTo>
                  <a:pt x="3443262" y="2389759"/>
                </a:lnTo>
                <a:lnTo>
                  <a:pt x="3490391" y="2385098"/>
                </a:lnTo>
                <a:lnTo>
                  <a:pt x="3536975" y="2378621"/>
                </a:lnTo>
                <a:lnTo>
                  <a:pt x="3582962" y="2370378"/>
                </a:lnTo>
                <a:lnTo>
                  <a:pt x="3628326" y="2360396"/>
                </a:lnTo>
                <a:lnTo>
                  <a:pt x="3673030" y="2348725"/>
                </a:lnTo>
                <a:lnTo>
                  <a:pt x="3717036" y="2335390"/>
                </a:lnTo>
                <a:lnTo>
                  <a:pt x="3760317" y="2320429"/>
                </a:lnTo>
                <a:lnTo>
                  <a:pt x="3802824" y="2303869"/>
                </a:lnTo>
                <a:lnTo>
                  <a:pt x="3844518" y="2285758"/>
                </a:lnTo>
                <a:lnTo>
                  <a:pt x="3885374" y="2266137"/>
                </a:lnTo>
                <a:lnTo>
                  <a:pt x="3925366" y="2245017"/>
                </a:lnTo>
                <a:lnTo>
                  <a:pt x="3964444" y="2222462"/>
                </a:lnTo>
                <a:lnTo>
                  <a:pt x="4002570" y="2198497"/>
                </a:lnTo>
                <a:lnTo>
                  <a:pt x="4039705" y="2173147"/>
                </a:lnTo>
                <a:lnTo>
                  <a:pt x="4075836" y="2146452"/>
                </a:lnTo>
                <a:lnTo>
                  <a:pt x="4110901" y="2118461"/>
                </a:lnTo>
                <a:lnTo>
                  <a:pt x="4144886" y="2089200"/>
                </a:lnTo>
                <a:lnTo>
                  <a:pt x="4177741" y="2058708"/>
                </a:lnTo>
                <a:lnTo>
                  <a:pt x="4209427" y="2027008"/>
                </a:lnTo>
                <a:lnTo>
                  <a:pt x="4239920" y="1994154"/>
                </a:lnTo>
                <a:lnTo>
                  <a:pt x="4269181" y="1960181"/>
                </a:lnTo>
                <a:lnTo>
                  <a:pt x="4297172" y="1925104"/>
                </a:lnTo>
                <a:lnTo>
                  <a:pt x="4323867" y="1888985"/>
                </a:lnTo>
                <a:lnTo>
                  <a:pt x="4349204" y="1851837"/>
                </a:lnTo>
                <a:lnTo>
                  <a:pt x="4373181" y="1813712"/>
                </a:lnTo>
                <a:lnTo>
                  <a:pt x="4395736" y="1774647"/>
                </a:lnTo>
                <a:lnTo>
                  <a:pt x="4416844" y="1734654"/>
                </a:lnTo>
                <a:lnTo>
                  <a:pt x="4436478" y="1693799"/>
                </a:lnTo>
                <a:lnTo>
                  <a:pt x="4454588" y="1652092"/>
                </a:lnTo>
                <a:lnTo>
                  <a:pt x="4471136" y="1609598"/>
                </a:lnTo>
                <a:lnTo>
                  <a:pt x="4486097" y="1566316"/>
                </a:lnTo>
                <a:lnTo>
                  <a:pt x="4499432" y="1522310"/>
                </a:lnTo>
                <a:lnTo>
                  <a:pt x="4511116" y="1477619"/>
                </a:lnTo>
                <a:lnTo>
                  <a:pt x="4521085" y="1432255"/>
                </a:lnTo>
                <a:lnTo>
                  <a:pt x="4529328" y="1386268"/>
                </a:lnTo>
                <a:lnTo>
                  <a:pt x="4535805" y="1339684"/>
                </a:lnTo>
                <a:lnTo>
                  <a:pt x="4540466" y="1292555"/>
                </a:lnTo>
                <a:lnTo>
                  <a:pt x="4543298" y="1244904"/>
                </a:lnTo>
                <a:lnTo>
                  <a:pt x="4544250" y="11967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2556363" y="3893311"/>
            <a:ext cx="2345690" cy="871219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682625" marR="5080" indent="-670560">
              <a:lnSpc>
                <a:spcPts val="3300"/>
              </a:lnSpc>
              <a:spcBef>
                <a:spcPts val="254"/>
              </a:spcBef>
            </a:pPr>
            <a:r>
              <a:rPr dirty="0" sz="2800" spc="80">
                <a:latin typeface="Arial"/>
                <a:cs typeface="Arial"/>
              </a:rPr>
              <a:t>North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America 35.1%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028700" y="3776471"/>
            <a:ext cx="8568055" cy="5200015"/>
          </a:xfrm>
          <a:custGeom>
            <a:avLst/>
            <a:gdLst/>
            <a:ahLst/>
            <a:cxnLst/>
            <a:rect l="l" t="t" r="r" b="b"/>
            <a:pathLst>
              <a:path w="8568055" h="5200015">
                <a:moveTo>
                  <a:pt x="8567928" y="0"/>
                </a:moveTo>
                <a:lnTo>
                  <a:pt x="0" y="0"/>
                </a:lnTo>
                <a:lnTo>
                  <a:pt x="0" y="5199888"/>
                </a:lnTo>
                <a:lnTo>
                  <a:pt x="8567928" y="5199888"/>
                </a:lnTo>
                <a:lnTo>
                  <a:pt x="8567928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53739" y="3791838"/>
            <a:ext cx="2468245" cy="7880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120">
                <a:latin typeface="Trebuchet MS"/>
                <a:cs typeface="Trebuchet MS"/>
              </a:rPr>
              <a:t>DRIVERS</a:t>
            </a:r>
            <a:endParaRPr sz="50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2066544" y="4654296"/>
            <a:ext cx="6492240" cy="2586355"/>
          </a:xfrm>
          <a:custGeom>
            <a:avLst/>
            <a:gdLst/>
            <a:ahLst/>
            <a:cxnLst/>
            <a:rect l="l" t="t" r="r" b="b"/>
            <a:pathLst>
              <a:path w="6492240" h="2586354">
                <a:moveTo>
                  <a:pt x="0" y="0"/>
                </a:moveTo>
                <a:lnTo>
                  <a:pt x="6492239" y="0"/>
                </a:lnTo>
              </a:path>
              <a:path w="6492240" h="2586354">
                <a:moveTo>
                  <a:pt x="0" y="2586228"/>
                </a:moveTo>
                <a:lnTo>
                  <a:pt x="6492239" y="2586228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197965" y="4893386"/>
            <a:ext cx="7478395" cy="310197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97800"/>
              </a:lnSpc>
              <a:spcBef>
                <a:spcPts val="180"/>
              </a:spcBef>
            </a:pPr>
            <a:r>
              <a:rPr dirty="0" sz="2900" spc="-215">
                <a:solidFill>
                  <a:srgbClr val="FFFFFF"/>
                </a:solidFill>
                <a:latin typeface="Arial Black"/>
                <a:cs typeface="Arial Black"/>
              </a:rPr>
              <a:t>GROWING </a:t>
            </a:r>
            <a:r>
              <a:rPr dirty="0" sz="2900" spc="-200">
                <a:solidFill>
                  <a:srgbClr val="FFFFFF"/>
                </a:solidFill>
                <a:latin typeface="Arial Black"/>
                <a:cs typeface="Arial Black"/>
              </a:rPr>
              <a:t>ADOPTION</a:t>
            </a:r>
            <a:r>
              <a:rPr dirty="0" sz="2900" spc="-1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900" spc="-245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2900" spc="-2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900" spc="-325">
                <a:solidFill>
                  <a:srgbClr val="FFFFFF"/>
                </a:solidFill>
                <a:latin typeface="Arial Black"/>
                <a:cs typeface="Arial Black"/>
              </a:rPr>
              <a:t>SMART</a:t>
            </a:r>
            <a:r>
              <a:rPr dirty="0" sz="2900" spc="-2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900" spc="-375">
                <a:solidFill>
                  <a:srgbClr val="FFFFFF"/>
                </a:solidFill>
                <a:latin typeface="Arial Black"/>
                <a:cs typeface="Arial Black"/>
              </a:rPr>
              <a:t>DEVICES </a:t>
            </a:r>
            <a:r>
              <a:rPr dirty="0" sz="2900" spc="-285">
                <a:solidFill>
                  <a:srgbClr val="FFFFFF"/>
                </a:solidFill>
                <a:latin typeface="Arial Black"/>
                <a:cs typeface="Arial Black"/>
              </a:rPr>
              <a:t>COUPLED</a:t>
            </a:r>
            <a:r>
              <a:rPr dirty="0" sz="2900" spc="-2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900" spc="-245">
                <a:solidFill>
                  <a:srgbClr val="FFFFFF"/>
                </a:solidFill>
                <a:latin typeface="Arial Black"/>
                <a:cs typeface="Arial Black"/>
              </a:rPr>
              <a:t>WITH</a:t>
            </a:r>
            <a:r>
              <a:rPr dirty="0" sz="2900" spc="-2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900" spc="-275">
                <a:solidFill>
                  <a:srgbClr val="FFFFFF"/>
                </a:solidFill>
                <a:latin typeface="Arial Black"/>
                <a:cs typeface="Arial Black"/>
              </a:rPr>
              <a:t>RISING</a:t>
            </a:r>
            <a:r>
              <a:rPr dirty="0" sz="2900" spc="-2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900" spc="-320">
                <a:solidFill>
                  <a:srgbClr val="FFFFFF"/>
                </a:solidFill>
                <a:latin typeface="Arial Black"/>
                <a:cs typeface="Arial Black"/>
              </a:rPr>
              <a:t>INTERNET CONNECTIVITY</a:t>
            </a:r>
            <a:endParaRPr sz="2900">
              <a:latin typeface="Arial Black"/>
              <a:cs typeface="Arial Black"/>
            </a:endParaRPr>
          </a:p>
          <a:p>
            <a:pPr algn="ctr" marL="1113790">
              <a:lnSpc>
                <a:spcPct val="100000"/>
              </a:lnSpc>
              <a:spcBef>
                <a:spcPts val="1350"/>
              </a:spcBef>
            </a:pPr>
            <a:r>
              <a:rPr dirty="0" sz="5000" spc="40">
                <a:solidFill>
                  <a:srgbClr val="FFFFFF"/>
                </a:solidFill>
                <a:latin typeface="Trebuchet MS"/>
                <a:cs typeface="Trebuchet MS"/>
              </a:rPr>
              <a:t>RESTRAINTS</a:t>
            </a:r>
            <a:endParaRPr sz="5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00"/>
              </a:spcBef>
            </a:pPr>
            <a:r>
              <a:rPr dirty="0" sz="2900" spc="-254">
                <a:solidFill>
                  <a:srgbClr val="FFFFFF"/>
                </a:solidFill>
                <a:latin typeface="Arial Black"/>
                <a:cs typeface="Arial Black"/>
              </a:rPr>
              <a:t>REGIONAL</a:t>
            </a:r>
            <a:r>
              <a:rPr dirty="0" sz="2900" spc="-2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900" spc="-335">
                <a:solidFill>
                  <a:srgbClr val="FFFFFF"/>
                </a:solidFill>
                <a:latin typeface="Arial Black"/>
                <a:cs typeface="Arial Black"/>
              </a:rPr>
              <a:t>REGULATORY</a:t>
            </a:r>
            <a:r>
              <a:rPr dirty="0" sz="2900" spc="-229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900" spc="-320">
                <a:solidFill>
                  <a:srgbClr val="FFFFFF"/>
                </a:solidFill>
                <a:latin typeface="Arial Black"/>
                <a:cs typeface="Arial Black"/>
              </a:rPr>
              <a:t>DISPARITIES</a:t>
            </a:r>
            <a:endParaRPr sz="29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05968" y="3585971"/>
            <a:ext cx="12106910" cy="6322060"/>
          </a:xfrm>
          <a:custGeom>
            <a:avLst/>
            <a:gdLst/>
            <a:ahLst/>
            <a:cxnLst/>
            <a:rect l="l" t="t" r="r" b="b"/>
            <a:pathLst>
              <a:path w="12106910" h="6322059">
                <a:moveTo>
                  <a:pt x="12106656" y="0"/>
                </a:moveTo>
                <a:lnTo>
                  <a:pt x="0" y="0"/>
                </a:lnTo>
                <a:lnTo>
                  <a:pt x="0" y="6321552"/>
                </a:lnTo>
                <a:lnTo>
                  <a:pt x="12106656" y="6321552"/>
                </a:lnTo>
                <a:lnTo>
                  <a:pt x="12106656" y="0"/>
                </a:lnTo>
                <a:close/>
              </a:path>
            </a:pathLst>
          </a:custGeom>
          <a:solidFill>
            <a:srgbClr val="2E74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66113" y="3572001"/>
            <a:ext cx="7431405" cy="8451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350" spc="170">
                <a:latin typeface="Trebuchet MS"/>
                <a:cs typeface="Trebuchet MS"/>
              </a:rPr>
              <a:t>A</a:t>
            </a:r>
            <a:r>
              <a:rPr dirty="0" u="heavy" sz="5350" spc="170"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UTHOR'S</a:t>
            </a:r>
            <a:r>
              <a:rPr dirty="0" u="heavy" sz="5350" spc="-170"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5350" spc="45"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PERSPECTIV</a:t>
            </a:r>
            <a:r>
              <a:rPr dirty="0" u="none" sz="5350" spc="45">
                <a:latin typeface="Trebuchet MS"/>
                <a:cs typeface="Trebuchet MS"/>
              </a:rPr>
              <a:t>E</a:t>
            </a:r>
            <a:endParaRPr sz="535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83639" y="4860620"/>
            <a:ext cx="11158855" cy="4344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6225" marR="974090" indent="-264160">
              <a:lnSpc>
                <a:spcPct val="115599"/>
              </a:lnSpc>
              <a:spcBef>
                <a:spcPts val="100"/>
              </a:spcBef>
              <a:buChar char="•"/>
              <a:tabLst>
                <a:tab pos="276225" algn="l"/>
              </a:tabLst>
            </a:pP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Software</a:t>
            </a:r>
            <a:r>
              <a:rPr dirty="0" sz="24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95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55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r>
              <a:rPr dirty="0" sz="24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4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24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largest</a:t>
            </a:r>
            <a:r>
              <a:rPr dirty="0" sz="24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24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71.25%</a:t>
            </a:r>
            <a:r>
              <a:rPr dirty="0" sz="24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40">
                <a:solidFill>
                  <a:srgbClr val="FFFFFF"/>
                </a:solidFill>
                <a:latin typeface="Arial"/>
                <a:cs typeface="Arial"/>
              </a:rPr>
              <a:t>total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generated</a:t>
            </a:r>
            <a:r>
              <a:rPr dirty="0" sz="245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45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2022.</a:t>
            </a:r>
            <a:endParaRPr sz="2450">
              <a:latin typeface="Arial"/>
              <a:cs typeface="Arial"/>
            </a:endParaRPr>
          </a:p>
          <a:p>
            <a:pPr marL="276225" marR="180340" indent="-264160">
              <a:lnSpc>
                <a:spcPts val="3410"/>
              </a:lnSpc>
              <a:spcBef>
                <a:spcPts val="175"/>
              </a:spcBef>
              <a:buChar char="•"/>
              <a:tabLst>
                <a:tab pos="276225" algn="l"/>
              </a:tabLst>
            </a:pP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4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terms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revenue,</a:t>
            </a:r>
            <a:r>
              <a:rPr dirty="0" sz="24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On-premise</a:t>
            </a:r>
            <a:r>
              <a:rPr dirty="0" sz="24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40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leading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24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56.14%</a:t>
            </a:r>
            <a:r>
              <a:rPr dirty="0" sz="24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share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Telemedicine</a:t>
            </a:r>
            <a:r>
              <a:rPr dirty="0" sz="245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market.</a:t>
            </a:r>
            <a:endParaRPr sz="2450">
              <a:latin typeface="Arial"/>
              <a:cs typeface="Arial"/>
            </a:endParaRPr>
          </a:p>
          <a:p>
            <a:pPr marL="276225" indent="-263525">
              <a:lnSpc>
                <a:spcPct val="100000"/>
              </a:lnSpc>
              <a:spcBef>
                <a:spcPts val="265"/>
              </a:spcBef>
              <a:buChar char="•"/>
              <a:tabLst>
                <a:tab pos="276225" algn="l"/>
              </a:tabLst>
            </a:pP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4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terms</a:t>
            </a:r>
            <a:r>
              <a:rPr dirty="0" sz="24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revenue,</a:t>
            </a:r>
            <a:r>
              <a:rPr dirty="0" sz="2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25">
                <a:solidFill>
                  <a:srgbClr val="FFFFFF"/>
                </a:solidFill>
                <a:latin typeface="Arial"/>
                <a:cs typeface="Arial"/>
              </a:rPr>
              <a:t>Telecardiology</a:t>
            </a:r>
            <a:r>
              <a:rPr dirty="0" sz="24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4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24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leading</a:t>
            </a:r>
            <a:r>
              <a:rPr dirty="0" sz="24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24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24.08%</a:t>
            </a:r>
            <a:endParaRPr sz="2450">
              <a:latin typeface="Arial"/>
              <a:cs typeface="Arial"/>
            </a:endParaRPr>
          </a:p>
          <a:p>
            <a:pPr marL="276225">
              <a:lnSpc>
                <a:spcPct val="100000"/>
              </a:lnSpc>
              <a:spcBef>
                <a:spcPts val="455"/>
              </a:spcBef>
            </a:pP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2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r>
              <a:rPr dirty="0" sz="2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Telemedicine</a:t>
            </a:r>
            <a:r>
              <a:rPr dirty="0" sz="245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market.</a:t>
            </a:r>
            <a:endParaRPr sz="2450">
              <a:latin typeface="Arial"/>
              <a:cs typeface="Arial"/>
            </a:endParaRPr>
          </a:p>
          <a:p>
            <a:pPr marL="276225" marR="5080" indent="-264160">
              <a:lnSpc>
                <a:spcPct val="115500"/>
              </a:lnSpc>
              <a:spcBef>
                <a:spcPts val="15"/>
              </a:spcBef>
              <a:buChar char="•"/>
              <a:tabLst>
                <a:tab pos="276225" algn="l"/>
              </a:tabLst>
            </a:pP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4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terms</a:t>
            </a:r>
            <a:r>
              <a:rPr dirty="0" sz="24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revenue,</a:t>
            </a:r>
            <a:r>
              <a:rPr dirty="0" sz="24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4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70">
                <a:solidFill>
                  <a:srgbClr val="FFFFFF"/>
                </a:solidFill>
                <a:latin typeface="Arial"/>
                <a:cs typeface="Arial"/>
              </a:rPr>
              <a:t>Tele-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consulting</a:t>
            </a:r>
            <a:r>
              <a:rPr dirty="0" sz="24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35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2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leading</a:t>
            </a:r>
            <a:r>
              <a:rPr dirty="0" sz="24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2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49.15%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2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r>
              <a:rPr dirty="0" sz="2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Telemedicine</a:t>
            </a:r>
            <a:r>
              <a:rPr dirty="0" sz="245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market.</a:t>
            </a:r>
            <a:endParaRPr sz="2450">
              <a:latin typeface="Arial"/>
              <a:cs typeface="Arial"/>
            </a:endParaRPr>
          </a:p>
          <a:p>
            <a:pPr marL="276225" marR="6350" indent="-264160">
              <a:lnSpc>
                <a:spcPts val="3410"/>
              </a:lnSpc>
              <a:spcBef>
                <a:spcPts val="85"/>
              </a:spcBef>
              <a:buChar char="•"/>
              <a:tabLst>
                <a:tab pos="276225" algn="l"/>
              </a:tabLst>
            </a:pPr>
            <a:r>
              <a:rPr dirty="0" sz="2450" spc="80">
                <a:solidFill>
                  <a:srgbClr val="FFFFFF"/>
                </a:solidFill>
                <a:latin typeface="Arial"/>
                <a:cs typeface="Arial"/>
              </a:rPr>
              <a:t>North</a:t>
            </a:r>
            <a:r>
              <a:rPr dirty="0" sz="2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America</a:t>
            </a:r>
            <a:r>
              <a:rPr dirty="0" sz="245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4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 dominated</a:t>
            </a:r>
            <a:r>
              <a:rPr dirty="0" sz="2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region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35.10%</a:t>
            </a:r>
            <a:r>
              <a:rPr dirty="0" sz="24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6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5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2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market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4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2021.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59840" rIns="0" bIns="0" rtlCol="0" vert="horz">
            <a:spAutoFit/>
          </a:bodyPr>
          <a:lstStyle/>
          <a:p>
            <a:pPr marL="3882390">
              <a:lnSpc>
                <a:spcPct val="100000"/>
              </a:lnSpc>
              <a:spcBef>
                <a:spcPts val="125"/>
              </a:spcBef>
            </a:pPr>
            <a:r>
              <a:rPr dirty="0" spc="114"/>
              <a:t>KEY</a:t>
            </a:r>
            <a:r>
              <a:rPr dirty="0" spc="225"/>
              <a:t> </a:t>
            </a:r>
            <a:r>
              <a:rPr dirty="0" spc="13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564881" y="753617"/>
            <a:ext cx="3158490" cy="4991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100" b="1">
                <a:latin typeface="Georgia"/>
                <a:cs typeface="Georgia"/>
              </a:rPr>
              <a:t>For</a:t>
            </a:r>
            <a:r>
              <a:rPr dirty="0" sz="3100" spc="-20" b="1">
                <a:latin typeface="Georgia"/>
                <a:cs typeface="Georgia"/>
              </a:rPr>
              <a:t> </a:t>
            </a:r>
            <a:r>
              <a:rPr dirty="0" sz="3100" b="1">
                <a:latin typeface="Georgia"/>
                <a:cs typeface="Georgia"/>
              </a:rPr>
              <a:t>Full</a:t>
            </a:r>
            <a:r>
              <a:rPr dirty="0" sz="3100" spc="-35" b="1">
                <a:latin typeface="Georgia"/>
                <a:cs typeface="Georgia"/>
              </a:rPr>
              <a:t> </a:t>
            </a:r>
            <a:r>
              <a:rPr dirty="0" sz="3100" spc="-10" b="1">
                <a:latin typeface="Georgia"/>
                <a:cs typeface="Georgia"/>
              </a:rPr>
              <a:t>Report</a:t>
            </a:r>
            <a:endParaRPr sz="31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125461" y="1041019"/>
            <a:ext cx="4036060" cy="12693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150" spc="-10">
                <a:solidFill>
                  <a:srgbClr val="000000"/>
                </a:solidFill>
                <a:latin typeface="Verdana"/>
                <a:cs typeface="Verdana"/>
              </a:rPr>
              <a:t>Contact</a:t>
            </a:r>
            <a:endParaRPr sz="81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69452" y="2061036"/>
            <a:ext cx="1149985" cy="141224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75"/>
              </a:spcBef>
            </a:pPr>
            <a:r>
              <a:rPr dirty="0" sz="8150" spc="-210">
                <a:latin typeface="Verdana"/>
                <a:cs typeface="Verdana"/>
              </a:rPr>
              <a:t>us</a:t>
            </a:r>
            <a:endParaRPr sz="8150">
              <a:latin typeface="Verdana"/>
              <a:cs typeface="Verdan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41335" y="2450592"/>
            <a:ext cx="3404616" cy="2164079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55295" rIns="0" bIns="0" rtlCol="0" vert="horz">
            <a:spAutoFit/>
          </a:bodyPr>
          <a:lstStyle/>
          <a:p>
            <a:pPr algn="ctr" marL="475615">
              <a:lnSpc>
                <a:spcPct val="100000"/>
              </a:lnSpc>
              <a:spcBef>
                <a:spcPts val="3585"/>
              </a:spcBef>
            </a:pPr>
            <a:r>
              <a:rPr dirty="0"/>
              <a:t>COGNITIVE</a:t>
            </a:r>
            <a:r>
              <a:rPr dirty="0" spc="160"/>
              <a:t> </a:t>
            </a:r>
            <a:r>
              <a:rPr dirty="0"/>
              <a:t>MARKET</a:t>
            </a:r>
            <a:r>
              <a:rPr dirty="0" spc="110"/>
              <a:t> </a:t>
            </a:r>
            <a:r>
              <a:rPr dirty="0" spc="-10"/>
              <a:t>RESEARCH</a:t>
            </a:r>
          </a:p>
          <a:p>
            <a:pPr algn="ctr" marL="427990">
              <a:lnSpc>
                <a:spcPct val="100000"/>
              </a:lnSpc>
              <a:spcBef>
                <a:spcPts val="2015"/>
              </a:spcBef>
              <a:tabLst>
                <a:tab pos="1492250" algn="l"/>
                <a:tab pos="2266950" algn="l"/>
                <a:tab pos="5928995" algn="l"/>
                <a:tab pos="6246495" algn="l"/>
                <a:tab pos="7326630" algn="l"/>
              </a:tabLst>
            </a:pPr>
            <a:r>
              <a:rPr dirty="0" sz="3550" spc="245" b="0">
                <a:latin typeface="Lato"/>
                <a:cs typeface="Lato"/>
              </a:rPr>
              <a:t>Tel:</a:t>
            </a:r>
            <a:r>
              <a:rPr dirty="0" sz="3550" b="0">
                <a:latin typeface="Lato"/>
                <a:cs typeface="Lato"/>
              </a:rPr>
              <a:t>	+</a:t>
            </a:r>
            <a:r>
              <a:rPr dirty="0" sz="3550" spc="-570" b="0">
                <a:latin typeface="Lato"/>
                <a:cs typeface="Lato"/>
              </a:rPr>
              <a:t> </a:t>
            </a:r>
            <a:r>
              <a:rPr dirty="0" sz="3550" spc="-50" b="0">
                <a:latin typeface="Lato"/>
                <a:cs typeface="Lato"/>
              </a:rPr>
              <a:t>1</a:t>
            </a:r>
            <a:r>
              <a:rPr dirty="0" sz="3550" b="0">
                <a:latin typeface="Lato"/>
                <a:cs typeface="Lato"/>
              </a:rPr>
              <a:t>	</a:t>
            </a:r>
            <a:r>
              <a:rPr dirty="0" sz="3550" spc="229" b="0">
                <a:latin typeface="Lato"/>
                <a:cs typeface="Lato"/>
              </a:rPr>
              <a:t>312</a:t>
            </a:r>
            <a:r>
              <a:rPr dirty="0" sz="3550" spc="-509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35" b="0">
                <a:latin typeface="Lato"/>
                <a:cs typeface="Lato"/>
              </a:rPr>
              <a:t>376</a:t>
            </a:r>
            <a:r>
              <a:rPr dirty="0" sz="3550" spc="-545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40" b="0">
                <a:latin typeface="Lato"/>
                <a:cs typeface="Lato"/>
              </a:rPr>
              <a:t>8303</a:t>
            </a:r>
            <a:r>
              <a:rPr dirty="0" sz="3550" b="0">
                <a:latin typeface="Lato"/>
                <a:cs typeface="Lato"/>
              </a:rPr>
              <a:t>	</a:t>
            </a:r>
            <a:r>
              <a:rPr dirty="0" sz="3550" spc="-50" b="0">
                <a:latin typeface="Lato"/>
                <a:cs typeface="Lato"/>
              </a:rPr>
              <a:t>|</a:t>
            </a:r>
            <a:r>
              <a:rPr dirty="0" sz="3550" b="0">
                <a:latin typeface="Lato"/>
                <a:cs typeface="Lato"/>
              </a:rPr>
              <a:t>	+</a:t>
            </a:r>
            <a:r>
              <a:rPr dirty="0" sz="3550" spc="-570" b="0">
                <a:latin typeface="Lato"/>
                <a:cs typeface="Lato"/>
              </a:rPr>
              <a:t> </a:t>
            </a:r>
            <a:r>
              <a:rPr dirty="0" sz="3550" spc="150" b="0">
                <a:latin typeface="Lato"/>
                <a:cs typeface="Lato"/>
              </a:rPr>
              <a:t>44</a:t>
            </a:r>
            <a:r>
              <a:rPr dirty="0" sz="3550" b="0">
                <a:latin typeface="Lato"/>
                <a:cs typeface="Lato"/>
              </a:rPr>
              <a:t>	</a:t>
            </a:r>
            <a:r>
              <a:rPr dirty="0" sz="3550" spc="229" b="0">
                <a:latin typeface="Lato"/>
                <a:cs typeface="Lato"/>
              </a:rPr>
              <a:t>020</a:t>
            </a:r>
            <a:r>
              <a:rPr dirty="0" sz="3550" spc="-500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65" b="0">
                <a:latin typeface="Lato"/>
                <a:cs typeface="Lato"/>
              </a:rPr>
              <a:t>8123</a:t>
            </a:r>
            <a:r>
              <a:rPr dirty="0" sz="3550" spc="-540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40" b="0">
                <a:latin typeface="Lato"/>
                <a:cs typeface="Lato"/>
              </a:rPr>
              <a:t>0732</a:t>
            </a:r>
            <a:endParaRPr sz="3550">
              <a:latin typeface="Lato"/>
              <a:cs typeface="Lato"/>
            </a:endParaRPr>
          </a:p>
          <a:p>
            <a:pPr algn="ctr" marL="427355">
              <a:lnSpc>
                <a:spcPct val="100000"/>
              </a:lnSpc>
              <a:spcBef>
                <a:spcPts val="735"/>
              </a:spcBef>
              <a:tabLst>
                <a:tab pos="1935480" algn="l"/>
                <a:tab pos="3347085" algn="l"/>
              </a:tabLst>
            </a:pPr>
            <a:r>
              <a:rPr dirty="0" sz="3550" spc="280" b="0">
                <a:latin typeface="Lato"/>
                <a:cs typeface="Lato"/>
              </a:rPr>
              <a:t>India:</a:t>
            </a:r>
            <a:r>
              <a:rPr dirty="0" sz="3550" b="0">
                <a:latin typeface="Lato"/>
                <a:cs typeface="Lato"/>
              </a:rPr>
              <a:t>	(</a:t>
            </a:r>
            <a:r>
              <a:rPr dirty="0" sz="3550" spc="-560" b="0">
                <a:latin typeface="Lato"/>
                <a:cs typeface="Lato"/>
              </a:rPr>
              <a:t> </a:t>
            </a:r>
            <a:r>
              <a:rPr dirty="0" sz="3550" b="0">
                <a:latin typeface="Lato"/>
                <a:cs typeface="Lato"/>
              </a:rPr>
              <a:t>+</a:t>
            </a:r>
            <a:r>
              <a:rPr dirty="0" sz="3550" spc="-560" b="0">
                <a:latin typeface="Lato"/>
                <a:cs typeface="Lato"/>
              </a:rPr>
              <a:t> </a:t>
            </a:r>
            <a:r>
              <a:rPr dirty="0" sz="3550" spc="175" b="0">
                <a:latin typeface="Lato"/>
                <a:cs typeface="Lato"/>
              </a:rPr>
              <a:t>91</a:t>
            </a:r>
            <a:r>
              <a:rPr dirty="0" sz="3550" spc="-560" b="0">
                <a:latin typeface="Lato"/>
                <a:cs typeface="Lato"/>
              </a:rPr>
              <a:t> </a:t>
            </a:r>
            <a:r>
              <a:rPr dirty="0" sz="3550" spc="-50" b="0">
                <a:latin typeface="Lato"/>
                <a:cs typeface="Lato"/>
              </a:rPr>
              <a:t>)</a:t>
            </a:r>
            <a:r>
              <a:rPr dirty="0" sz="3550" b="0">
                <a:latin typeface="Lato"/>
                <a:cs typeface="Lato"/>
              </a:rPr>
              <a:t>	</a:t>
            </a:r>
            <a:r>
              <a:rPr dirty="0" sz="3550" spc="229" b="0">
                <a:latin typeface="Lato"/>
                <a:cs typeface="Lato"/>
              </a:rPr>
              <a:t>983</a:t>
            </a:r>
            <a:r>
              <a:rPr dirty="0" sz="3550" spc="-484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35" b="0">
                <a:latin typeface="Lato"/>
                <a:cs typeface="Lato"/>
              </a:rPr>
              <a:t>496</a:t>
            </a:r>
            <a:r>
              <a:rPr dirty="0" sz="3550" spc="-545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40" b="0">
                <a:latin typeface="Lato"/>
                <a:cs typeface="Lato"/>
              </a:rPr>
              <a:t>8611</a:t>
            </a:r>
            <a:endParaRPr sz="3550">
              <a:latin typeface="Lato"/>
              <a:cs typeface="Lato"/>
            </a:endParaRPr>
          </a:p>
          <a:p>
            <a:pPr algn="ctr" marL="405130">
              <a:lnSpc>
                <a:spcPct val="100000"/>
              </a:lnSpc>
              <a:spcBef>
                <a:spcPts val="535"/>
              </a:spcBef>
            </a:pPr>
            <a:r>
              <a:rPr dirty="0" sz="4000" spc="330" b="0">
                <a:latin typeface="Lato"/>
                <a:cs typeface="Lato"/>
              </a:rPr>
              <a:t>sales@</a:t>
            </a:r>
            <a:r>
              <a:rPr dirty="0" sz="4000" spc="-585" b="0">
                <a:latin typeface="Lato"/>
                <a:cs typeface="Lato"/>
              </a:rPr>
              <a:t> </a:t>
            </a:r>
            <a:r>
              <a:rPr dirty="0" sz="4000" spc="385" b="0">
                <a:latin typeface="Lato"/>
                <a:cs typeface="Lato"/>
              </a:rPr>
              <a:t>cognitivemarketresearch.</a:t>
            </a:r>
            <a:r>
              <a:rPr dirty="0" sz="4000" spc="-570" b="0">
                <a:latin typeface="Lato"/>
                <a:cs typeface="Lato"/>
              </a:rPr>
              <a:t> </a:t>
            </a:r>
            <a:r>
              <a:rPr dirty="0" sz="4000" spc="245" b="0">
                <a:latin typeface="Lato"/>
                <a:cs typeface="Lato"/>
              </a:rPr>
              <a:t>com</a:t>
            </a:r>
            <a:endParaRPr sz="40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1670"/>
              </a:spcBef>
              <a:tabLst>
                <a:tab pos="2059305" algn="l"/>
                <a:tab pos="3145790" algn="l"/>
                <a:tab pos="4361815" algn="l"/>
                <a:tab pos="6410960" algn="l"/>
                <a:tab pos="6791325" algn="l"/>
              </a:tabLst>
            </a:pPr>
            <a:r>
              <a:rPr dirty="0" sz="4050" spc="325" b="0">
                <a:latin typeface="Lato"/>
                <a:cs typeface="Lato"/>
              </a:rPr>
              <a:t>Access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240" b="0">
                <a:latin typeface="Lato"/>
                <a:cs typeface="Lato"/>
              </a:rPr>
              <a:t>the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280" b="0">
                <a:latin typeface="Lato"/>
                <a:cs typeface="Lato"/>
              </a:rPr>
              <a:t>Full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325" b="0">
                <a:latin typeface="Lato"/>
                <a:cs typeface="Lato"/>
              </a:rPr>
              <a:t>Report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-50" b="0">
                <a:latin typeface="Lato"/>
                <a:cs typeface="Lato"/>
              </a:rPr>
              <a:t>: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u="sng" sz="405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https://shorturl.at/oSVZ6 </a:t>
            </a:r>
            <a:endParaRPr sz="405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1750"/>
              </a:spcBef>
            </a:pPr>
            <a:endParaRPr sz="4050">
              <a:latin typeface="Lato"/>
              <a:cs typeface="Lato"/>
            </a:endParaRPr>
          </a:p>
          <a:p>
            <a:pPr algn="ctr" marL="987425">
              <a:lnSpc>
                <a:spcPts val="3290"/>
              </a:lnSpc>
              <a:tabLst>
                <a:tab pos="2382520" algn="l"/>
                <a:tab pos="3357245" algn="l"/>
                <a:tab pos="4149725" algn="l"/>
              </a:tabLst>
            </a:pPr>
            <a:r>
              <a:rPr dirty="0" sz="2900" spc="220" b="0">
                <a:latin typeface="Lato"/>
                <a:cs typeface="Lato"/>
              </a:rPr>
              <a:t>Please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210" b="0">
                <a:latin typeface="Lato"/>
                <a:cs typeface="Lato"/>
              </a:rPr>
              <a:t>visit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155" b="0">
                <a:latin typeface="Lato"/>
                <a:cs typeface="Lato"/>
              </a:rPr>
              <a:t>our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235" b="0">
                <a:latin typeface="Lato"/>
                <a:cs typeface="Lato"/>
              </a:rPr>
              <a:t>website:</a:t>
            </a:r>
            <a:endParaRPr sz="2900">
              <a:latin typeface="Lato"/>
              <a:cs typeface="Lato"/>
            </a:endParaRPr>
          </a:p>
          <a:p>
            <a:pPr algn="ctr" marL="984885">
              <a:lnSpc>
                <a:spcPts val="3290"/>
              </a:lnSpc>
            </a:pPr>
            <a:r>
              <a:rPr dirty="0" u="sng" sz="2900" spc="26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9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2024-02-13T10:49:58Z</dcterms:created>
  <dcterms:modified xsi:type="dcterms:W3CDTF">2024-02-13T10:49:58Z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2024-02-13T00:00:00Z</vt:filetime>
  </property>
  <property fmtid="{D5CDD505-2E9C-101B-9397-08002B2CF9AE}" pid="5" name="Producer">
    <vt:lpwstr>3-Heights(TM) PDF Security Shell 4.8.25.2 (http://www.pdf-tools.com)</vt:lpwstr>
  </property>
</Properties>
</file>