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tinyurl.com/zkmakwpk"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18555"/>
            </a:stretch>
          </a:blipFill>
        </p:spPr>
        <p:txBody>
          <a:bodyPr/>
          <a:lstStyle/>
          <a:p/>
        </p:txBody>
      </p:sp>
      <p:grpSp>
        <p:nvGrpSpPr>
          <p:cNvPr id="3" name="Group 3"/>
          <p:cNvGrpSpPr/>
          <p:nvPr/>
        </p:nvGrpSpPr>
        <p:grpSpPr>
          <a:xfrm>
            <a:off x="0" y="0"/>
            <a:ext cx="952824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513B30">
                <a:alpha val="80000"/>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25360" y="9441959"/>
            <a:ext cx="8076298"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
        <p:nvSpPr>
          <p:cNvPr id="7" name="TextBox 7"/>
          <p:cNvSpPr txBox="1"/>
          <p:nvPr/>
        </p:nvSpPr>
        <p:spPr>
          <a:xfrm>
            <a:off x="225360" y="3394088"/>
            <a:ext cx="9528240" cy="4042325"/>
          </a:xfrm>
          <a:prstGeom prst="rect">
            <a:avLst/>
          </a:prstGeom>
        </p:spPr>
        <p:txBody>
          <a:bodyPr wrap="square" lIns="0" tIns="0" rIns="0" bIns="0" rtlCol="0" anchor="t">
            <a:spAutoFit/>
          </a:bodyPr>
          <a:lstStyle/>
          <a:p>
            <a:pPr>
              <a:lnSpc>
                <a:spcPts val="7760"/>
              </a:lnSpc>
            </a:pPr>
            <a:r>
              <a:rPr lang="en-US" sz="8800">
                <a:solidFill>
                  <a:srgbClr val="FFFFFF"/>
                </a:solidFill>
                <a:latin typeface="Canva Sans"/>
              </a:rPr>
              <a:t>GLOBAL </a:t>
            </a:r>
          </a:p>
          <a:p>
            <a:pPr>
              <a:lnSpc>
                <a:spcPts val="7760"/>
              </a:lnSpc>
            </a:pPr>
            <a:r>
              <a:rPr lang="en-US" sz="8800">
                <a:solidFill>
                  <a:srgbClr val="FFFFFF"/>
                </a:solidFill>
                <a:latin typeface="Canva Sans"/>
              </a:rPr>
              <a:t>TEFF</a:t>
            </a:r>
          </a:p>
          <a:p>
            <a:pPr>
              <a:lnSpc>
                <a:spcPts val="7760"/>
              </a:lnSpc>
            </a:pPr>
            <a:r>
              <a:rPr lang="en-US" sz="8800">
                <a:solidFill>
                  <a:srgbClr val="FFFFFF"/>
                </a:solidFill>
                <a:latin typeface="Canva Sans"/>
              </a:rPr>
              <a:t>MARKET REPORT </a:t>
            </a:r>
          </a:p>
          <a:p>
            <a:pPr>
              <a:lnSpc>
                <a:spcPts val="7760"/>
              </a:lnSpc>
            </a:pPr>
            <a:r>
              <a:rPr lang="en-US" sz="88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516218" y="1850592"/>
            <a:ext cx="15255563" cy="6320685"/>
            <a:chExt cx="4017926" cy="1664707"/>
          </a:xfrm>
        </p:grpSpPr>
        <p:sp>
          <p:nvSpPr>
            <p:cNvPr id="4" name="Freeform 4"/>
            <p:cNvSpPr/>
            <p:nvPr/>
          </p:nvSpPr>
          <p:spPr>
            <a:xfrm>
              <a:off x="0" y="0"/>
              <a:ext cx="4017926" cy="1664707"/>
            </a:xfrm>
            <a:custGeom>
              <a:rect l="l" t="t" r="r" b="b"/>
              <a:pathLst>
                <a:path w="4017926" h="1664706">
                  <a:moveTo>
                    <a:pt x="0" y="0"/>
                  </a:moveTo>
                  <a:lnTo>
                    <a:pt x="4017926" y="0"/>
                  </a:lnTo>
                  <a:lnTo>
                    <a:pt x="4017926" y="1664707"/>
                  </a:lnTo>
                  <a:lnTo>
                    <a:pt x="0" y="1664707"/>
                  </a:lnTo>
                  <a:close/>
                </a:path>
              </a:pathLst>
            </a:custGeom>
            <a:solidFill>
              <a:srgbClr val="452413">
                <a:alpha val="95686"/>
              </a:srgbClr>
            </a:solidFill>
          </p:spPr>
          <p:txBody>
            <a:bodyPr/>
            <a:lstStyle/>
            <a:p/>
          </p:txBody>
        </p:sp>
        <p:sp>
          <p:nvSpPr>
            <p:cNvPr id="5" name="TextBox 5"/>
            <p:cNvSpPr txBox="1"/>
            <p:nvPr/>
          </p:nvSpPr>
          <p:spPr>
            <a:xfrm>
              <a:off x="0" y="-38100"/>
              <a:ext cx="4017926" cy="170280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884221" y="2187482"/>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
        <p:nvSpPr>
          <p:cNvPr id="7" name="TextBox 7"/>
          <p:cNvSpPr txBox="1"/>
          <p:nvPr/>
        </p:nvSpPr>
        <p:spPr>
          <a:xfrm>
            <a:off x="1789627" y="3397479"/>
            <a:ext cx="14708746" cy="42481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Teff (Eragrostis tef) is a type of grain that belongs to the true grasses family (Poaceae) and is similar to millet. The grains come in ivory (‘white teff’) or reddish brown (‘brown teff’) colors and are very small, measuring 0.5-1 mm. A mere one gram can hold about 3,000 teff grains. Due to its diminutive size, teff is processed and consumed as a whole grain. The market for teff is experiencing growth, primarily due to the rising demand for gluten-free products, the increasing popularity of teff-based items, and the expansion of teff cultivation.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1878" b="-55899"/>
            </a:stretch>
          </a:blipFill>
        </p:spPr>
        <p:txBody>
          <a:bodyPr/>
          <a:lstStyle/>
          <a:p/>
        </p:txBody>
      </p:sp>
      <p:grpSp>
        <p:nvGrpSpPr>
          <p:cNvPr id="3" name="Group 3"/>
          <p:cNvGrpSpPr/>
          <p:nvPr/>
        </p:nvGrpSpPr>
        <p:grpSpPr>
          <a:xfrm>
            <a:off x="212104" y="4517391"/>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411E11"/>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55413" y="4827611"/>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7" name="Group 7"/>
          <p:cNvGrpSpPr/>
          <p:nvPr/>
        </p:nvGrpSpPr>
        <p:grpSpPr>
          <a:xfrm>
            <a:off x="507921" y="4746197"/>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776312" y="5223566"/>
            <a:ext cx="1470210" cy="1381596"/>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2023- 2030</a:t>
            </a:r>
          </a:p>
        </p:txBody>
      </p:sp>
      <p:sp>
        <p:nvSpPr>
          <p:cNvPr id="14" name="TextBox 14"/>
          <p:cNvSpPr txBox="1"/>
          <p:nvPr/>
        </p:nvSpPr>
        <p:spPr>
          <a:xfrm>
            <a:off x="2514914" y="4862618"/>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CAGR</a:t>
            </a:r>
          </a:p>
          <a:p>
            <a:pPr algn="ctr">
              <a:lnSpc>
                <a:spcPts val="6497"/>
              </a:lnSpc>
              <a:spcBef>
                <a:spcPct val="0"/>
              </a:spcBef>
            </a:pPr>
            <a:r>
              <a:rPr lang="en-US" sz="4640">
                <a:solidFill>
                  <a:srgbClr val="FFFFFF"/>
                </a:solidFill>
                <a:latin typeface="Poppins"/>
              </a:rPr>
              <a:t>15.63%</a:t>
            </a:r>
          </a:p>
        </p:txBody>
      </p:sp>
      <p:sp>
        <p:nvSpPr>
          <p:cNvPr id="15" name="TextBox 15"/>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75097" y="2404723"/>
            <a:ext cx="8007209" cy="3387294"/>
            <a:chExt cx="8245593" cy="3488138"/>
          </a:xfrm>
        </p:grpSpPr>
        <p:sp>
          <p:nvSpPr>
            <p:cNvPr id="7" name="Freeform 7"/>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622C12"/>
            </a:solidFill>
          </p:spPr>
          <p:txBody>
            <a:bodyPr/>
            <a:lstStyle/>
            <a:p/>
          </p:txBody>
        </p:sp>
      </p:grpSp>
      <p:grpSp>
        <p:nvGrpSpPr>
          <p:cNvPr id="8" name="Group 8"/>
          <p:cNvGrpSpPr/>
          <p:nvPr/>
        </p:nvGrpSpPr>
        <p:grpSpPr>
          <a:xfrm rot="5400000">
            <a:off x="1630560" y="1984090"/>
            <a:ext cx="998863" cy="4259984"/>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775097" y="6219809"/>
            <a:ext cx="8007209" cy="3387294"/>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532716"/>
            </a:solidFill>
          </p:spPr>
          <p:txBody>
            <a:bodyPr/>
            <a:lstStyle/>
            <a:p/>
          </p:txBody>
        </p:sp>
      </p:grpSp>
      <p:grpSp>
        <p:nvGrpSpPr>
          <p:cNvPr id="12" name="Group 12"/>
          <p:cNvGrpSpPr/>
          <p:nvPr/>
        </p:nvGrpSpPr>
        <p:grpSpPr>
          <a:xfrm rot="5400000">
            <a:off x="1630560" y="5799176"/>
            <a:ext cx="998863" cy="4259984"/>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4350724" y="3232276"/>
            <a:ext cx="6062233" cy="1278751"/>
          </a:xfrm>
          <a:prstGeom prst="rect">
            <a:avLst/>
          </a:prstGeom>
        </p:spPr>
        <p:txBody>
          <a:bodyPr lIns="0" tIns="0" rIns="0" bIns="0" rtlCol="0" anchor="t">
            <a:spAutoFit/>
          </a:bodyPr>
          <a:lstStyle/>
          <a:p>
            <a:pPr marL="808047" lvl="1" indent="-404023">
              <a:lnSpc>
                <a:spcPts val="5239"/>
              </a:lnSpc>
              <a:buFont typeface="Arial"/>
              <a:buChar char="•"/>
            </a:pPr>
            <a:r>
              <a:rPr lang="en-US" sz="3742">
                <a:solidFill>
                  <a:srgbClr val="FFFFFF"/>
                </a:solidFill>
                <a:latin typeface="Montserrat"/>
              </a:rPr>
              <a:t>Conventional Teff</a:t>
            </a:r>
          </a:p>
          <a:p>
            <a:pPr marL="808047" lvl="1" indent="-404023">
              <a:lnSpc>
                <a:spcPts val="5239"/>
              </a:lnSpc>
              <a:buFont typeface="Arial"/>
              <a:buChar char="•"/>
            </a:pPr>
            <a:r>
              <a:rPr lang="en-US" sz="3742">
                <a:solidFill>
                  <a:srgbClr val="FFFFFF"/>
                </a:solidFill>
                <a:latin typeface="Montserrat"/>
              </a:rPr>
              <a:t>Organic Teff</a:t>
            </a:r>
          </a:p>
        </p:txBody>
      </p:sp>
      <p:sp>
        <p:nvSpPr>
          <p:cNvPr id="16" name="TextBox 16"/>
          <p:cNvSpPr txBox="1"/>
          <p:nvPr/>
        </p:nvSpPr>
        <p:spPr>
          <a:xfrm>
            <a:off x="302512" y="3901519"/>
            <a:ext cx="3654959" cy="450853"/>
          </a:xfrm>
          <a:prstGeom prst="rect">
            <a:avLst/>
          </a:prstGeom>
        </p:spPr>
        <p:txBody>
          <a:bodyPr lIns="0" tIns="0" rIns="0" bIns="0" rtlCol="0" anchor="t">
            <a:spAutoFit/>
          </a:bodyPr>
          <a:lstStyle/>
          <a:p>
            <a:pPr algn="ctr">
              <a:lnSpc>
                <a:spcPts val="3423"/>
              </a:lnSpc>
            </a:pPr>
            <a:r>
              <a:rPr lang="en-US" sz="3389">
                <a:solidFill>
                  <a:srgbClr val="43B4BE"/>
                </a:solidFill>
                <a:latin typeface="Montserrat Classic"/>
              </a:rPr>
              <a:t>Type Segment</a:t>
            </a:r>
          </a:p>
        </p:txBody>
      </p:sp>
      <p:sp>
        <p:nvSpPr>
          <p:cNvPr id="17" name="TextBox 17"/>
          <p:cNvSpPr txBox="1"/>
          <p:nvPr/>
        </p:nvSpPr>
        <p:spPr>
          <a:xfrm>
            <a:off x="4572106" y="6620214"/>
            <a:ext cx="5840851" cy="2638086"/>
          </a:xfrm>
          <a:prstGeom prst="rect">
            <a:avLst/>
          </a:prstGeom>
        </p:spPr>
        <p:txBody>
          <a:bodyPr lIns="0" tIns="0" rIns="0" bIns="0" rtlCol="0" anchor="t">
            <a:spAutoFit/>
          </a:bodyPr>
          <a:lstStyle/>
          <a:p>
            <a:pPr marL="812502" lvl="1" indent="-406251">
              <a:lnSpc>
                <a:spcPts val="5268"/>
              </a:lnSpc>
              <a:buFont typeface="Arial"/>
              <a:buChar char="•"/>
            </a:pPr>
            <a:r>
              <a:rPr lang="en-US" sz="3763">
                <a:solidFill>
                  <a:srgbClr val="FFFFFF"/>
                </a:solidFill>
                <a:latin typeface="Montserrat"/>
              </a:rPr>
              <a:t>Bakery</a:t>
            </a:r>
          </a:p>
          <a:p>
            <a:pPr marL="812502" lvl="1" indent="-406251">
              <a:lnSpc>
                <a:spcPts val="5268"/>
              </a:lnSpc>
              <a:buFont typeface="Arial"/>
              <a:buChar char="•"/>
            </a:pPr>
            <a:r>
              <a:rPr lang="en-US" sz="3763">
                <a:solidFill>
                  <a:srgbClr val="FFFFFF"/>
                </a:solidFill>
                <a:latin typeface="Montserrat"/>
              </a:rPr>
              <a:t>Cereals</a:t>
            </a:r>
          </a:p>
          <a:p>
            <a:pPr marL="812502" lvl="1" indent="-406251">
              <a:lnSpc>
                <a:spcPts val="5268"/>
              </a:lnSpc>
              <a:buFont typeface="Arial"/>
              <a:buChar char="•"/>
            </a:pPr>
            <a:r>
              <a:rPr lang="en-US" sz="3763">
                <a:solidFill>
                  <a:srgbClr val="FFFFFF"/>
                </a:solidFill>
                <a:latin typeface="Montserrat"/>
              </a:rPr>
              <a:t>Beverages</a:t>
            </a:r>
          </a:p>
          <a:p>
            <a:pPr marL="812502" lvl="1" indent="-406251">
              <a:lnSpc>
                <a:spcPts val="5268"/>
              </a:lnSpc>
              <a:buFont typeface="Arial"/>
              <a:buChar char="•"/>
            </a:pPr>
            <a:r>
              <a:rPr lang="en-US" sz="3763">
                <a:solidFill>
                  <a:srgbClr val="FFFFFF"/>
                </a:solidFill>
                <a:latin typeface="Montserrat"/>
              </a:rPr>
              <a:t>Snacks</a:t>
            </a:r>
          </a:p>
        </p:txBody>
      </p:sp>
      <p:sp>
        <p:nvSpPr>
          <p:cNvPr id="18" name="TextBox 18"/>
          <p:cNvSpPr txBox="1"/>
          <p:nvPr/>
        </p:nvSpPr>
        <p:spPr>
          <a:xfrm>
            <a:off x="302512" y="7486886"/>
            <a:ext cx="3654959" cy="877058"/>
          </a:xfrm>
          <a:prstGeom prst="rect">
            <a:avLst/>
          </a:prstGeom>
        </p:spPr>
        <p:txBody>
          <a:bodyPr lIns="0" tIns="0" rIns="0" bIns="0" rtlCol="0" anchor="t">
            <a:spAutoFit/>
          </a:bodyPr>
          <a:lstStyle/>
          <a:p>
            <a:pPr algn="ctr">
              <a:lnSpc>
                <a:spcPts val="3423"/>
              </a:lnSpc>
            </a:pPr>
            <a:r>
              <a:rPr lang="en-US" sz="3389">
                <a:solidFill>
                  <a:srgbClr val="43B4BE"/>
                </a:solidFill>
                <a:latin typeface="Montserrat Classic"/>
              </a:rPr>
              <a:t>Application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283217"/>
            <a:ext cx="12862548" cy="9003783"/>
          </a:xfrm>
          <a:custGeom>
            <a:rect l="l" t="t" r="r" b="b"/>
            <a:pathLst>
              <a:path w="12862548" h="9003783">
                <a:moveTo>
                  <a:pt x="0" y="0"/>
                </a:moveTo>
                <a:lnTo>
                  <a:pt x="12862548" y="0"/>
                </a:lnTo>
                <a:lnTo>
                  <a:pt x="12862548" y="9003783"/>
                </a:lnTo>
                <a:lnTo>
                  <a:pt x="0" y="90037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353728" y="4914152"/>
            <a:ext cx="7798289" cy="1775460"/>
          </a:xfrm>
          <a:prstGeom prst="rect">
            <a:avLst/>
          </a:prstGeom>
        </p:spPr>
        <p:txBody>
          <a:bodyPr lIns="0" tIns="0" rIns="0" bIns="0" rtlCol="0" anchor="t">
            <a:spAutoFit/>
          </a:bodyPr>
          <a:lstStyle/>
          <a:p>
            <a:pPr algn="ctr">
              <a:lnSpc>
                <a:spcPts val="7019"/>
              </a:lnSpc>
            </a:pPr>
            <a:r>
              <a:rPr lang="en-US" sz="5999">
                <a:solidFill>
                  <a:srgbClr val="000000"/>
                </a:solidFill>
                <a:latin typeface="Montserrat"/>
              </a:rPr>
              <a:t>Asia Pacific</a:t>
            </a:r>
          </a:p>
          <a:p>
            <a:pPr algn="ctr">
              <a:lnSpc>
                <a:spcPts val="7019"/>
              </a:lnSpc>
            </a:pPr>
            <a:r>
              <a:rPr lang="en-US" sz="5999">
                <a:solidFill>
                  <a:srgbClr val="000000"/>
                </a:solidFill>
                <a:latin typeface="Montserrat"/>
              </a:rPr>
              <a:t>35%</a:t>
            </a:r>
          </a:p>
        </p:txBody>
      </p:sp>
      <p:sp>
        <p:nvSpPr>
          <p:cNvPr id="4" name="TextBox 4"/>
          <p:cNvSpPr txBox="1"/>
          <p:nvPr/>
        </p:nvSpPr>
        <p:spPr>
          <a:xfrm>
            <a:off x="135983" y="174624"/>
            <a:ext cx="18016034" cy="927102"/>
          </a:xfrm>
          <a:prstGeom prst="rect">
            <a:avLst/>
          </a:prstGeom>
        </p:spPr>
        <p:txBody>
          <a:bodyPr lIns="0" tIns="0" rIns="0" bIns="0" rtlCol="0" anchor="t">
            <a:spAutoFit/>
          </a:bodyPr>
          <a:lstStyle/>
          <a:p>
            <a:pPr algn="ctr">
              <a:lnSpc>
                <a:spcPts val="7699"/>
              </a:lnSpc>
              <a:spcBef>
                <a:spcPct val="0"/>
              </a:spcBef>
            </a:pPr>
            <a:r>
              <a:rPr lang="en-US" sz="5499" spc="175">
                <a:solidFill>
                  <a:srgbClr val="000000"/>
                </a:solidFill>
                <a:latin typeface="Canva Sans"/>
              </a:rPr>
              <a:t>Global Teff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9C5D36"/>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3B1C12"/>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C5D36">
                <a:alpha val="89804"/>
              </a:srgbClr>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B1C12"/>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C5D36">
                <a:alpha val="89804"/>
              </a:srgbClr>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B1C12"/>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77376" y="2269525"/>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Diverse Culinary Applications to Propel Market Growth</a:t>
            </a:r>
          </a:p>
        </p:txBody>
      </p:sp>
      <p:sp>
        <p:nvSpPr>
          <p:cNvPr id="18" name="TextBox 18"/>
          <p:cNvSpPr txBox="1"/>
          <p:nvPr/>
        </p:nvSpPr>
        <p:spPr>
          <a:xfrm>
            <a:off x="6789804" y="612011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Energy Consumption Concerns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1941" b="-54724"/>
            </a:stretch>
          </a:blipFill>
        </p:spPr>
        <p:txBody>
          <a:bodyPr/>
          <a:lstStyle/>
          <a:p/>
        </p:txBody>
      </p:sp>
      <p:grpSp>
        <p:nvGrpSpPr>
          <p:cNvPr id="3" name="Group 3"/>
          <p:cNvGrpSpPr/>
          <p:nvPr/>
        </p:nvGrpSpPr>
        <p:grpSpPr>
          <a:xfrm>
            <a:off x="1913913" y="1877111"/>
            <a:ext cx="14460175" cy="6532779"/>
            <a:chExt cx="3808441" cy="1720567"/>
          </a:xfrm>
        </p:grpSpPr>
        <p:sp>
          <p:nvSpPr>
            <p:cNvPr id="4" name="Freeform 4"/>
            <p:cNvSpPr/>
            <p:nvPr/>
          </p:nvSpPr>
          <p:spPr>
            <a:xfrm>
              <a:off x="0" y="0"/>
              <a:ext cx="3808441" cy="1720567"/>
            </a:xfrm>
            <a:custGeom>
              <a:rect l="l" t="t" r="r" b="b"/>
              <a:pathLst>
                <a:path w="3808440" h="1720567">
                  <a:moveTo>
                    <a:pt x="0" y="0"/>
                  </a:moveTo>
                  <a:lnTo>
                    <a:pt x="3808441" y="0"/>
                  </a:lnTo>
                  <a:lnTo>
                    <a:pt x="3808441" y="1720567"/>
                  </a:lnTo>
                  <a:lnTo>
                    <a:pt x="0" y="1720567"/>
                  </a:lnTo>
                  <a:close/>
                </a:path>
              </a:pathLst>
            </a:custGeom>
            <a:solidFill>
              <a:srgbClr val="3C2318">
                <a:alpha val="89804"/>
              </a:srgbClr>
            </a:solidFill>
          </p:spPr>
          <p:txBody>
            <a:bodyPr/>
            <a:lstStyle/>
            <a:p/>
          </p:txBody>
        </p:sp>
        <p:sp>
          <p:nvSpPr>
            <p:cNvPr id="5" name="TextBox 5"/>
            <p:cNvSpPr txBox="1"/>
            <p:nvPr/>
          </p:nvSpPr>
          <p:spPr>
            <a:xfrm>
              <a:off x="0" y="-38100"/>
              <a:ext cx="3808441" cy="175866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32607" y="2161803"/>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7" name="TextBox 7"/>
          <p:cNvSpPr txBox="1"/>
          <p:nvPr/>
        </p:nvSpPr>
        <p:spPr>
          <a:xfrm>
            <a:off x="2248298" y="3317083"/>
            <a:ext cx="13791405" cy="4612641"/>
          </a:xfrm>
          <a:prstGeom prst="rect">
            <a:avLst/>
          </a:prstGeom>
        </p:spPr>
        <p:txBody>
          <a:bodyPr lIns="0" tIns="0" rIns="0" bIns="0" rtlCol="0" anchor="t">
            <a:spAutoFit/>
          </a:bodyPr>
          <a:lstStyle/>
          <a:p>
            <a:pPr marL="626101" lvl="1" indent="-313050">
              <a:lnSpc>
                <a:spcPts val="4059"/>
              </a:lnSpc>
              <a:buFont typeface="Arial"/>
              <a:buChar char="•"/>
            </a:pPr>
            <a:r>
              <a:rPr lang="en-US" sz="2899">
                <a:solidFill>
                  <a:srgbClr val="FFFFFF"/>
                </a:solidFill>
                <a:latin typeface="Canva Sans"/>
              </a:rPr>
              <a:t>The Global Teff Market is witnessing significant growth in the near future.</a:t>
            </a:r>
          </a:p>
          <a:p>
            <a:pPr marL="626101" lvl="1" indent="-313050">
              <a:lnSpc>
                <a:spcPts val="4059"/>
              </a:lnSpc>
              <a:buFont typeface="Arial"/>
              <a:buChar char="•"/>
            </a:pPr>
            <a:r>
              <a:rPr lang="en-US" sz="2899">
                <a:solidFill>
                  <a:srgbClr val="FFFFFF"/>
                </a:solidFill>
                <a:latin typeface="Canva Sans"/>
              </a:rPr>
              <a:t>Conventional Teff often benefits from larger-scale farming operations, well-established supply chains, and lower production costs, making it more accessible and affordable for a broader consumer base. </a:t>
            </a:r>
          </a:p>
          <a:p>
            <a:pPr marL="626101" lvl="1" indent="-313050">
              <a:lnSpc>
                <a:spcPts val="4059"/>
              </a:lnSpc>
              <a:buFont typeface="Arial"/>
              <a:buChar char="•"/>
            </a:pPr>
            <a:r>
              <a:rPr lang="en-US" sz="2899">
                <a:solidFill>
                  <a:srgbClr val="FFFFFF"/>
                </a:solidFill>
                <a:latin typeface="Canva Sans"/>
              </a:rPr>
              <a:t>Organic Teff, cultivated without synthetic pesticides or fertilizers, appeals to consumers seeking healthier and environmentally conscious choices.</a:t>
            </a:r>
          </a:p>
          <a:p>
            <a:pPr marL="626101" lvl="1" indent="-313050">
              <a:lnSpc>
                <a:spcPts val="4059"/>
              </a:lnSpc>
              <a:buFont typeface="Arial"/>
              <a:buChar char="•"/>
            </a:pPr>
            <a:r>
              <a:rPr lang="en-US" sz="2899">
                <a:solidFill>
                  <a:srgbClr val="FFFFFF"/>
                </a:solidFill>
                <a:latin typeface="Canva Sans"/>
              </a:rPr>
              <a:t>Snacks represent the fastest-growing category in the Teff market. </a:t>
            </a:r>
          </a:p>
          <a:p>
            <a:pPr marL="626101" lvl="1" indent="-313050">
              <a:lnSpc>
                <a:spcPts val="4059"/>
              </a:lnSpc>
              <a:buFont typeface="Arial"/>
              <a:buChar char="•"/>
            </a:pPr>
            <a:r>
              <a:rPr lang="en-US" sz="2899">
                <a:solidFill>
                  <a:srgbClr val="FFFFFF"/>
                </a:solidFill>
                <a:latin typeface="Canva Sans"/>
              </a:rPr>
              <a:t>Teff's versatility allows its incorporation into snacks like energy bars, chips, and granola mixes.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8750"/>
            </a:stretch>
          </a:blipFill>
        </p:spPr>
        <p:txBody>
          <a:bodyPr/>
          <a:lstStyle/>
          <a:p/>
        </p:txBody>
      </p:sp>
      <p:sp>
        <p:nvSpPr>
          <p:cNvPr id="3" name="Freeform 3"/>
          <p:cNvSpPr/>
          <p:nvPr/>
        </p:nvSpPr>
        <p:spPr>
          <a:xfrm>
            <a:off x="273812" y="2523895"/>
            <a:ext cx="3735471" cy="1734326"/>
          </a:xfrm>
          <a:custGeom>
            <a:rect l="l" t="t" r="r" b="b"/>
            <a:pathLst>
              <a:path w="3735471" h="1734326">
                <a:moveTo>
                  <a:pt x="0" y="0"/>
                </a:moveTo>
                <a:lnTo>
                  <a:pt x="3735471" y="0"/>
                </a:lnTo>
                <a:lnTo>
                  <a:pt x="3735471" y="1734326"/>
                </a:lnTo>
                <a:lnTo>
                  <a:pt x="0" y="1734326"/>
                </a:lnTo>
                <a:lnTo>
                  <a:pt x="0" y="0"/>
                </a:lnTo>
                <a:close/>
              </a:path>
            </a:pathLst>
          </a:custGeom>
          <a:blipFill>
            <a:blip r:embed="rId3"/>
            <a:stretch>
              <a:fillRect t="-2366" b="-4142"/>
            </a:stretch>
          </a:blipFill>
        </p:spPr>
        <p:txBody>
          <a:bodyPr/>
          <a:lstStyle/>
          <a:p/>
        </p:txBody>
      </p:sp>
      <p:sp>
        <p:nvSpPr>
          <p:cNvPr id="4" name="Freeform 4"/>
          <p:cNvSpPr/>
          <p:nvPr/>
        </p:nvSpPr>
        <p:spPr>
          <a:xfrm>
            <a:off x="4355136" y="1960771"/>
            <a:ext cx="4298483" cy="2078375"/>
          </a:xfrm>
          <a:custGeom>
            <a:rect l="l" t="t" r="r" b="b"/>
            <a:pathLst>
              <a:path w="4298483" h="2078375">
                <a:moveTo>
                  <a:pt x="0" y="0"/>
                </a:moveTo>
                <a:lnTo>
                  <a:pt x="4298483" y="0"/>
                </a:lnTo>
                <a:lnTo>
                  <a:pt x="4298483" y="2078375"/>
                </a:lnTo>
                <a:lnTo>
                  <a:pt x="0" y="2078375"/>
                </a:lnTo>
                <a:lnTo>
                  <a:pt x="0" y="0"/>
                </a:lnTo>
                <a:close/>
              </a:path>
            </a:pathLst>
          </a:custGeom>
          <a:blipFill>
            <a:blip r:embed="rId4"/>
            <a:stretch>
              <a:fillRect l="-2827" t="-6237" r="-2921" b="-18711"/>
            </a:stretch>
          </a:blipFill>
        </p:spPr>
        <p:txBody>
          <a:bodyPr/>
          <a:lstStyle/>
          <a:p/>
        </p:txBody>
      </p:sp>
      <p:sp>
        <p:nvSpPr>
          <p:cNvPr id="5" name="Freeform 5"/>
          <p:cNvSpPr/>
          <p:nvPr/>
        </p:nvSpPr>
        <p:spPr>
          <a:xfrm>
            <a:off x="4580960" y="4258221"/>
            <a:ext cx="2489653" cy="2477204"/>
          </a:xfrm>
          <a:custGeom>
            <a:rect l="l" t="t" r="r" b="b"/>
            <a:pathLst>
              <a:path w="2489653" h="2477204">
                <a:moveTo>
                  <a:pt x="0" y="0"/>
                </a:moveTo>
                <a:lnTo>
                  <a:pt x="2489653" y="0"/>
                </a:lnTo>
                <a:lnTo>
                  <a:pt x="2489653" y="2477204"/>
                </a:lnTo>
                <a:lnTo>
                  <a:pt x="0" y="2477204"/>
                </a:lnTo>
                <a:lnTo>
                  <a:pt x="0" y="0"/>
                </a:lnTo>
                <a:close/>
              </a:path>
            </a:pathLst>
          </a:custGeom>
          <a:blipFill>
            <a:blip r:embed="rId5"/>
            <a:stretch>
              <a:fillRect/>
            </a:stretch>
          </a:blipFill>
        </p:spPr>
        <p:txBody>
          <a:bodyPr/>
          <a:lstStyle/>
          <a:p/>
        </p:txBody>
      </p:sp>
      <p:sp>
        <p:nvSpPr>
          <p:cNvPr id="6" name="Freeform 6"/>
          <p:cNvSpPr/>
          <p:nvPr/>
        </p:nvSpPr>
        <p:spPr>
          <a:xfrm>
            <a:off x="272213" y="4815959"/>
            <a:ext cx="3735471" cy="1780238"/>
          </a:xfrm>
          <a:custGeom>
            <a:rect l="l" t="t" r="r" b="b"/>
            <a:pathLst>
              <a:path w="3735471" h="1780238">
                <a:moveTo>
                  <a:pt x="0" y="0"/>
                </a:moveTo>
                <a:lnTo>
                  <a:pt x="3735471" y="0"/>
                </a:lnTo>
                <a:lnTo>
                  <a:pt x="3735471" y="1780238"/>
                </a:lnTo>
                <a:lnTo>
                  <a:pt x="0" y="1780238"/>
                </a:lnTo>
                <a:lnTo>
                  <a:pt x="0" y="0"/>
                </a:lnTo>
                <a:close/>
              </a:path>
            </a:pathLst>
          </a:custGeom>
          <a:blipFill>
            <a:blip r:embed="rId6"/>
            <a:stretch>
              <a:fillRect l="-8468" t="-17391" r="-8648" b="-16824"/>
            </a:stretch>
          </a:blipFill>
        </p:spPr>
        <p:txBody>
          <a:bodyPr/>
          <a:lstStyle/>
          <a:p/>
        </p:txBody>
      </p:sp>
      <p:sp>
        <p:nvSpPr>
          <p:cNvPr id="7" name="Freeform 7"/>
          <p:cNvSpPr/>
          <p:nvPr/>
        </p:nvSpPr>
        <p:spPr>
          <a:xfrm>
            <a:off x="7642290" y="4442048"/>
            <a:ext cx="3003421" cy="2528059"/>
          </a:xfrm>
          <a:custGeom>
            <a:rect l="l" t="t" r="r" b="b"/>
            <a:pathLst>
              <a:path w="3003421" h="2528059">
                <a:moveTo>
                  <a:pt x="0" y="0"/>
                </a:moveTo>
                <a:lnTo>
                  <a:pt x="3003420" y="0"/>
                </a:lnTo>
                <a:lnTo>
                  <a:pt x="3003420" y="2528059"/>
                </a:lnTo>
                <a:lnTo>
                  <a:pt x="0" y="2528059"/>
                </a:lnTo>
                <a:lnTo>
                  <a:pt x="0" y="0"/>
                </a:lnTo>
                <a:close/>
              </a:path>
            </a:pathLst>
          </a:custGeom>
          <a:blipFill>
            <a:blip r:embed="rId7"/>
            <a:stretch>
              <a:fillRect/>
            </a:stretch>
          </a:blipFill>
        </p:spPr>
        <p:txBody>
          <a:bodyPr/>
          <a:lstStyle/>
          <a:p/>
        </p:txBody>
      </p:sp>
      <p:sp>
        <p:nvSpPr>
          <p:cNvPr id="8" name="Freeform 8"/>
          <p:cNvSpPr/>
          <p:nvPr/>
        </p:nvSpPr>
        <p:spPr>
          <a:xfrm>
            <a:off x="272213" y="7877839"/>
            <a:ext cx="4738011" cy="1540076"/>
          </a:xfrm>
          <a:custGeom>
            <a:rect l="l" t="t" r="r" b="b"/>
            <a:pathLst>
              <a:path w="4738011" h="1540076">
                <a:moveTo>
                  <a:pt x="0" y="0"/>
                </a:moveTo>
                <a:lnTo>
                  <a:pt x="4738011" y="0"/>
                </a:lnTo>
                <a:lnTo>
                  <a:pt x="4738011" y="1540076"/>
                </a:lnTo>
                <a:lnTo>
                  <a:pt x="0" y="1540076"/>
                </a:lnTo>
                <a:lnTo>
                  <a:pt x="0" y="0"/>
                </a:lnTo>
                <a:close/>
              </a:path>
            </a:pathLst>
          </a:custGeom>
          <a:blipFill>
            <a:blip r:embed="rId8"/>
            <a:stretch>
              <a:fillRect l="-828" t="-16890" r="-1147" b="-4118"/>
            </a:stretch>
          </a:blipFill>
        </p:spPr>
        <p:txBody>
          <a:bodyPr/>
          <a:lstStyle/>
          <a:p/>
        </p:txBody>
      </p:sp>
      <p:sp>
        <p:nvSpPr>
          <p:cNvPr id="9" name="Freeform 9"/>
          <p:cNvSpPr/>
          <p:nvPr/>
        </p:nvSpPr>
        <p:spPr>
          <a:xfrm>
            <a:off x="5353124" y="6954500"/>
            <a:ext cx="2692613" cy="2721722"/>
          </a:xfrm>
          <a:custGeom>
            <a:rect l="l" t="t" r="r" b="b"/>
            <a:pathLst>
              <a:path w="2692613" h="2721722">
                <a:moveTo>
                  <a:pt x="0" y="0"/>
                </a:moveTo>
                <a:lnTo>
                  <a:pt x="2692613" y="0"/>
                </a:lnTo>
                <a:lnTo>
                  <a:pt x="2692613" y="2721722"/>
                </a:lnTo>
                <a:lnTo>
                  <a:pt x="0" y="2721722"/>
                </a:lnTo>
                <a:lnTo>
                  <a:pt x="0" y="0"/>
                </a:lnTo>
                <a:close/>
              </a:path>
            </a:pathLst>
          </a:custGeom>
          <a:blipFill>
            <a:blip r:embed="rId9"/>
            <a:stretch>
              <a:fillRect/>
            </a:stretch>
          </a:blipFill>
        </p:spPr>
        <p:txBody>
          <a:bodyPr/>
          <a:lstStyle/>
          <a:p/>
        </p:txBody>
      </p:sp>
      <p:sp>
        <p:nvSpPr>
          <p:cNvPr id="10" name="TextBox 10"/>
          <p:cNvSpPr txBox="1"/>
          <p:nvPr/>
        </p:nvSpPr>
        <p:spPr>
          <a:xfrm>
            <a:off x="581116" y="884056"/>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1" name="Freeform 11"/>
          <p:cNvSpPr/>
          <p:nvPr/>
        </p:nvSpPr>
        <p:spPr>
          <a:xfrm>
            <a:off x="8388637" y="7185940"/>
            <a:ext cx="2676630" cy="2490283"/>
          </a:xfrm>
          <a:custGeom>
            <a:rect l="l" t="t" r="r" b="b"/>
            <a:pathLst>
              <a:path w="2676630" h="2490283">
                <a:moveTo>
                  <a:pt x="0" y="0"/>
                </a:moveTo>
                <a:lnTo>
                  <a:pt x="2676630" y="0"/>
                </a:lnTo>
                <a:lnTo>
                  <a:pt x="2676630" y="2490282"/>
                </a:lnTo>
                <a:lnTo>
                  <a:pt x="0" y="2490282"/>
                </a:lnTo>
                <a:lnTo>
                  <a:pt x="0" y="0"/>
                </a:lnTo>
                <a:close/>
              </a:path>
            </a:pathLst>
          </a:custGeom>
          <a:blipFill>
            <a:blip r:embed="rId10"/>
            <a:stretch>
              <a:fillRect l="-43037" t="-13605" r="-46202" b="-13265"/>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zkmakwpk"/>
              </a:rPr>
              <a:t>http://tinyurl.com/zkmakwpk</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Teff Market Report 2024</dc:title>
  <cp:lastModifiedBy>decipher market</cp:lastModifiedBy>
  <cp:revision>2</cp:revision>
  <dcterms:created xsi:type="dcterms:W3CDTF">2006-08-16T00:00:00Z</dcterms:created>
  <dcterms:modified xsi:type="dcterms:W3CDTF">2024-03-02T07:58:24Z</dcterms:modified>
</cp:coreProperties>
</file>