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2s4k6ev2"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0058400" cy="10287000"/>
            <a:chExt cx="2335060" cy="2709333"/>
          </a:xfrm>
        </p:grpSpPr>
        <p:sp>
          <p:nvSpPr>
            <p:cNvPr id="4" name="Freeform 4"/>
            <p:cNvSpPr/>
            <p:nvPr/>
          </p:nvSpPr>
          <p:spPr>
            <a:xfrm>
              <a:off x="0" y="0"/>
              <a:ext cx="2335060" cy="2709333"/>
            </a:xfrm>
            <a:custGeom>
              <a:rect l="l" t="t" r="r" b="b"/>
              <a:pathLst>
                <a:path w="2335060" h="2709333">
                  <a:moveTo>
                    <a:pt x="0" y="0"/>
                  </a:moveTo>
                  <a:lnTo>
                    <a:pt x="2335060" y="0"/>
                  </a:lnTo>
                  <a:lnTo>
                    <a:pt x="2335060" y="2709333"/>
                  </a:lnTo>
                  <a:lnTo>
                    <a:pt x="0" y="2709333"/>
                  </a:lnTo>
                  <a:close/>
                </a:path>
              </a:pathLst>
            </a:custGeom>
            <a:solidFill>
              <a:srgbClr val="904923">
                <a:alpha val="63922"/>
              </a:srgbClr>
            </a:solidFill>
          </p:spPr>
          <p:txBody>
            <a:bodyPr/>
            <a:lstStyle/>
            <a:p/>
          </p:txBody>
        </p:sp>
        <p:sp>
          <p:nvSpPr>
            <p:cNvPr id="5" name="TextBox 5"/>
            <p:cNvSpPr txBox="1"/>
            <p:nvPr/>
          </p:nvSpPr>
          <p:spPr>
            <a:xfrm>
              <a:off x="0" y="-38100"/>
              <a:ext cx="2335060"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7674" y="9358166"/>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7674" y="3547425"/>
            <a:ext cx="10181726" cy="3994235"/>
          </a:xfrm>
          <a:prstGeom prst="rect">
            <a:avLst/>
          </a:prstGeom>
        </p:spPr>
        <p:txBody>
          <a:bodyPr wrap="square" lIns="0" tIns="0" rIns="0" bIns="0" rtlCol="0" anchor="t">
            <a:spAutoFit/>
          </a:bodyPr>
          <a:lstStyle/>
          <a:p>
            <a:pPr>
              <a:lnSpc>
                <a:spcPts val="7742"/>
              </a:lnSpc>
            </a:pPr>
            <a:r>
              <a:rPr lang="en-US" sz="8800">
                <a:solidFill>
                  <a:srgbClr val="FFFFFF"/>
                </a:solidFill>
                <a:latin typeface="Canva Sans"/>
              </a:rPr>
              <a:t>GLOBAL </a:t>
            </a:r>
          </a:p>
          <a:p>
            <a:pPr>
              <a:lnSpc>
                <a:spcPts val="7742"/>
              </a:lnSpc>
            </a:pPr>
            <a:r>
              <a:rPr lang="en-US" sz="8800">
                <a:solidFill>
                  <a:srgbClr val="FFFFFF"/>
                </a:solidFill>
                <a:latin typeface="Canva Sans"/>
              </a:rPr>
              <a:t>TEAK FURNITURE</a:t>
            </a:r>
          </a:p>
          <a:p>
            <a:pPr>
              <a:lnSpc>
                <a:spcPts val="7742"/>
              </a:lnSpc>
            </a:pPr>
            <a:r>
              <a:rPr lang="en-US" sz="8800">
                <a:solidFill>
                  <a:srgbClr val="FFFFFF"/>
                </a:solidFill>
                <a:latin typeface="Canva Sans"/>
              </a:rPr>
              <a:t>MARKET REPORT </a:t>
            </a:r>
          </a:p>
          <a:p>
            <a:pPr>
              <a:lnSpc>
                <a:spcPts val="7742"/>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6460" b="-6872"/>
            </a:stretch>
          </a:blipFill>
        </p:spPr>
        <p:txBody>
          <a:bodyPr/>
          <a:lstStyle/>
          <a:p/>
        </p:txBody>
      </p:sp>
      <p:grpSp>
        <p:nvGrpSpPr>
          <p:cNvPr id="3" name="Group 3"/>
          <p:cNvGrpSpPr/>
          <p:nvPr/>
        </p:nvGrpSpPr>
        <p:grpSpPr>
          <a:xfrm>
            <a:off x="1476449" y="1841582"/>
            <a:ext cx="15335103" cy="6594815"/>
            <a:chExt cx="4038875" cy="1736906"/>
          </a:xfrm>
        </p:grpSpPr>
        <p:sp>
          <p:nvSpPr>
            <p:cNvPr id="4" name="Freeform 4"/>
            <p:cNvSpPr/>
            <p:nvPr/>
          </p:nvSpPr>
          <p:spPr>
            <a:xfrm>
              <a:off x="0" y="0"/>
              <a:ext cx="4038875" cy="1736906"/>
            </a:xfrm>
            <a:custGeom>
              <a:rect l="l" t="t" r="r" b="b"/>
              <a:pathLst>
                <a:path w="4038875" h="1736906">
                  <a:moveTo>
                    <a:pt x="0" y="0"/>
                  </a:moveTo>
                  <a:lnTo>
                    <a:pt x="4038875" y="0"/>
                  </a:lnTo>
                  <a:lnTo>
                    <a:pt x="4038875" y="1736906"/>
                  </a:lnTo>
                  <a:lnTo>
                    <a:pt x="0" y="1736906"/>
                  </a:lnTo>
                  <a:close/>
                </a:path>
              </a:pathLst>
            </a:custGeom>
            <a:solidFill>
              <a:srgbClr val="37291D">
                <a:alpha val="80000"/>
              </a:srgbClr>
            </a:solidFill>
          </p:spPr>
          <p:txBody>
            <a:bodyPr/>
            <a:lstStyle/>
            <a:p/>
          </p:txBody>
        </p:sp>
        <p:sp>
          <p:nvSpPr>
            <p:cNvPr id="5" name="TextBox 5"/>
            <p:cNvSpPr txBox="1"/>
            <p:nvPr/>
          </p:nvSpPr>
          <p:spPr>
            <a:xfrm>
              <a:off x="0" y="-38100"/>
              <a:ext cx="4038875" cy="177500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930142" y="3126965"/>
            <a:ext cx="14427716" cy="4921251"/>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Canva Sans"/>
              </a:rPr>
              <a:t>The durability and longevity, low maintenance, aesthetic appeal of furniture, growing environmental awareness, increasing trend of creating outdoor living spaces, growth in tourism and hospitality, higher disposable income, rise in customization options, ease of purchasing teak furniture online, growth of high-quality, comfortable furniture in regions with an aging population, rising interest in home improvement, and growth in architectural and interior designs. </a:t>
            </a:r>
          </a:p>
        </p:txBody>
      </p:sp>
      <p:sp>
        <p:nvSpPr>
          <p:cNvPr id="7" name="TextBox 7"/>
          <p:cNvSpPr txBox="1"/>
          <p:nvPr/>
        </p:nvSpPr>
        <p:spPr>
          <a:xfrm>
            <a:off x="5080096" y="2086500"/>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grpSp>
        <p:nvGrpSpPr>
          <p:cNvPr id="3" name="Group 3"/>
          <p:cNvGrpSpPr/>
          <p:nvPr/>
        </p:nvGrpSpPr>
        <p:grpSpPr>
          <a:xfrm>
            <a:off x="432384" y="5845745"/>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854A2A"/>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88376" y="6167426"/>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739130" y="6083004"/>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17437" y="6620708"/>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14" name="TextBox 14"/>
          <p:cNvSpPr txBox="1"/>
          <p:nvPr/>
        </p:nvSpPr>
        <p:spPr>
          <a:xfrm>
            <a:off x="2900625" y="6189250"/>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6.2%</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432384" y="2975664"/>
            <a:ext cx="8647822" cy="2618121"/>
            <a:chExt cx="860407" cy="260488"/>
          </a:xfrm>
        </p:grpSpPr>
        <p:sp>
          <p:nvSpPr>
            <p:cNvPr id="17" name="Freeform 17"/>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854A2A"/>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788376" y="3297345"/>
            <a:ext cx="2112249" cy="2109609"/>
          </a:xfrm>
          <a:custGeom>
            <a:rect l="l" t="t" r="r" b="b"/>
            <a:pathLst>
              <a:path w="2112249" h="2109609">
                <a:moveTo>
                  <a:pt x="0" y="0"/>
                </a:moveTo>
                <a:lnTo>
                  <a:pt x="2112249" y="0"/>
                </a:lnTo>
                <a:lnTo>
                  <a:pt x="2112249" y="2109608"/>
                </a:lnTo>
                <a:lnTo>
                  <a:pt x="0" y="2109608"/>
                </a:lnTo>
                <a:lnTo>
                  <a:pt x="0" y="0"/>
                </a:lnTo>
                <a:close/>
              </a:path>
            </a:pathLst>
          </a:custGeom>
          <a:blipFill>
            <a:blip r:embed="rId3"/>
            <a:stretch>
              <a:fillRect/>
            </a:stretch>
          </a:blipFill>
        </p:spPr>
        <p:txBody>
          <a:bodyPr/>
          <a:lstStyle/>
          <a:p/>
        </p:txBody>
      </p:sp>
      <p:grpSp>
        <p:nvGrpSpPr>
          <p:cNvPr id="20" name="Group 20"/>
          <p:cNvGrpSpPr/>
          <p:nvPr/>
        </p:nvGrpSpPr>
        <p:grpSpPr>
          <a:xfrm>
            <a:off x="739130" y="3212922"/>
            <a:ext cx="2081141" cy="2081141"/>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1017437" y="4124096"/>
            <a:ext cx="1524526" cy="502232"/>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a:t>
            </a:r>
          </a:p>
        </p:txBody>
      </p:sp>
      <p:sp>
        <p:nvSpPr>
          <p:cNvPr id="24" name="TextBox 24"/>
          <p:cNvSpPr txBox="1"/>
          <p:nvPr/>
        </p:nvSpPr>
        <p:spPr>
          <a:xfrm>
            <a:off x="2900625" y="3319169"/>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MARKET SIZE</a:t>
            </a:r>
          </a:p>
          <a:p>
            <a:pPr algn="ctr">
              <a:lnSpc>
                <a:spcPts val="6737"/>
              </a:lnSpc>
              <a:spcBef>
                <a:spcPct val="0"/>
              </a:spcBef>
            </a:pPr>
            <a:r>
              <a:rPr lang="en-US" sz="4812">
                <a:solidFill>
                  <a:srgbClr val="FFFFFF"/>
                </a:solidFill>
                <a:latin typeface="Poppins"/>
              </a:rPr>
              <a:t>USD 58.9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25556" y="2316919"/>
            <a:ext cx="6881243" cy="2708036"/>
            <a:chExt cx="9230786" cy="3632672"/>
          </a:xfrm>
        </p:grpSpPr>
        <p:sp>
          <p:nvSpPr>
            <p:cNvPr id="7" name="Freeform 7"/>
            <p:cNvSpPr/>
            <p:nvPr/>
          </p:nvSpPr>
          <p:spPr>
            <a:xfrm>
              <a:off x="0" y="0"/>
              <a:ext cx="9230786" cy="3632672"/>
            </a:xfrm>
            <a:custGeom>
              <a:rect l="l" t="t" r="r" b="b"/>
              <a:pathLst>
                <a:path w="9230786" h="3632671">
                  <a:moveTo>
                    <a:pt x="9106326" y="3632672"/>
                  </a:moveTo>
                  <a:lnTo>
                    <a:pt x="124460" y="3632672"/>
                  </a:lnTo>
                  <a:cubicBezTo>
                    <a:pt x="55880" y="3632672"/>
                    <a:pt x="0" y="3576793"/>
                    <a:pt x="0" y="3508212"/>
                  </a:cubicBezTo>
                  <a:lnTo>
                    <a:pt x="0" y="124460"/>
                  </a:lnTo>
                  <a:cubicBezTo>
                    <a:pt x="0" y="55880"/>
                    <a:pt x="55880" y="0"/>
                    <a:pt x="124460" y="0"/>
                  </a:cubicBezTo>
                  <a:lnTo>
                    <a:pt x="9106326" y="0"/>
                  </a:lnTo>
                  <a:cubicBezTo>
                    <a:pt x="9174906" y="0"/>
                    <a:pt x="9230786" y="55880"/>
                    <a:pt x="9230786" y="124460"/>
                  </a:cubicBezTo>
                  <a:lnTo>
                    <a:pt x="9230786" y="3508213"/>
                  </a:lnTo>
                  <a:cubicBezTo>
                    <a:pt x="9230786" y="3576793"/>
                    <a:pt x="9174906" y="3632672"/>
                    <a:pt x="9106326" y="3632672"/>
                  </a:cubicBezTo>
                  <a:close/>
                </a:path>
              </a:pathLst>
            </a:custGeom>
            <a:solidFill>
              <a:srgbClr val="AE612F"/>
            </a:solidFill>
          </p:spPr>
          <p:txBody>
            <a:bodyPr/>
            <a:lstStyle/>
            <a:p/>
          </p:txBody>
        </p:sp>
      </p:grpSp>
      <p:grpSp>
        <p:nvGrpSpPr>
          <p:cNvPr id="8" name="Group 8"/>
          <p:cNvGrpSpPr/>
          <p:nvPr/>
        </p:nvGrpSpPr>
        <p:grpSpPr>
          <a:xfrm rot="5400000">
            <a:off x="1146941" y="1827787"/>
            <a:ext cx="766787" cy="3270219"/>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25556" y="5364629"/>
            <a:ext cx="7013669" cy="4259546"/>
            <a:chExt cx="9408428" cy="5713932"/>
          </a:xfrm>
        </p:grpSpPr>
        <p:sp>
          <p:nvSpPr>
            <p:cNvPr id="11" name="Freeform 11"/>
            <p:cNvSpPr/>
            <p:nvPr/>
          </p:nvSpPr>
          <p:spPr>
            <a:xfrm>
              <a:off x="0" y="0"/>
              <a:ext cx="9408429" cy="5713932"/>
            </a:xfrm>
            <a:custGeom>
              <a:rect l="l" t="t" r="r" b="b"/>
              <a:pathLst>
                <a:path w="9408429" h="5713932">
                  <a:moveTo>
                    <a:pt x="9283968" y="5713932"/>
                  </a:moveTo>
                  <a:lnTo>
                    <a:pt x="124460" y="5713932"/>
                  </a:lnTo>
                  <a:cubicBezTo>
                    <a:pt x="55880" y="5713932"/>
                    <a:pt x="0" y="5658052"/>
                    <a:pt x="0" y="5589472"/>
                  </a:cubicBezTo>
                  <a:lnTo>
                    <a:pt x="0" y="124460"/>
                  </a:lnTo>
                  <a:cubicBezTo>
                    <a:pt x="0" y="55880"/>
                    <a:pt x="55880" y="0"/>
                    <a:pt x="124460" y="0"/>
                  </a:cubicBezTo>
                  <a:lnTo>
                    <a:pt x="9283968" y="0"/>
                  </a:lnTo>
                  <a:cubicBezTo>
                    <a:pt x="9352549" y="0"/>
                    <a:pt x="9408429" y="55880"/>
                    <a:pt x="9408429" y="124460"/>
                  </a:cubicBezTo>
                  <a:lnTo>
                    <a:pt x="9408429" y="5589472"/>
                  </a:lnTo>
                  <a:cubicBezTo>
                    <a:pt x="9408429" y="5658052"/>
                    <a:pt x="9352549" y="5713932"/>
                    <a:pt x="9283968" y="5713932"/>
                  </a:cubicBezTo>
                  <a:close/>
                </a:path>
              </a:pathLst>
            </a:custGeom>
            <a:solidFill>
              <a:srgbClr val="2A211C"/>
            </a:solidFill>
          </p:spPr>
          <p:txBody>
            <a:bodyPr/>
            <a:lstStyle/>
            <a:p/>
          </p:txBody>
        </p:sp>
      </p:grpSp>
      <p:grpSp>
        <p:nvGrpSpPr>
          <p:cNvPr id="12" name="Group 12"/>
          <p:cNvGrpSpPr/>
          <p:nvPr/>
        </p:nvGrpSpPr>
        <p:grpSpPr>
          <a:xfrm rot="5400000">
            <a:off x="1146941" y="4875498"/>
            <a:ext cx="766787" cy="3270219"/>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127452" y="6224472"/>
            <a:ext cx="2805766" cy="669529"/>
          </a:xfrm>
          <a:prstGeom prst="rect">
            <a:avLst/>
          </a:prstGeom>
        </p:spPr>
        <p:txBody>
          <a:bodyPr lIns="0" tIns="0" rIns="0" bIns="0" rtlCol="0" anchor="t">
            <a:spAutoFit/>
          </a:bodyPr>
          <a:lstStyle/>
          <a:p>
            <a:pPr algn="ctr">
              <a:lnSpc>
                <a:spcPts val="2628"/>
              </a:lnSpc>
            </a:pPr>
            <a:r>
              <a:rPr lang="en-US" sz="2602">
                <a:solidFill>
                  <a:srgbClr val="43B4BE"/>
                </a:solidFill>
                <a:latin typeface="Montserrat Classic"/>
              </a:rPr>
              <a:t>Product Type Segment </a:t>
            </a:r>
          </a:p>
        </p:txBody>
      </p:sp>
      <p:sp>
        <p:nvSpPr>
          <p:cNvPr id="16" name="TextBox 16"/>
          <p:cNvSpPr txBox="1"/>
          <p:nvPr/>
        </p:nvSpPr>
        <p:spPr>
          <a:xfrm>
            <a:off x="127452" y="3315535"/>
            <a:ext cx="2805766" cy="342348"/>
          </a:xfrm>
          <a:prstGeom prst="rect">
            <a:avLst/>
          </a:prstGeom>
        </p:spPr>
        <p:txBody>
          <a:bodyPr lIns="0" tIns="0" rIns="0" bIns="0" rtlCol="0" anchor="t">
            <a:spAutoFit/>
          </a:bodyPr>
          <a:lstStyle/>
          <a:p>
            <a:pPr algn="ctr">
              <a:lnSpc>
                <a:spcPts val="2628"/>
              </a:lnSpc>
            </a:pPr>
            <a:r>
              <a:rPr lang="en-US" sz="2602">
                <a:solidFill>
                  <a:srgbClr val="43B4BE"/>
                </a:solidFill>
                <a:latin typeface="Montserrat Classic"/>
              </a:rPr>
              <a:t>Type Segment</a:t>
            </a:r>
          </a:p>
        </p:txBody>
      </p:sp>
      <p:sp>
        <p:nvSpPr>
          <p:cNvPr id="17" name="TextBox 17"/>
          <p:cNvSpPr txBox="1"/>
          <p:nvPr/>
        </p:nvSpPr>
        <p:spPr>
          <a:xfrm>
            <a:off x="3215364" y="2397409"/>
            <a:ext cx="5386529" cy="2454275"/>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Indoor Teak Furniture</a:t>
            </a:r>
          </a:p>
          <a:p>
            <a:pPr marL="755647" lvl="1" indent="-377824">
              <a:lnSpc>
                <a:spcPts val="4899"/>
              </a:lnSpc>
              <a:buFont typeface="Arial"/>
              <a:buChar char="•"/>
            </a:pPr>
            <a:r>
              <a:rPr lang="en-US" sz="3499">
                <a:solidFill>
                  <a:srgbClr val="FFFFFF"/>
                </a:solidFill>
                <a:latin typeface="Montserrat"/>
              </a:rPr>
              <a:t>Outdoor Teak Furniture</a:t>
            </a:r>
          </a:p>
        </p:txBody>
      </p:sp>
      <p:sp>
        <p:nvSpPr>
          <p:cNvPr id="18" name="TextBox 18"/>
          <p:cNvSpPr txBox="1"/>
          <p:nvPr/>
        </p:nvSpPr>
        <p:spPr>
          <a:xfrm>
            <a:off x="3027245" y="5506853"/>
            <a:ext cx="5678605" cy="3927474"/>
          </a:xfrm>
          <a:prstGeom prst="rect">
            <a:avLst/>
          </a:prstGeom>
        </p:spPr>
        <p:txBody>
          <a:bodyPr lIns="0" tIns="0" rIns="0" bIns="0" rtlCol="0" anchor="t">
            <a:spAutoFit/>
          </a:bodyPr>
          <a:lstStyle/>
          <a:p>
            <a:pPr marL="539756" lvl="1" indent="-269878">
              <a:lnSpc>
                <a:spcPts val="3500"/>
              </a:lnSpc>
              <a:buFont typeface="Arial"/>
              <a:buChar char="•"/>
            </a:pPr>
            <a:r>
              <a:rPr lang="en-US" sz="2500">
                <a:solidFill>
                  <a:srgbClr val="FFFFFF"/>
                </a:solidFill>
                <a:latin typeface="Montserrat"/>
              </a:rPr>
              <a:t>Bed &amp; Bedside Tables</a:t>
            </a:r>
          </a:p>
          <a:p>
            <a:pPr marL="539756" lvl="1" indent="-269878">
              <a:lnSpc>
                <a:spcPts val="3500"/>
              </a:lnSpc>
              <a:buFont typeface="Arial"/>
              <a:buChar char="•"/>
            </a:pPr>
            <a:r>
              <a:rPr lang="en-US" sz="2500">
                <a:solidFill>
                  <a:srgbClr val="FFFFFF"/>
                </a:solidFill>
                <a:latin typeface="Montserrat"/>
              </a:rPr>
              <a:t>Sofa Sets</a:t>
            </a:r>
          </a:p>
          <a:p>
            <a:pPr marL="539756" lvl="1" indent="-269878">
              <a:lnSpc>
                <a:spcPts val="3500"/>
              </a:lnSpc>
              <a:buFont typeface="Arial"/>
              <a:buChar char="•"/>
            </a:pPr>
            <a:r>
              <a:rPr lang="en-US" sz="2500">
                <a:solidFill>
                  <a:srgbClr val="FFFFFF"/>
                </a:solidFill>
                <a:latin typeface="Montserrat"/>
              </a:rPr>
              <a:t>Storage Wardrobes &amp; Drawers</a:t>
            </a:r>
          </a:p>
          <a:p>
            <a:pPr marL="539756" lvl="1" indent="-269878">
              <a:lnSpc>
                <a:spcPts val="3500"/>
              </a:lnSpc>
              <a:buFont typeface="Arial"/>
              <a:buChar char="•"/>
            </a:pPr>
            <a:r>
              <a:rPr lang="en-US" sz="2500">
                <a:solidFill>
                  <a:srgbClr val="FFFFFF"/>
                </a:solidFill>
                <a:latin typeface="Montserrat"/>
              </a:rPr>
              <a:t>Bookcases</a:t>
            </a:r>
          </a:p>
          <a:p>
            <a:pPr marL="539756" lvl="1" indent="-269878">
              <a:lnSpc>
                <a:spcPts val="3500"/>
              </a:lnSpc>
              <a:buFont typeface="Arial"/>
              <a:buChar char="•"/>
            </a:pPr>
            <a:r>
              <a:rPr lang="en-US" sz="2500">
                <a:solidFill>
                  <a:srgbClr val="FFFFFF"/>
                </a:solidFill>
                <a:latin typeface="Montserrat"/>
              </a:rPr>
              <a:t>Cabinets</a:t>
            </a:r>
          </a:p>
          <a:p>
            <a:pPr marL="539756" lvl="1" indent="-269878">
              <a:lnSpc>
                <a:spcPts val="3500"/>
              </a:lnSpc>
              <a:buFont typeface="Arial"/>
              <a:buChar char="•"/>
            </a:pPr>
            <a:r>
              <a:rPr lang="en-US" sz="2500">
                <a:solidFill>
                  <a:srgbClr val="FFFFFF"/>
                </a:solidFill>
                <a:latin typeface="Montserrat"/>
              </a:rPr>
              <a:t>Chest</a:t>
            </a:r>
          </a:p>
          <a:p>
            <a:pPr marL="539756" lvl="1" indent="-269878">
              <a:lnSpc>
                <a:spcPts val="3500"/>
              </a:lnSpc>
              <a:buFont typeface="Arial"/>
              <a:buChar char="•"/>
            </a:pPr>
            <a:r>
              <a:rPr lang="en-US" sz="2500">
                <a:solidFill>
                  <a:srgbClr val="FFFFFF"/>
                </a:solidFill>
                <a:latin typeface="Montserrat"/>
              </a:rPr>
              <a:t>TV Stand</a:t>
            </a:r>
          </a:p>
          <a:p>
            <a:pPr marL="539756" lvl="1" indent="-269878">
              <a:lnSpc>
                <a:spcPts val="3500"/>
              </a:lnSpc>
              <a:buFont typeface="Arial"/>
              <a:buChar char="•"/>
            </a:pPr>
            <a:r>
              <a:rPr lang="en-US" sz="2500">
                <a:solidFill>
                  <a:srgbClr val="FFFFFF"/>
                </a:solidFill>
                <a:latin typeface="Montserrat"/>
              </a:rPr>
              <a:t>Shelves &amp; Storage</a:t>
            </a:r>
          </a:p>
          <a:p>
            <a:pPr marL="539756" lvl="1" indent="-269878">
              <a:lnSpc>
                <a:spcPts val="3500"/>
              </a:lnSpc>
              <a:buFont typeface="Arial"/>
              <a:buChar char="•"/>
            </a:pPr>
            <a:r>
              <a:rPr lang="en-US" sz="2500">
                <a:solidFill>
                  <a:srgbClr val="FFFFFF"/>
                </a:solidFill>
                <a:latin typeface="Montserrat"/>
              </a:rPr>
              <a:t>Sideboards</a:t>
            </a:r>
          </a:p>
        </p:txBody>
      </p:sp>
      <p:grpSp>
        <p:nvGrpSpPr>
          <p:cNvPr id="19" name="Group 19"/>
          <p:cNvGrpSpPr/>
          <p:nvPr/>
        </p:nvGrpSpPr>
        <p:grpSpPr>
          <a:xfrm>
            <a:off x="11455306" y="2316919"/>
            <a:ext cx="6881243" cy="3092865"/>
            <a:chExt cx="9230786" cy="4148898"/>
          </a:xfrm>
        </p:grpSpPr>
        <p:sp>
          <p:nvSpPr>
            <p:cNvPr id="20" name="Freeform 20"/>
            <p:cNvSpPr/>
            <p:nvPr/>
          </p:nvSpPr>
          <p:spPr>
            <a:xfrm>
              <a:off x="0" y="0"/>
              <a:ext cx="9230786" cy="4148898"/>
            </a:xfrm>
            <a:custGeom>
              <a:rect l="l" t="t" r="r" b="b"/>
              <a:pathLst>
                <a:path w="9230786" h="4148898">
                  <a:moveTo>
                    <a:pt x="9106326" y="4148898"/>
                  </a:moveTo>
                  <a:lnTo>
                    <a:pt x="124460" y="4148898"/>
                  </a:lnTo>
                  <a:cubicBezTo>
                    <a:pt x="55880" y="4148898"/>
                    <a:pt x="0" y="4093018"/>
                    <a:pt x="0" y="4024438"/>
                  </a:cubicBezTo>
                  <a:lnTo>
                    <a:pt x="0" y="124460"/>
                  </a:lnTo>
                  <a:cubicBezTo>
                    <a:pt x="0" y="55880"/>
                    <a:pt x="55880" y="0"/>
                    <a:pt x="124460" y="0"/>
                  </a:cubicBezTo>
                  <a:lnTo>
                    <a:pt x="9106326" y="0"/>
                  </a:lnTo>
                  <a:cubicBezTo>
                    <a:pt x="9174906" y="0"/>
                    <a:pt x="9230786" y="55880"/>
                    <a:pt x="9230786" y="124460"/>
                  </a:cubicBezTo>
                  <a:lnTo>
                    <a:pt x="9230786" y="4024438"/>
                  </a:lnTo>
                  <a:cubicBezTo>
                    <a:pt x="9230786" y="4093018"/>
                    <a:pt x="9174906" y="4148898"/>
                    <a:pt x="9106326" y="4148898"/>
                  </a:cubicBezTo>
                  <a:close/>
                </a:path>
              </a:pathLst>
            </a:custGeom>
            <a:solidFill>
              <a:srgbClr val="56382C"/>
            </a:solidFill>
          </p:spPr>
          <p:txBody>
            <a:bodyPr/>
            <a:lstStyle/>
            <a:p/>
          </p:txBody>
        </p:sp>
      </p:grpSp>
      <p:grpSp>
        <p:nvGrpSpPr>
          <p:cNvPr id="21" name="Group 21"/>
          <p:cNvGrpSpPr/>
          <p:nvPr/>
        </p:nvGrpSpPr>
        <p:grpSpPr>
          <a:xfrm rot="5400000">
            <a:off x="10576691" y="2212616"/>
            <a:ext cx="766787" cy="3270219"/>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455306" y="5896623"/>
            <a:ext cx="7013669" cy="2708036"/>
            <a:chExt cx="9408428" cy="3632672"/>
          </a:xfrm>
        </p:grpSpPr>
        <p:sp>
          <p:nvSpPr>
            <p:cNvPr id="24" name="Freeform 24"/>
            <p:cNvSpPr/>
            <p:nvPr/>
          </p:nvSpPr>
          <p:spPr>
            <a:xfrm>
              <a:off x="0" y="0"/>
              <a:ext cx="9408429" cy="3632672"/>
            </a:xfrm>
            <a:custGeom>
              <a:rect l="l" t="t" r="r" b="b"/>
              <a:pathLst>
                <a:path w="9408429" h="3632671">
                  <a:moveTo>
                    <a:pt x="9283968" y="3632672"/>
                  </a:moveTo>
                  <a:lnTo>
                    <a:pt x="124460" y="3632672"/>
                  </a:lnTo>
                  <a:cubicBezTo>
                    <a:pt x="55880" y="3632672"/>
                    <a:pt x="0" y="3576793"/>
                    <a:pt x="0" y="3508212"/>
                  </a:cubicBezTo>
                  <a:lnTo>
                    <a:pt x="0" y="124460"/>
                  </a:lnTo>
                  <a:cubicBezTo>
                    <a:pt x="0" y="55880"/>
                    <a:pt x="55880" y="0"/>
                    <a:pt x="124460" y="0"/>
                  </a:cubicBezTo>
                  <a:lnTo>
                    <a:pt x="9283968" y="0"/>
                  </a:lnTo>
                  <a:cubicBezTo>
                    <a:pt x="9352549" y="0"/>
                    <a:pt x="9408429" y="55880"/>
                    <a:pt x="9408429" y="124460"/>
                  </a:cubicBezTo>
                  <a:lnTo>
                    <a:pt x="9408429" y="3508213"/>
                  </a:lnTo>
                  <a:cubicBezTo>
                    <a:pt x="9408429" y="3576793"/>
                    <a:pt x="9352549" y="3632672"/>
                    <a:pt x="9283968" y="3632672"/>
                  </a:cubicBezTo>
                  <a:close/>
                </a:path>
              </a:pathLst>
            </a:custGeom>
            <a:solidFill>
              <a:srgbClr val="5F6366"/>
            </a:solidFill>
          </p:spPr>
          <p:txBody>
            <a:bodyPr/>
            <a:lstStyle/>
            <a:p/>
          </p:txBody>
        </p:sp>
      </p:grpSp>
      <p:grpSp>
        <p:nvGrpSpPr>
          <p:cNvPr id="25" name="Group 25"/>
          <p:cNvGrpSpPr/>
          <p:nvPr/>
        </p:nvGrpSpPr>
        <p:grpSpPr>
          <a:xfrm rot="5400000">
            <a:off x="10576691" y="5407492"/>
            <a:ext cx="766787" cy="3270219"/>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9557202" y="6756466"/>
            <a:ext cx="2805766" cy="669529"/>
          </a:xfrm>
          <a:prstGeom prst="rect">
            <a:avLst/>
          </a:prstGeom>
        </p:spPr>
        <p:txBody>
          <a:bodyPr lIns="0" tIns="0" rIns="0" bIns="0" rtlCol="0" anchor="t">
            <a:spAutoFit/>
          </a:bodyPr>
          <a:lstStyle/>
          <a:p>
            <a:pPr algn="ctr">
              <a:lnSpc>
                <a:spcPts val="2628"/>
              </a:lnSpc>
            </a:pPr>
            <a:r>
              <a:rPr lang="en-US" sz="2602">
                <a:solidFill>
                  <a:srgbClr val="43B4BE"/>
                </a:solidFill>
                <a:latin typeface="Montserrat Classic"/>
              </a:rPr>
              <a:t>End Use Segment</a:t>
            </a:r>
          </a:p>
        </p:txBody>
      </p:sp>
      <p:sp>
        <p:nvSpPr>
          <p:cNvPr id="28" name="TextBox 28"/>
          <p:cNvSpPr txBox="1"/>
          <p:nvPr/>
        </p:nvSpPr>
        <p:spPr>
          <a:xfrm>
            <a:off x="9557202" y="3511957"/>
            <a:ext cx="2805766" cy="669529"/>
          </a:xfrm>
          <a:prstGeom prst="rect">
            <a:avLst/>
          </a:prstGeom>
        </p:spPr>
        <p:txBody>
          <a:bodyPr lIns="0" tIns="0" rIns="0" bIns="0" rtlCol="0" anchor="t">
            <a:spAutoFit/>
          </a:bodyPr>
          <a:lstStyle/>
          <a:p>
            <a:pPr algn="ctr">
              <a:lnSpc>
                <a:spcPts val="2628"/>
              </a:lnSpc>
            </a:pPr>
            <a:r>
              <a:rPr lang="en-US" sz="2602">
                <a:solidFill>
                  <a:srgbClr val="43B4BE"/>
                </a:solidFill>
                <a:latin typeface="Montserrat Classic"/>
              </a:rPr>
              <a:t>Distribution Channel</a:t>
            </a:r>
          </a:p>
        </p:txBody>
      </p:sp>
      <p:sp>
        <p:nvSpPr>
          <p:cNvPr id="29" name="TextBox 29"/>
          <p:cNvSpPr txBox="1"/>
          <p:nvPr/>
        </p:nvSpPr>
        <p:spPr>
          <a:xfrm>
            <a:off x="12595194" y="2510801"/>
            <a:ext cx="5533524" cy="26479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Online Stores</a:t>
            </a:r>
          </a:p>
          <a:p>
            <a:pPr marL="647703" lvl="1" indent="-323852">
              <a:lnSpc>
                <a:spcPts val="4200"/>
              </a:lnSpc>
              <a:buFont typeface="Arial"/>
              <a:buChar char="•"/>
            </a:pPr>
            <a:r>
              <a:rPr lang="en-US" sz="3000">
                <a:solidFill>
                  <a:srgbClr val="FFFFFF"/>
                </a:solidFill>
                <a:latin typeface="Montserrat"/>
              </a:rPr>
              <a:t>Departmental Stores</a:t>
            </a:r>
          </a:p>
          <a:p>
            <a:pPr marL="647703" lvl="1" indent="-323852">
              <a:lnSpc>
                <a:spcPts val="4200"/>
              </a:lnSpc>
              <a:buFont typeface="Arial"/>
              <a:buChar char="•"/>
            </a:pPr>
            <a:r>
              <a:rPr lang="en-US" sz="3000">
                <a:solidFill>
                  <a:srgbClr val="FFFFFF"/>
                </a:solidFill>
                <a:latin typeface="Montserrat"/>
              </a:rPr>
              <a:t>Independent Furniture Retailers</a:t>
            </a:r>
          </a:p>
          <a:p>
            <a:pPr marL="647703" lvl="1" indent="-323852">
              <a:lnSpc>
                <a:spcPts val="4200"/>
              </a:lnSpc>
              <a:buFont typeface="Arial"/>
              <a:buChar char="•"/>
            </a:pPr>
            <a:r>
              <a:rPr lang="en-US" sz="3000">
                <a:solidFill>
                  <a:srgbClr val="FFFFFF"/>
                </a:solidFill>
                <a:latin typeface="Montserrat"/>
              </a:rPr>
              <a:t>Factory Outlets</a:t>
            </a:r>
          </a:p>
        </p:txBody>
      </p:sp>
      <p:sp>
        <p:nvSpPr>
          <p:cNvPr id="30" name="TextBox 30"/>
          <p:cNvSpPr txBox="1"/>
          <p:nvPr/>
        </p:nvSpPr>
        <p:spPr>
          <a:xfrm>
            <a:off x="12950838" y="6529916"/>
            <a:ext cx="4822235" cy="1374776"/>
          </a:xfrm>
          <a:prstGeom prst="rect">
            <a:avLst/>
          </a:prstGeom>
        </p:spPr>
        <p:txBody>
          <a:bodyPr lIns="0" tIns="0" rIns="0" bIns="0" rtlCol="0" anchor="t">
            <a:spAutoFit/>
          </a:bodyPr>
          <a:lstStyle/>
          <a:p>
            <a:pPr marL="863591" lvl="1" indent="-431796">
              <a:lnSpc>
                <a:spcPts val="5599"/>
              </a:lnSpc>
              <a:buFont typeface="Arial"/>
              <a:buChar char="•"/>
            </a:pPr>
            <a:r>
              <a:rPr lang="en-US" sz="3999">
                <a:solidFill>
                  <a:srgbClr val="FFFFFF"/>
                </a:solidFill>
                <a:latin typeface="Montserrat"/>
              </a:rPr>
              <a:t>Residential</a:t>
            </a:r>
          </a:p>
          <a:p>
            <a:pPr marL="863591" lvl="1" indent="-431796">
              <a:lnSpc>
                <a:spcPts val="5599"/>
              </a:lnSpc>
              <a:buFont typeface="Arial"/>
              <a:buChar char="•"/>
            </a:pPr>
            <a:r>
              <a:rPr lang="en-US" sz="3999">
                <a:solidFill>
                  <a:srgbClr val="FFFFFF"/>
                </a:solidFill>
                <a:latin typeface="Montserrat"/>
              </a:rPr>
              <a:t>Commercial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36242"/>
            <a:ext cx="12786796" cy="8950758"/>
          </a:xfrm>
          <a:custGeom>
            <a:rect l="l" t="t" r="r" b="b"/>
            <a:pathLst>
              <a:path w="12786796" h="8950758">
                <a:moveTo>
                  <a:pt x="0" y="0"/>
                </a:moveTo>
                <a:lnTo>
                  <a:pt x="12786796" y="0"/>
                </a:lnTo>
                <a:lnTo>
                  <a:pt x="12786796" y="8950758"/>
                </a:lnTo>
                <a:lnTo>
                  <a:pt x="0" y="8950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4933548"/>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Asia Pacific</a:t>
            </a:r>
          </a:p>
          <a:p>
            <a:pPr algn="ctr">
              <a:lnSpc>
                <a:spcPts val="6938"/>
              </a:lnSpc>
            </a:pPr>
            <a:r>
              <a:rPr lang="en-US" sz="5930">
                <a:solidFill>
                  <a:srgbClr val="000000"/>
                </a:solidFill>
                <a:latin typeface="Montserrat"/>
              </a:rPr>
              <a:t>40%</a:t>
            </a:r>
          </a:p>
        </p:txBody>
      </p:sp>
      <p:sp>
        <p:nvSpPr>
          <p:cNvPr id="4" name="TextBox 4"/>
          <p:cNvSpPr txBox="1"/>
          <p:nvPr/>
        </p:nvSpPr>
        <p:spPr>
          <a:xfrm>
            <a:off x="135983" y="20764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Teak Furniture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836" b="-6681"/>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B271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5362E"/>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B271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62E"/>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B271D"/>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62E"/>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333592"/>
            <a:ext cx="7389418"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Rising Consumer Demand for Furniture to Propel Market Growth</a:t>
            </a:r>
          </a:p>
        </p:txBody>
      </p:sp>
      <p:sp>
        <p:nvSpPr>
          <p:cNvPr id="18" name="TextBox 18"/>
          <p:cNvSpPr txBox="1"/>
          <p:nvPr/>
        </p:nvSpPr>
        <p:spPr>
          <a:xfrm>
            <a:off x="6883590" y="6387197"/>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High Price of Furniture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34888"/>
            </a:stretch>
          </a:blipFill>
        </p:spPr>
        <p:txBody>
          <a:bodyPr/>
          <a:lstStyle/>
          <a:p/>
        </p:txBody>
      </p:sp>
      <p:grpSp>
        <p:nvGrpSpPr>
          <p:cNvPr id="3" name="Group 3"/>
          <p:cNvGrpSpPr/>
          <p:nvPr/>
        </p:nvGrpSpPr>
        <p:grpSpPr>
          <a:xfrm>
            <a:off x="1343884" y="1696826"/>
            <a:ext cx="15600232" cy="7238016"/>
            <a:chExt cx="4108703" cy="1906309"/>
          </a:xfrm>
        </p:grpSpPr>
        <p:sp>
          <p:nvSpPr>
            <p:cNvPr id="4" name="Freeform 4"/>
            <p:cNvSpPr/>
            <p:nvPr/>
          </p:nvSpPr>
          <p:spPr>
            <a:xfrm>
              <a:off x="0" y="0"/>
              <a:ext cx="4108703" cy="1906309"/>
            </a:xfrm>
            <a:custGeom>
              <a:rect l="l" t="t" r="r" b="b"/>
              <a:pathLst>
                <a:path w="4108703" h="1906309">
                  <a:moveTo>
                    <a:pt x="0" y="0"/>
                  </a:moveTo>
                  <a:lnTo>
                    <a:pt x="4108703" y="0"/>
                  </a:lnTo>
                  <a:lnTo>
                    <a:pt x="4108703" y="1906309"/>
                  </a:lnTo>
                  <a:lnTo>
                    <a:pt x="0" y="1906309"/>
                  </a:lnTo>
                  <a:close/>
                </a:path>
              </a:pathLst>
            </a:custGeom>
            <a:solidFill>
              <a:srgbClr val="854A2A">
                <a:alpha val="84706"/>
              </a:srgbClr>
            </a:solidFill>
          </p:spPr>
          <p:txBody>
            <a:bodyPr/>
            <a:lstStyle/>
            <a:p/>
          </p:txBody>
        </p:sp>
        <p:sp>
          <p:nvSpPr>
            <p:cNvPr id="5" name="TextBox 5"/>
            <p:cNvSpPr txBox="1"/>
            <p:nvPr/>
          </p:nvSpPr>
          <p:spPr>
            <a:xfrm>
              <a:off x="0" y="-38100"/>
              <a:ext cx="4108703" cy="1944409"/>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59068" y="2961480"/>
            <a:ext cx="15285048" cy="5641341"/>
          </a:xfrm>
          <a:prstGeom prst="rect">
            <a:avLst/>
          </a:prstGeom>
        </p:spPr>
        <p:txBody>
          <a:bodyPr lIns="0" tIns="0" rIns="0" bIns="0" rtlCol="0" anchor="t">
            <a:spAutoFit/>
          </a:bodyPr>
          <a:lstStyle/>
          <a:p>
            <a:pPr marL="626101" lvl="1" indent="-313050">
              <a:lnSpc>
                <a:spcPts val="4059"/>
              </a:lnSpc>
              <a:buFont typeface="Arial"/>
              <a:buChar char="•"/>
            </a:pPr>
            <a:r>
              <a:rPr lang="en-US" sz="2899">
                <a:solidFill>
                  <a:srgbClr val="FFFFFF"/>
                </a:solidFill>
                <a:latin typeface="Canva Sans"/>
              </a:rPr>
              <a:t>The Global Teak Furniture Market is witnessing significant growth in the near future.</a:t>
            </a:r>
          </a:p>
          <a:p>
            <a:pPr marL="626101" lvl="1" indent="-313050">
              <a:lnSpc>
                <a:spcPts val="4059"/>
              </a:lnSpc>
              <a:buFont typeface="Arial"/>
              <a:buChar char="•"/>
            </a:pPr>
            <a:r>
              <a:rPr lang="en-US" sz="2899">
                <a:solidFill>
                  <a:srgbClr val="FFFFFF"/>
                </a:solidFill>
                <a:latin typeface="Canva Sans"/>
              </a:rPr>
              <a:t>It often includes teak dining sets, teak beds, teak cabinets, and teak coffee tables, catering to customers seeking a combination of functionality and style for their indoor living spaces. </a:t>
            </a:r>
          </a:p>
          <a:p>
            <a:pPr marL="626101" lvl="1" indent="-313050">
              <a:lnSpc>
                <a:spcPts val="4059"/>
              </a:lnSpc>
              <a:buFont typeface="Arial"/>
              <a:buChar char="•"/>
            </a:pPr>
            <a:r>
              <a:rPr lang="en-US" sz="2899">
                <a:solidFill>
                  <a:srgbClr val="FFFFFF"/>
                </a:solidFill>
                <a:latin typeface="Canva Sans"/>
              </a:rPr>
              <a:t>Teak sofa sets are long-lasting and exude a classic and stylish appearance, making them suitable for both traditional and modern decor settings. </a:t>
            </a:r>
          </a:p>
          <a:p>
            <a:pPr marL="626101" lvl="1" indent="-313050">
              <a:lnSpc>
                <a:spcPts val="4059"/>
              </a:lnSpc>
              <a:buFont typeface="Arial"/>
              <a:buChar char="•"/>
            </a:pPr>
            <a:r>
              <a:rPr lang="en-US" sz="2899">
                <a:solidFill>
                  <a:srgbClr val="FFFFFF"/>
                </a:solidFill>
                <a:latin typeface="Canva Sans"/>
              </a:rPr>
              <a:t>Teak furniture is favored by homeowners for its durability, timeless aesthetic, and resistance to weathering. </a:t>
            </a:r>
          </a:p>
          <a:p>
            <a:pPr marL="626101" lvl="1" indent="-313050">
              <a:lnSpc>
                <a:spcPts val="4059"/>
              </a:lnSpc>
              <a:buFont typeface="Arial"/>
              <a:buChar char="•"/>
            </a:pPr>
            <a:r>
              <a:rPr lang="en-US" sz="2899">
                <a:solidFill>
                  <a:srgbClr val="FFFFFF"/>
                </a:solidFill>
                <a:latin typeface="Canva Sans"/>
              </a:rPr>
              <a:t>Teak chairs, tables, wardrobes, and outdoor furniture are popular among homeowners looking for quality and longevity. </a:t>
            </a:r>
          </a:p>
        </p:txBody>
      </p:sp>
      <p:sp>
        <p:nvSpPr>
          <p:cNvPr id="7" name="TextBox 7"/>
          <p:cNvSpPr txBox="1"/>
          <p:nvPr/>
        </p:nvSpPr>
        <p:spPr>
          <a:xfrm>
            <a:off x="4522848" y="2026103"/>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2"/>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3" name="Freeform 3"/>
          <p:cNvSpPr/>
          <p:nvPr/>
        </p:nvSpPr>
        <p:spPr>
          <a:xfrm>
            <a:off x="0" y="122403"/>
            <a:ext cx="7560755" cy="10042195"/>
          </a:xfrm>
          <a:custGeom>
            <a:rect l="l" t="t" r="r" b="b"/>
            <a:pathLst>
              <a:path w="7560755" h="10042195">
                <a:moveTo>
                  <a:pt x="0" y="0"/>
                </a:moveTo>
                <a:lnTo>
                  <a:pt x="7560755" y="0"/>
                </a:lnTo>
                <a:lnTo>
                  <a:pt x="7560755" y="10042194"/>
                </a:lnTo>
                <a:lnTo>
                  <a:pt x="0" y="10042194"/>
                </a:lnTo>
                <a:lnTo>
                  <a:pt x="0" y="0"/>
                </a:lnTo>
                <a:close/>
              </a:path>
            </a:pathLst>
          </a:custGeom>
          <a:blipFill>
            <a:blip r:embed="rId2"/>
            <a:stretch>
              <a:fillRect l="-31843" t="-6624" r="-23183" b="-10094"/>
            </a:stretch>
          </a:blipFill>
        </p:spPr>
        <p:txBody>
          <a:bodyPr/>
          <a:lstStyle/>
          <a:p/>
        </p:txBody>
      </p:sp>
      <p:sp>
        <p:nvSpPr>
          <p:cNvPr id="4" name="Freeform 4"/>
          <p:cNvSpPr/>
          <p:nvPr/>
        </p:nvSpPr>
        <p:spPr>
          <a:xfrm>
            <a:off x="7041222" y="2098692"/>
            <a:ext cx="5340481" cy="1319703"/>
          </a:xfrm>
          <a:custGeom>
            <a:rect l="l" t="t" r="r" b="b"/>
            <a:pathLst>
              <a:path w="5340481" h="1319703">
                <a:moveTo>
                  <a:pt x="0" y="0"/>
                </a:moveTo>
                <a:lnTo>
                  <a:pt x="5340480" y="0"/>
                </a:lnTo>
                <a:lnTo>
                  <a:pt x="5340480" y="1319703"/>
                </a:lnTo>
                <a:lnTo>
                  <a:pt x="0" y="1319703"/>
                </a:lnTo>
                <a:lnTo>
                  <a:pt x="0" y="0"/>
                </a:lnTo>
                <a:close/>
              </a:path>
            </a:pathLst>
          </a:custGeom>
          <a:blipFill>
            <a:blip r:embed="rId3"/>
            <a:stretch>
              <a:fillRect/>
            </a:stretch>
          </a:blipFill>
        </p:spPr>
        <p:txBody>
          <a:bodyPr/>
          <a:lstStyle/>
          <a:p/>
        </p:txBody>
      </p:sp>
      <p:sp>
        <p:nvSpPr>
          <p:cNvPr id="5" name="Freeform 5"/>
          <p:cNvSpPr/>
          <p:nvPr/>
        </p:nvSpPr>
        <p:spPr>
          <a:xfrm>
            <a:off x="12802409" y="1728830"/>
            <a:ext cx="4495520" cy="1579123"/>
          </a:xfrm>
          <a:custGeom>
            <a:rect l="l" t="t" r="r" b="b"/>
            <a:pathLst>
              <a:path w="4495520" h="1579123">
                <a:moveTo>
                  <a:pt x="0" y="0"/>
                </a:moveTo>
                <a:lnTo>
                  <a:pt x="4495520" y="0"/>
                </a:lnTo>
                <a:lnTo>
                  <a:pt x="4495520" y="1579122"/>
                </a:lnTo>
                <a:lnTo>
                  <a:pt x="0" y="1579122"/>
                </a:lnTo>
                <a:lnTo>
                  <a:pt x="0" y="0"/>
                </a:lnTo>
                <a:close/>
              </a:path>
            </a:pathLst>
          </a:custGeom>
          <a:blipFill>
            <a:blip r:embed="rId4"/>
            <a:stretch>
              <a:fillRect l="-316" t="-96396" r="-949" b="-91891"/>
            </a:stretch>
          </a:blipFill>
        </p:spPr>
        <p:txBody>
          <a:bodyPr/>
          <a:lstStyle/>
          <a:p/>
        </p:txBody>
      </p:sp>
      <p:sp>
        <p:nvSpPr>
          <p:cNvPr id="6" name="Freeform 6"/>
          <p:cNvSpPr/>
          <p:nvPr/>
        </p:nvSpPr>
        <p:spPr>
          <a:xfrm>
            <a:off x="6569226" y="4953711"/>
            <a:ext cx="3173622" cy="1401683"/>
          </a:xfrm>
          <a:custGeom>
            <a:rect l="l" t="t" r="r" b="b"/>
            <a:pathLst>
              <a:path w="3173622" h="1401683">
                <a:moveTo>
                  <a:pt x="0" y="0"/>
                </a:moveTo>
                <a:lnTo>
                  <a:pt x="3173623" y="0"/>
                </a:lnTo>
                <a:lnTo>
                  <a:pt x="3173623" y="1401683"/>
                </a:lnTo>
                <a:lnTo>
                  <a:pt x="0" y="1401683"/>
                </a:lnTo>
                <a:lnTo>
                  <a:pt x="0" y="0"/>
                </a:lnTo>
                <a:close/>
              </a:path>
            </a:pathLst>
          </a:custGeom>
          <a:blipFill>
            <a:blip r:embed="rId5"/>
            <a:stretch>
              <a:fillRect/>
            </a:stretch>
          </a:blipFill>
        </p:spPr>
        <p:txBody>
          <a:bodyPr/>
          <a:lstStyle/>
          <a:p/>
        </p:txBody>
      </p:sp>
      <p:sp>
        <p:nvSpPr>
          <p:cNvPr id="7" name="Freeform 7"/>
          <p:cNvSpPr/>
          <p:nvPr/>
        </p:nvSpPr>
        <p:spPr>
          <a:xfrm>
            <a:off x="14213336" y="3489359"/>
            <a:ext cx="2928704" cy="2928704"/>
          </a:xfrm>
          <a:custGeom>
            <a:rect l="l" t="t" r="r" b="b"/>
            <a:pathLst>
              <a:path w="2928704" h="2928704">
                <a:moveTo>
                  <a:pt x="0" y="0"/>
                </a:moveTo>
                <a:lnTo>
                  <a:pt x="2928704" y="0"/>
                </a:lnTo>
                <a:lnTo>
                  <a:pt x="2928704" y="2928704"/>
                </a:lnTo>
                <a:lnTo>
                  <a:pt x="0" y="2928704"/>
                </a:lnTo>
                <a:lnTo>
                  <a:pt x="0" y="0"/>
                </a:lnTo>
                <a:close/>
              </a:path>
            </a:pathLst>
          </a:custGeom>
          <a:blipFill>
            <a:blip r:embed="rId6"/>
            <a:stretch>
              <a:fillRect/>
            </a:stretch>
          </a:blipFill>
        </p:spPr>
        <p:txBody>
          <a:bodyPr/>
          <a:lstStyle/>
          <a:p/>
        </p:txBody>
      </p:sp>
      <p:sp>
        <p:nvSpPr>
          <p:cNvPr id="8" name="Freeform 8"/>
          <p:cNvSpPr/>
          <p:nvPr/>
        </p:nvSpPr>
        <p:spPr>
          <a:xfrm>
            <a:off x="7072608" y="4018470"/>
            <a:ext cx="6550178" cy="644101"/>
          </a:xfrm>
          <a:custGeom>
            <a:rect l="l" t="t" r="r" b="b"/>
            <a:pathLst>
              <a:path w="6550177" h="644101">
                <a:moveTo>
                  <a:pt x="0" y="0"/>
                </a:moveTo>
                <a:lnTo>
                  <a:pt x="6550178" y="0"/>
                </a:lnTo>
                <a:lnTo>
                  <a:pt x="6550178" y="644101"/>
                </a:lnTo>
                <a:lnTo>
                  <a:pt x="0" y="644101"/>
                </a:lnTo>
                <a:lnTo>
                  <a:pt x="0" y="0"/>
                </a:lnTo>
                <a:close/>
              </a:path>
            </a:pathLst>
          </a:custGeom>
          <a:blipFill>
            <a:blip r:embed="rId7"/>
            <a:stretch>
              <a:fillRect/>
            </a:stretch>
          </a:blipFill>
        </p:spPr>
        <p:txBody>
          <a:bodyPr/>
          <a:lstStyle/>
          <a:p/>
        </p:txBody>
      </p:sp>
      <p:sp>
        <p:nvSpPr>
          <p:cNvPr id="9" name="Freeform 9"/>
          <p:cNvSpPr/>
          <p:nvPr/>
        </p:nvSpPr>
        <p:spPr>
          <a:xfrm>
            <a:off x="10347697" y="4662571"/>
            <a:ext cx="2725135" cy="1983964"/>
          </a:xfrm>
          <a:custGeom>
            <a:rect l="l" t="t" r="r" b="b"/>
            <a:pathLst>
              <a:path w="2725135" h="1983963">
                <a:moveTo>
                  <a:pt x="0" y="0"/>
                </a:moveTo>
                <a:lnTo>
                  <a:pt x="2725135" y="0"/>
                </a:lnTo>
                <a:lnTo>
                  <a:pt x="2725135" y="1983964"/>
                </a:lnTo>
                <a:lnTo>
                  <a:pt x="0" y="1983964"/>
                </a:lnTo>
                <a:lnTo>
                  <a:pt x="0" y="0"/>
                </a:lnTo>
                <a:close/>
              </a:path>
            </a:pathLst>
          </a:custGeom>
          <a:blipFill>
            <a:blip r:embed="rId8"/>
            <a:stretch>
              <a:fillRect t="-13905" b="-23452"/>
            </a:stretch>
          </a:blipFill>
        </p:spPr>
        <p:txBody>
          <a:bodyPr/>
          <a:lstStyle/>
          <a:p/>
        </p:txBody>
      </p:sp>
      <p:sp>
        <p:nvSpPr>
          <p:cNvPr id="10" name="Freeform 10"/>
          <p:cNvSpPr/>
          <p:nvPr/>
        </p:nvSpPr>
        <p:spPr>
          <a:xfrm>
            <a:off x="6569226" y="6959771"/>
            <a:ext cx="4169934" cy="1250980"/>
          </a:xfrm>
          <a:custGeom>
            <a:rect l="l" t="t" r="r" b="b"/>
            <a:pathLst>
              <a:path w="4169933" h="1250980">
                <a:moveTo>
                  <a:pt x="0" y="0"/>
                </a:moveTo>
                <a:lnTo>
                  <a:pt x="4169934" y="0"/>
                </a:lnTo>
                <a:lnTo>
                  <a:pt x="4169934" y="1250980"/>
                </a:lnTo>
                <a:lnTo>
                  <a:pt x="0" y="1250980"/>
                </a:lnTo>
                <a:lnTo>
                  <a:pt x="0" y="0"/>
                </a:lnTo>
                <a:close/>
              </a:path>
            </a:pathLst>
          </a:custGeom>
          <a:blipFill>
            <a:blip r:embed="rId9"/>
            <a:stretch>
              <a:fillRect/>
            </a:stretch>
          </a:blipFill>
        </p:spPr>
        <p:txBody>
          <a:bodyPr/>
          <a:lstStyle/>
          <a:p/>
        </p:txBody>
      </p:sp>
      <p:sp>
        <p:nvSpPr>
          <p:cNvPr id="11" name="Freeform 11"/>
          <p:cNvSpPr/>
          <p:nvPr/>
        </p:nvSpPr>
        <p:spPr>
          <a:xfrm>
            <a:off x="11421380" y="7039475"/>
            <a:ext cx="3840893" cy="1091572"/>
          </a:xfrm>
          <a:custGeom>
            <a:rect l="l" t="t" r="r" b="b"/>
            <a:pathLst>
              <a:path w="3840893" h="1091572">
                <a:moveTo>
                  <a:pt x="0" y="0"/>
                </a:moveTo>
                <a:lnTo>
                  <a:pt x="3840893" y="0"/>
                </a:lnTo>
                <a:lnTo>
                  <a:pt x="3840893" y="1091572"/>
                </a:lnTo>
                <a:lnTo>
                  <a:pt x="0" y="1091572"/>
                </a:lnTo>
                <a:lnTo>
                  <a:pt x="0" y="0"/>
                </a:lnTo>
                <a:close/>
              </a:path>
            </a:pathLst>
          </a:custGeom>
          <a:blipFill>
            <a:blip r:embed="rId10"/>
            <a:stretch>
              <a:fillRect/>
            </a:stretch>
          </a:blipFill>
        </p:spPr>
        <p:txBody>
          <a:bodyPr/>
          <a:lstStyle/>
          <a:p/>
        </p:txBody>
      </p:sp>
      <p:sp>
        <p:nvSpPr>
          <p:cNvPr id="12" name="Freeform 12"/>
          <p:cNvSpPr/>
          <p:nvPr/>
        </p:nvSpPr>
        <p:spPr>
          <a:xfrm>
            <a:off x="5715833" y="8563728"/>
            <a:ext cx="4558751" cy="1461944"/>
          </a:xfrm>
          <a:custGeom>
            <a:rect l="l" t="t" r="r" b="b"/>
            <a:pathLst>
              <a:path w="4558751" h="1461944">
                <a:moveTo>
                  <a:pt x="0" y="0"/>
                </a:moveTo>
                <a:lnTo>
                  <a:pt x="4558751" y="0"/>
                </a:lnTo>
                <a:lnTo>
                  <a:pt x="4558751" y="1461944"/>
                </a:lnTo>
                <a:lnTo>
                  <a:pt x="0" y="1461944"/>
                </a:lnTo>
                <a:lnTo>
                  <a:pt x="0" y="0"/>
                </a:lnTo>
                <a:close/>
              </a:path>
            </a:pathLst>
          </a:custGeom>
          <a:blipFill>
            <a:blip r:embed="rId11"/>
            <a:stretch>
              <a:fillRect/>
            </a:stretch>
          </a:blipFill>
        </p:spPr>
        <p:txBody>
          <a:bodyPr/>
          <a:lstStyle/>
          <a:p/>
        </p:txBody>
      </p:sp>
      <p:sp>
        <p:nvSpPr>
          <p:cNvPr id="13" name="Freeform 13"/>
          <p:cNvSpPr/>
          <p:nvPr/>
        </p:nvSpPr>
        <p:spPr>
          <a:xfrm>
            <a:off x="10739160" y="8490928"/>
            <a:ext cx="3285085" cy="1534745"/>
          </a:xfrm>
          <a:custGeom>
            <a:rect l="l" t="t" r="r" b="b"/>
            <a:pathLst>
              <a:path w="3285085" h="1534745">
                <a:moveTo>
                  <a:pt x="0" y="0"/>
                </a:moveTo>
                <a:lnTo>
                  <a:pt x="3285085" y="0"/>
                </a:lnTo>
                <a:lnTo>
                  <a:pt x="3285085" y="1534744"/>
                </a:lnTo>
                <a:lnTo>
                  <a:pt x="0" y="1534744"/>
                </a:lnTo>
                <a:lnTo>
                  <a:pt x="0" y="0"/>
                </a:lnTo>
                <a:close/>
              </a:path>
            </a:pathLst>
          </a:custGeom>
          <a:blipFill>
            <a:blip r:embed="rId12"/>
            <a:stretch>
              <a:fillRect t="-67703" b="-46344"/>
            </a:stretch>
          </a:blipFill>
        </p:spPr>
        <p:txBody>
          <a:bodyPr/>
          <a:lstStyle/>
          <a:p/>
        </p:txBody>
      </p:sp>
      <p:sp>
        <p:nvSpPr>
          <p:cNvPr id="14" name="Freeform 14"/>
          <p:cNvSpPr/>
          <p:nvPr/>
        </p:nvSpPr>
        <p:spPr>
          <a:xfrm>
            <a:off x="14213336" y="8533984"/>
            <a:ext cx="3708036" cy="1521432"/>
          </a:xfrm>
          <a:custGeom>
            <a:rect l="l" t="t" r="r" b="b"/>
            <a:pathLst>
              <a:path w="3708036" h="1521432">
                <a:moveTo>
                  <a:pt x="0" y="0"/>
                </a:moveTo>
                <a:lnTo>
                  <a:pt x="3708036" y="0"/>
                </a:lnTo>
                <a:lnTo>
                  <a:pt x="3708036" y="1521432"/>
                </a:lnTo>
                <a:lnTo>
                  <a:pt x="0" y="1521432"/>
                </a:lnTo>
                <a:lnTo>
                  <a:pt x="0" y="0"/>
                </a:lnTo>
                <a:close/>
              </a:path>
            </a:pathLst>
          </a:custGeom>
          <a:blipFill>
            <a:blip r:embed="rId13"/>
            <a:stretch>
              <a:fillRect t="-126396" b="-118694"/>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u="sng" spc="413">
                <a:solidFill>
                  <a:srgbClr val="000000"/>
                </a:solidFill>
                <a:latin typeface="Lato"/>
                <a:hlinkClick r:id="rId4" tooltip="https://tinyurl.com/2s4k6ev2"/>
              </a:rPr>
              <a:t> https://tinyurl.com/2s4k6ev2</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Teak Furniture Market Report 2024</dc:title>
  <cp:lastModifiedBy>decipher market</cp:lastModifiedBy>
  <cp:revision>2</cp:revision>
  <dcterms:created xsi:type="dcterms:W3CDTF">2006-08-16T00:00:00Z</dcterms:created>
  <dcterms:modified xsi:type="dcterms:W3CDTF">2024-03-20T13:56:14Z</dcterms:modified>
</cp:coreProperties>
</file>