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73"/>
    <p:sldId id="257" r:id="rId74"/>
    <p:sldId id="258" r:id="rId75"/>
    <p:sldId id="259" r:id="rId76"/>
    <p:sldId id="260" r:id="rId77"/>
    <p:sldId id="261" r:id="rId78"/>
    <p:sldId id="262" r:id="rId79"/>
    <p:sldId id="263" r:id="rId80"/>
    <p:sldId id="264" r:id="rId81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51" Target="fonts/font51.fntdata" Type="http://schemas.openxmlformats.org/officeDocument/2006/relationships/font"/><Relationship Id="rId52" Target="fonts/font52.fntdata" Type="http://schemas.openxmlformats.org/officeDocument/2006/relationships/font"/><Relationship Id="rId53" Target="fonts/font53.fntdata" Type="http://schemas.openxmlformats.org/officeDocument/2006/relationships/font"/><Relationship Id="rId54" Target="fonts/font54.fntdata" Type="http://schemas.openxmlformats.org/officeDocument/2006/relationships/font"/><Relationship Id="rId55" Target="fonts/font55.fntdata" Type="http://schemas.openxmlformats.org/officeDocument/2006/relationships/font"/><Relationship Id="rId56" Target="fonts/font56.fntdata" Type="http://schemas.openxmlformats.org/officeDocument/2006/relationships/font"/><Relationship Id="rId57" Target="fonts/font57.fntdata" Type="http://schemas.openxmlformats.org/officeDocument/2006/relationships/font"/><Relationship Id="rId58" Target="fonts/font58.fntdata" Type="http://schemas.openxmlformats.org/officeDocument/2006/relationships/font"/><Relationship Id="rId59" Target="fonts/font59.fntdata" Type="http://schemas.openxmlformats.org/officeDocument/2006/relationships/font"/><Relationship Id="rId6" Target="fonts/font6.fntdata" Type="http://schemas.openxmlformats.org/officeDocument/2006/relationships/font"/><Relationship Id="rId60" Target="fonts/font60.fntdata" Type="http://schemas.openxmlformats.org/officeDocument/2006/relationships/font"/><Relationship Id="rId61" Target="fonts/font61.fntdata" Type="http://schemas.openxmlformats.org/officeDocument/2006/relationships/font"/><Relationship Id="rId62" Target="fonts/font62.fntdata" Type="http://schemas.openxmlformats.org/officeDocument/2006/relationships/font"/><Relationship Id="rId63" Target="fonts/font63.fntdata" Type="http://schemas.openxmlformats.org/officeDocument/2006/relationships/font"/><Relationship Id="rId64" Target="fonts/font64.fntdata" Type="http://schemas.openxmlformats.org/officeDocument/2006/relationships/font"/><Relationship Id="rId65" Target="fonts/font65.fntdata" Type="http://schemas.openxmlformats.org/officeDocument/2006/relationships/font"/><Relationship Id="rId66" Target="fonts/font66.fntdata" Type="http://schemas.openxmlformats.org/officeDocument/2006/relationships/font"/><Relationship Id="rId67" Target="fonts/font67.fntdata" Type="http://schemas.openxmlformats.org/officeDocument/2006/relationships/font"/><Relationship Id="rId68" Target="fonts/font68.fntdata" Type="http://schemas.openxmlformats.org/officeDocument/2006/relationships/font"/><Relationship Id="rId69" Target="fonts/font69.fntdata" Type="http://schemas.openxmlformats.org/officeDocument/2006/relationships/font"/><Relationship Id="rId7" Target="fonts/font7.fntdata" Type="http://schemas.openxmlformats.org/officeDocument/2006/relationships/font"/><Relationship Id="rId70" Target="fonts/font70.fntdata" Type="http://schemas.openxmlformats.org/officeDocument/2006/relationships/font"/><Relationship Id="rId71" Target="fonts/font71.fntdata" Type="http://schemas.openxmlformats.org/officeDocument/2006/relationships/font"/><Relationship Id="rId72" Target="fonts/font72.fntdata" Type="http://schemas.openxmlformats.org/officeDocument/2006/relationships/font"/><Relationship Id="rId73" Target="slides/slide1.xml" Type="http://schemas.openxmlformats.org/officeDocument/2006/relationships/slide"/><Relationship Id="rId74" Target="slides/slide2.xml" Type="http://schemas.openxmlformats.org/officeDocument/2006/relationships/slide"/><Relationship Id="rId75" Target="slides/slide3.xml" Type="http://schemas.openxmlformats.org/officeDocument/2006/relationships/slide"/><Relationship Id="rId76" Target="slides/slide4.xml" Type="http://schemas.openxmlformats.org/officeDocument/2006/relationships/slide"/><Relationship Id="rId77" Target="slides/slide5.xml" Type="http://schemas.openxmlformats.org/officeDocument/2006/relationships/slide"/><Relationship Id="rId78" Target="slides/slide6.xml" Type="http://schemas.openxmlformats.org/officeDocument/2006/relationships/slide"/><Relationship Id="rId79" Target="slides/slide7.xml" Type="http://schemas.openxmlformats.org/officeDocument/2006/relationships/slide"/><Relationship Id="rId8" Target="fonts/font8.fntdata" Type="http://schemas.openxmlformats.org/officeDocument/2006/relationships/font"/><Relationship Id="rId80" Target="slides/slide8.xml" Type="http://schemas.openxmlformats.org/officeDocument/2006/relationships/slide"/><Relationship Id="rId81" Target="slides/slide9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png" Type="http://schemas.openxmlformats.org/officeDocument/2006/relationships/image"/><Relationship Id="rId11" Target="../media/image19.jpeg" Type="http://schemas.openxmlformats.org/officeDocument/2006/relationships/image"/><Relationship Id="rId2" Target="../media/image10.jpeg" Type="http://schemas.openxmlformats.org/officeDocument/2006/relationships/image"/><Relationship Id="rId3" Target="../media/image11.png" Type="http://schemas.openxmlformats.org/officeDocument/2006/relationships/image"/><Relationship Id="rId4" Target="../media/image12.png" Type="http://schemas.openxmlformats.org/officeDocument/2006/relationships/image"/><Relationship Id="rId5" Target="../media/image13.png" Type="http://schemas.openxmlformats.org/officeDocument/2006/relationships/image"/><Relationship Id="rId6" Target="../media/image14.png" Type="http://schemas.openxmlformats.org/officeDocument/2006/relationships/image"/><Relationship Id="rId7" Target="../media/image15.png" Type="http://schemas.openxmlformats.org/officeDocument/2006/relationships/image"/><Relationship Id="rId8" Target="../media/image16.pn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21.png" Type="http://schemas.openxmlformats.org/officeDocument/2006/relationships/image"/><Relationship Id="rId4" Target="https://tinyurl.com/5n6uetxs" TargetMode="External" Type="http://schemas.openxmlformats.org/officeDocument/2006/relationships/hyperlink"/><Relationship Id="rId5" Target="https://www.cognitivemarketresearch.com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379643" y="2119745"/>
            <a:ext cx="11528714" cy="6047509"/>
            <a:chOff x="0" y="0"/>
            <a:chExt cx="3036369" cy="159276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36369" cy="1592760"/>
            </a:xfrm>
            <a:custGeom>
              <a:avLst/>
              <a:gdLst/>
              <a:ahLst/>
              <a:cxnLst/>
              <a:rect r="r" b="b" t="t" l="l"/>
              <a:pathLst>
                <a:path h="1592760" w="3036369">
                  <a:moveTo>
                    <a:pt x="0" y="0"/>
                  </a:moveTo>
                  <a:lnTo>
                    <a:pt x="3036369" y="0"/>
                  </a:lnTo>
                  <a:lnTo>
                    <a:pt x="3036369" y="1592760"/>
                  </a:lnTo>
                  <a:lnTo>
                    <a:pt x="0" y="1592760"/>
                  </a:lnTo>
                  <a:close/>
                </a:path>
              </a:pathLst>
            </a:custGeom>
            <a:solidFill>
              <a:srgbClr val="000000">
                <a:alpha val="6000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036369" cy="16308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754296" y="2842308"/>
            <a:ext cx="10483934" cy="4396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584"/>
              </a:lnSpc>
            </a:pPr>
            <a:r>
              <a:rPr lang="en-US" sz="8499">
                <a:solidFill>
                  <a:srgbClr val="FFFFFF"/>
                </a:solidFill>
                <a:latin typeface="Canva Sans"/>
              </a:rPr>
              <a:t>GLOBAL </a:t>
            </a:r>
          </a:p>
          <a:p>
            <a:pPr algn="just">
              <a:lnSpc>
                <a:spcPts val="8584"/>
              </a:lnSpc>
            </a:pPr>
            <a:r>
              <a:rPr lang="en-US" sz="8499">
                <a:solidFill>
                  <a:srgbClr val="FFFFFF"/>
                </a:solidFill>
                <a:latin typeface="Canva Sans"/>
              </a:rPr>
              <a:t>TAPIOCA </a:t>
            </a:r>
          </a:p>
          <a:p>
            <a:pPr algn="just">
              <a:lnSpc>
                <a:spcPts val="8584"/>
              </a:lnSpc>
            </a:pPr>
            <a:r>
              <a:rPr lang="en-US" sz="8499">
                <a:solidFill>
                  <a:srgbClr val="FFFFFF"/>
                </a:solidFill>
                <a:latin typeface="Canva Sans"/>
              </a:rPr>
              <a:t>MARKET REPORT </a:t>
            </a:r>
          </a:p>
          <a:p>
            <a:pPr algn="just">
              <a:lnSpc>
                <a:spcPts val="8584"/>
              </a:lnSpc>
            </a:pPr>
            <a:r>
              <a:rPr lang="en-US" sz="8499">
                <a:solidFill>
                  <a:srgbClr val="FFFFFF"/>
                </a:solidFill>
                <a:latin typeface="Canva Sans"/>
              </a:rPr>
              <a:t>2024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539982" y="7480387"/>
            <a:ext cx="11208035" cy="5143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Canva Sans"/>
              </a:rPr>
              <a:t>Global,Regional,CountryAnalysis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" r="0" b="-1759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989984" y="2288598"/>
            <a:ext cx="12308032" cy="5709805"/>
            <a:chOff x="0" y="0"/>
            <a:chExt cx="3241622" cy="150381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41622" cy="1503817"/>
            </a:xfrm>
            <a:custGeom>
              <a:avLst/>
              <a:gdLst/>
              <a:ahLst/>
              <a:cxnLst/>
              <a:rect r="r" b="b" t="t" l="l"/>
              <a:pathLst>
                <a:path h="1503817" w="3241622">
                  <a:moveTo>
                    <a:pt x="0" y="0"/>
                  </a:moveTo>
                  <a:lnTo>
                    <a:pt x="3241622" y="0"/>
                  </a:lnTo>
                  <a:lnTo>
                    <a:pt x="3241622" y="1503817"/>
                  </a:lnTo>
                  <a:lnTo>
                    <a:pt x="0" y="1503817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241622" cy="15419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4587264" y="2608118"/>
            <a:ext cx="8801745" cy="897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55"/>
              </a:lnSpc>
            </a:pPr>
            <a:r>
              <a:rPr lang="en-US" sz="6500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208193" y="3877207"/>
            <a:ext cx="11871614" cy="3913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30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Canva Sans"/>
              </a:rPr>
              <a:t>Tapioca is a starch extracted from the cassava root which is native to South America. It is consumed as a staple food in some of the countries such as Africa, South America and Asia. and widely used for industrial and commercial and residential applications. It is gluten-free product with limited nutritional value such as high in carbohydrate content but low in protein and mineral value used a s a wheat substitute in baking or cooking. The are some properties of modified or tapioca starch such as low-cost, tapioca retains its thickening capacity.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3333" r="0" b="-8333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403340" y="6076307"/>
            <a:ext cx="9481321" cy="1886319"/>
            <a:chOff x="0" y="0"/>
            <a:chExt cx="2156186" cy="4289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56186" cy="428975"/>
            </a:xfrm>
            <a:custGeom>
              <a:avLst/>
              <a:gdLst/>
              <a:ahLst/>
              <a:cxnLst/>
              <a:rect r="r" b="b" t="t" l="l"/>
              <a:pathLst>
                <a:path h="428975" w="2156186">
                  <a:moveTo>
                    <a:pt x="24496" y="0"/>
                  </a:moveTo>
                  <a:lnTo>
                    <a:pt x="2131690" y="0"/>
                  </a:lnTo>
                  <a:cubicBezTo>
                    <a:pt x="2145219" y="0"/>
                    <a:pt x="2156186" y="10967"/>
                    <a:pt x="2156186" y="24496"/>
                  </a:cubicBezTo>
                  <a:lnTo>
                    <a:pt x="2156186" y="404479"/>
                  </a:lnTo>
                  <a:cubicBezTo>
                    <a:pt x="2156186" y="410976"/>
                    <a:pt x="2153605" y="417207"/>
                    <a:pt x="2149011" y="421801"/>
                  </a:cubicBezTo>
                  <a:cubicBezTo>
                    <a:pt x="2144417" y="426395"/>
                    <a:pt x="2138187" y="428975"/>
                    <a:pt x="2131690" y="428975"/>
                  </a:cubicBezTo>
                  <a:lnTo>
                    <a:pt x="24496" y="428975"/>
                  </a:lnTo>
                  <a:cubicBezTo>
                    <a:pt x="18000" y="428975"/>
                    <a:pt x="11769" y="426395"/>
                    <a:pt x="7175" y="421801"/>
                  </a:cubicBezTo>
                  <a:cubicBezTo>
                    <a:pt x="2581" y="417207"/>
                    <a:pt x="0" y="410976"/>
                    <a:pt x="0" y="404479"/>
                  </a:cubicBezTo>
                  <a:lnTo>
                    <a:pt x="0" y="24496"/>
                  </a:lnTo>
                  <a:cubicBezTo>
                    <a:pt x="0" y="18000"/>
                    <a:pt x="2581" y="11769"/>
                    <a:pt x="7175" y="7175"/>
                  </a:cubicBezTo>
                  <a:cubicBezTo>
                    <a:pt x="11769" y="2581"/>
                    <a:pt x="18000" y="0"/>
                    <a:pt x="24496" y="0"/>
                  </a:cubicBezTo>
                  <a:close/>
                </a:path>
              </a:pathLst>
            </a:custGeom>
            <a:solidFill>
              <a:srgbClr val="3F230D">
                <a:alpha val="94902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anchor="ctr" rtlCol="false" tIns="45720" lIns="45720" bIns="45720" rIns="45720"/>
            <a:lstStyle/>
            <a:p>
              <a:pPr algn="ctr">
                <a:lnSpc>
                  <a:spcPts val="2823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4675144" y="3960867"/>
            <a:ext cx="8937712" cy="2773577"/>
          </a:xfrm>
          <a:custGeom>
            <a:avLst/>
            <a:gdLst/>
            <a:ahLst/>
            <a:cxnLst/>
            <a:rect r="r" b="b" t="t" l="l"/>
            <a:pathLst>
              <a:path h="2773577" w="8937712">
                <a:moveTo>
                  <a:pt x="0" y="0"/>
                </a:moveTo>
                <a:lnTo>
                  <a:pt x="8937712" y="0"/>
                </a:lnTo>
                <a:lnTo>
                  <a:pt x="8937712" y="2773577"/>
                </a:lnTo>
                <a:lnTo>
                  <a:pt x="0" y="27735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54842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4403340" y="3675192"/>
            <a:ext cx="9481321" cy="1886319"/>
            <a:chOff x="0" y="0"/>
            <a:chExt cx="2156186" cy="42897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56186" cy="428975"/>
            </a:xfrm>
            <a:custGeom>
              <a:avLst/>
              <a:gdLst/>
              <a:ahLst/>
              <a:cxnLst/>
              <a:rect r="r" b="b" t="t" l="l"/>
              <a:pathLst>
                <a:path h="428975" w="2156186">
                  <a:moveTo>
                    <a:pt x="24496" y="0"/>
                  </a:moveTo>
                  <a:lnTo>
                    <a:pt x="2131690" y="0"/>
                  </a:lnTo>
                  <a:cubicBezTo>
                    <a:pt x="2145219" y="0"/>
                    <a:pt x="2156186" y="10967"/>
                    <a:pt x="2156186" y="24496"/>
                  </a:cubicBezTo>
                  <a:lnTo>
                    <a:pt x="2156186" y="404479"/>
                  </a:lnTo>
                  <a:cubicBezTo>
                    <a:pt x="2156186" y="410976"/>
                    <a:pt x="2153605" y="417207"/>
                    <a:pt x="2149011" y="421801"/>
                  </a:cubicBezTo>
                  <a:cubicBezTo>
                    <a:pt x="2144417" y="426395"/>
                    <a:pt x="2138187" y="428975"/>
                    <a:pt x="2131690" y="428975"/>
                  </a:cubicBezTo>
                  <a:lnTo>
                    <a:pt x="24496" y="428975"/>
                  </a:lnTo>
                  <a:cubicBezTo>
                    <a:pt x="18000" y="428975"/>
                    <a:pt x="11769" y="426395"/>
                    <a:pt x="7175" y="421801"/>
                  </a:cubicBezTo>
                  <a:cubicBezTo>
                    <a:pt x="2581" y="417207"/>
                    <a:pt x="0" y="410976"/>
                    <a:pt x="0" y="404479"/>
                  </a:cubicBezTo>
                  <a:lnTo>
                    <a:pt x="0" y="24496"/>
                  </a:lnTo>
                  <a:cubicBezTo>
                    <a:pt x="0" y="18000"/>
                    <a:pt x="2581" y="11769"/>
                    <a:pt x="7175" y="7175"/>
                  </a:cubicBezTo>
                  <a:cubicBezTo>
                    <a:pt x="11769" y="2581"/>
                    <a:pt x="18000" y="0"/>
                    <a:pt x="24496" y="0"/>
                  </a:cubicBezTo>
                  <a:close/>
                </a:path>
              </a:pathLst>
            </a:custGeom>
            <a:solidFill>
              <a:srgbClr val="3F230D">
                <a:alpha val="94902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anchor="ctr" rtlCol="false" tIns="45720" lIns="45720" bIns="45720" rIns="45720"/>
            <a:lstStyle/>
            <a:p>
              <a:pPr algn="ctr">
                <a:lnSpc>
                  <a:spcPts val="2823"/>
                </a:lnSpc>
              </a:pPr>
            </a:p>
          </p:txBody>
        </p:sp>
      </p:grpSp>
      <p:sp>
        <p:nvSpPr>
          <p:cNvPr name="AutoShape 10" id="10"/>
          <p:cNvSpPr/>
          <p:nvPr/>
        </p:nvSpPr>
        <p:spPr>
          <a:xfrm flipV="true">
            <a:off x="6369710" y="4122641"/>
            <a:ext cx="0" cy="991421"/>
          </a:xfrm>
          <a:prstGeom prst="line">
            <a:avLst/>
          </a:prstGeom>
          <a:ln cap="flat" w="38100">
            <a:solidFill>
              <a:srgbClr val="FFFFFF">
                <a:alpha val="94902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 flipV="true">
            <a:off x="6369710" y="6523756"/>
            <a:ext cx="0" cy="991421"/>
          </a:xfrm>
          <a:prstGeom prst="line">
            <a:avLst/>
          </a:prstGeom>
          <a:ln cap="flat" w="38100">
            <a:solidFill>
              <a:srgbClr val="FFFFFF">
                <a:alpha val="94902"/>
              </a:srgbClr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2" id="12"/>
          <p:cNvGrpSpPr/>
          <p:nvPr/>
        </p:nvGrpSpPr>
        <p:grpSpPr>
          <a:xfrm rot="0">
            <a:off x="0" y="0"/>
            <a:ext cx="18288000" cy="1479885"/>
            <a:chOff x="0" y="0"/>
            <a:chExt cx="4816593" cy="38976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816592" cy="389764"/>
            </a:xfrm>
            <a:custGeom>
              <a:avLst/>
              <a:gdLst/>
              <a:ahLst/>
              <a:cxnLst/>
              <a:rect r="r" b="b" t="t" l="l"/>
              <a:pathLst>
                <a:path h="38976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89764"/>
                  </a:lnTo>
                  <a:lnTo>
                    <a:pt x="0" y="389764"/>
                  </a:lnTo>
                  <a:close/>
                </a:path>
              </a:pathLst>
            </a:custGeom>
            <a:solidFill>
              <a:srgbClr val="000000">
                <a:alpha val="49804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4816593" cy="4278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5162248" y="435142"/>
            <a:ext cx="7963503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50"/>
              </a:lnSpc>
            </a:pPr>
            <a:r>
              <a:rPr lang="en-US" sz="6500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562447" y="3858332"/>
            <a:ext cx="6899822" cy="1434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7"/>
              </a:lnSpc>
            </a:pPr>
            <a:r>
              <a:rPr lang="en-US" sz="4084" spc="130">
                <a:solidFill>
                  <a:srgbClr val="FFFFFF">
                    <a:alpha val="94902"/>
                  </a:srgbClr>
                </a:solidFill>
                <a:latin typeface="Barlow Semi-Bold"/>
              </a:rPr>
              <a:t>FORECAST</a:t>
            </a:r>
          </a:p>
          <a:p>
            <a:pPr algn="ctr">
              <a:lnSpc>
                <a:spcPts val="5717"/>
              </a:lnSpc>
              <a:spcBef>
                <a:spcPct val="0"/>
              </a:spcBef>
            </a:pPr>
            <a:r>
              <a:rPr lang="en-US" sz="4084" spc="130">
                <a:solidFill>
                  <a:srgbClr val="FFFFFF">
                    <a:alpha val="94902"/>
                  </a:srgbClr>
                </a:solidFill>
                <a:latin typeface="Barlow Semi-Bold"/>
              </a:rPr>
              <a:t>$9,915.89 Million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562447" y="6279250"/>
            <a:ext cx="6899822" cy="1434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7"/>
              </a:lnSpc>
            </a:pPr>
            <a:r>
              <a:rPr lang="en-US" sz="4084" spc="130">
                <a:solidFill>
                  <a:srgbClr val="FFFFFF">
                    <a:alpha val="94902"/>
                  </a:srgbClr>
                </a:solidFill>
                <a:latin typeface="Barlow Semi-Bold"/>
              </a:rPr>
              <a:t>CAGR</a:t>
            </a:r>
          </a:p>
          <a:p>
            <a:pPr algn="ctr">
              <a:lnSpc>
                <a:spcPts val="5717"/>
              </a:lnSpc>
              <a:spcBef>
                <a:spcPct val="0"/>
              </a:spcBef>
            </a:pPr>
            <a:r>
              <a:rPr lang="en-US" sz="4084" spc="130">
                <a:solidFill>
                  <a:srgbClr val="FFFFFF">
                    <a:alpha val="94902"/>
                  </a:srgbClr>
                </a:solidFill>
                <a:latin typeface="Barlow Semi-Bold"/>
              </a:rPr>
              <a:t>4.64%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634948" y="4248513"/>
            <a:ext cx="1715311" cy="70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7"/>
              </a:lnSpc>
              <a:spcBef>
                <a:spcPct val="0"/>
              </a:spcBef>
            </a:pPr>
            <a:r>
              <a:rPr lang="en-US" sz="4084" spc="130">
                <a:solidFill>
                  <a:srgbClr val="FFFFFF">
                    <a:alpha val="94902"/>
                  </a:srgbClr>
                </a:solidFill>
                <a:latin typeface="Barlow Semi-Bold"/>
              </a:rPr>
              <a:t>2027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555265" y="6259448"/>
            <a:ext cx="1715311" cy="1434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7"/>
              </a:lnSpc>
            </a:pPr>
            <a:r>
              <a:rPr lang="en-US" sz="4084" spc="130">
                <a:solidFill>
                  <a:srgbClr val="FFFFFF">
                    <a:alpha val="94902"/>
                  </a:srgbClr>
                </a:solidFill>
                <a:latin typeface="Barlow Semi-Bold"/>
              </a:rPr>
              <a:t>2023-</a:t>
            </a:r>
          </a:p>
          <a:p>
            <a:pPr algn="ctr">
              <a:lnSpc>
                <a:spcPts val="5717"/>
              </a:lnSpc>
              <a:spcBef>
                <a:spcPct val="0"/>
              </a:spcBef>
            </a:pPr>
            <a:r>
              <a:rPr lang="en-US" sz="4084" spc="130">
                <a:solidFill>
                  <a:srgbClr val="FFFFFF">
                    <a:alpha val="94902"/>
                  </a:srgbClr>
                </a:solidFill>
                <a:latin typeface="Barlow Semi-Bold"/>
              </a:rPr>
              <a:t>2030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89" r="0" b="-1306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479885"/>
            <a:chOff x="0" y="0"/>
            <a:chExt cx="4816593" cy="38976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389764"/>
            </a:xfrm>
            <a:custGeom>
              <a:avLst/>
              <a:gdLst/>
              <a:ahLst/>
              <a:cxnLst/>
              <a:rect r="r" b="b" t="t" l="l"/>
              <a:pathLst>
                <a:path h="38976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89764"/>
                  </a:lnTo>
                  <a:lnTo>
                    <a:pt x="0" y="389764"/>
                  </a:lnTo>
                  <a:close/>
                </a:path>
              </a:pathLst>
            </a:custGeom>
            <a:solidFill>
              <a:srgbClr val="000000">
                <a:alpha val="49804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4278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152566"/>
            <a:ext cx="16678145" cy="1109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79"/>
              </a:lnSpc>
            </a:pPr>
            <a:r>
              <a:rPr lang="en-US" sz="6199">
                <a:solidFill>
                  <a:srgbClr val="FFFFFF"/>
                </a:solidFill>
                <a:latin typeface="Poppins"/>
              </a:rPr>
              <a:t>REVENUE MARKET SHARE BY SEGMENTS 2022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9872810" y="2369501"/>
            <a:ext cx="7542354" cy="2168384"/>
            <a:chOff x="0" y="0"/>
            <a:chExt cx="1986464" cy="5710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86464" cy="571097"/>
            </a:xfrm>
            <a:custGeom>
              <a:avLst/>
              <a:gdLst/>
              <a:ahLst/>
              <a:cxnLst/>
              <a:rect r="r" b="b" t="t" l="l"/>
              <a:pathLst>
                <a:path h="571097" w="1986464">
                  <a:moveTo>
                    <a:pt x="52349" y="0"/>
                  </a:moveTo>
                  <a:lnTo>
                    <a:pt x="1934114" y="0"/>
                  </a:lnTo>
                  <a:cubicBezTo>
                    <a:pt x="1947998" y="0"/>
                    <a:pt x="1961313" y="5515"/>
                    <a:pt x="1971131" y="15333"/>
                  </a:cubicBezTo>
                  <a:cubicBezTo>
                    <a:pt x="1980948" y="25150"/>
                    <a:pt x="1986464" y="38465"/>
                    <a:pt x="1986464" y="52349"/>
                  </a:cubicBezTo>
                  <a:lnTo>
                    <a:pt x="1986464" y="518748"/>
                  </a:lnTo>
                  <a:cubicBezTo>
                    <a:pt x="1986464" y="547659"/>
                    <a:pt x="1963026" y="571097"/>
                    <a:pt x="1934114" y="571097"/>
                  </a:cubicBezTo>
                  <a:lnTo>
                    <a:pt x="52349" y="571097"/>
                  </a:lnTo>
                  <a:cubicBezTo>
                    <a:pt x="38465" y="571097"/>
                    <a:pt x="25150" y="565582"/>
                    <a:pt x="15333" y="555764"/>
                  </a:cubicBezTo>
                  <a:cubicBezTo>
                    <a:pt x="5515" y="545947"/>
                    <a:pt x="0" y="532632"/>
                    <a:pt x="0" y="518748"/>
                  </a:cubicBezTo>
                  <a:lnTo>
                    <a:pt x="0" y="52349"/>
                  </a:lnTo>
                  <a:cubicBezTo>
                    <a:pt x="0" y="23438"/>
                    <a:pt x="23438" y="0"/>
                    <a:pt x="52349" y="0"/>
                  </a:cubicBezTo>
                  <a:close/>
                </a:path>
              </a:pathLst>
            </a:custGeom>
            <a:solidFill>
              <a:srgbClr val="643D1D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986464" cy="6187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872810" y="4807640"/>
            <a:ext cx="7542354" cy="2168384"/>
            <a:chOff x="0" y="0"/>
            <a:chExt cx="1986464" cy="5710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86464" cy="571097"/>
            </a:xfrm>
            <a:custGeom>
              <a:avLst/>
              <a:gdLst/>
              <a:ahLst/>
              <a:cxnLst/>
              <a:rect r="r" b="b" t="t" l="l"/>
              <a:pathLst>
                <a:path h="571097" w="1986464">
                  <a:moveTo>
                    <a:pt x="52349" y="0"/>
                  </a:moveTo>
                  <a:lnTo>
                    <a:pt x="1934114" y="0"/>
                  </a:lnTo>
                  <a:cubicBezTo>
                    <a:pt x="1947998" y="0"/>
                    <a:pt x="1961313" y="5515"/>
                    <a:pt x="1971131" y="15333"/>
                  </a:cubicBezTo>
                  <a:cubicBezTo>
                    <a:pt x="1980948" y="25150"/>
                    <a:pt x="1986464" y="38465"/>
                    <a:pt x="1986464" y="52349"/>
                  </a:cubicBezTo>
                  <a:lnTo>
                    <a:pt x="1986464" y="518748"/>
                  </a:lnTo>
                  <a:cubicBezTo>
                    <a:pt x="1986464" y="547659"/>
                    <a:pt x="1963026" y="571097"/>
                    <a:pt x="1934114" y="571097"/>
                  </a:cubicBezTo>
                  <a:lnTo>
                    <a:pt x="52349" y="571097"/>
                  </a:lnTo>
                  <a:cubicBezTo>
                    <a:pt x="38465" y="571097"/>
                    <a:pt x="25150" y="565582"/>
                    <a:pt x="15333" y="555764"/>
                  </a:cubicBezTo>
                  <a:cubicBezTo>
                    <a:pt x="5515" y="545947"/>
                    <a:pt x="0" y="532632"/>
                    <a:pt x="0" y="518748"/>
                  </a:cubicBezTo>
                  <a:lnTo>
                    <a:pt x="0" y="52349"/>
                  </a:lnTo>
                  <a:cubicBezTo>
                    <a:pt x="0" y="23438"/>
                    <a:pt x="23438" y="0"/>
                    <a:pt x="52349" y="0"/>
                  </a:cubicBezTo>
                  <a:close/>
                </a:path>
              </a:pathLst>
            </a:custGeom>
            <a:solidFill>
              <a:srgbClr val="A77349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1986464" cy="6187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872810" y="7245780"/>
            <a:ext cx="7542354" cy="2246316"/>
            <a:chOff x="0" y="0"/>
            <a:chExt cx="1986464" cy="59162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86464" cy="591622"/>
            </a:xfrm>
            <a:custGeom>
              <a:avLst/>
              <a:gdLst/>
              <a:ahLst/>
              <a:cxnLst/>
              <a:rect r="r" b="b" t="t" l="l"/>
              <a:pathLst>
                <a:path h="591622" w="1986464">
                  <a:moveTo>
                    <a:pt x="52349" y="0"/>
                  </a:moveTo>
                  <a:lnTo>
                    <a:pt x="1934114" y="0"/>
                  </a:lnTo>
                  <a:cubicBezTo>
                    <a:pt x="1947998" y="0"/>
                    <a:pt x="1961313" y="5515"/>
                    <a:pt x="1971131" y="15333"/>
                  </a:cubicBezTo>
                  <a:cubicBezTo>
                    <a:pt x="1980948" y="25150"/>
                    <a:pt x="1986464" y="38465"/>
                    <a:pt x="1986464" y="52349"/>
                  </a:cubicBezTo>
                  <a:lnTo>
                    <a:pt x="1986464" y="539273"/>
                  </a:lnTo>
                  <a:cubicBezTo>
                    <a:pt x="1986464" y="568185"/>
                    <a:pt x="1963026" y="591622"/>
                    <a:pt x="1934114" y="591622"/>
                  </a:cubicBezTo>
                  <a:lnTo>
                    <a:pt x="52349" y="591622"/>
                  </a:lnTo>
                  <a:cubicBezTo>
                    <a:pt x="23438" y="591622"/>
                    <a:pt x="0" y="568185"/>
                    <a:pt x="0" y="539273"/>
                  </a:cubicBezTo>
                  <a:lnTo>
                    <a:pt x="0" y="52349"/>
                  </a:lnTo>
                  <a:cubicBezTo>
                    <a:pt x="0" y="23438"/>
                    <a:pt x="23438" y="0"/>
                    <a:pt x="52349" y="0"/>
                  </a:cubicBezTo>
                  <a:close/>
                </a:path>
              </a:pathLst>
            </a:custGeom>
            <a:solidFill>
              <a:srgbClr val="643D1D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1986464" cy="6392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2032714" y="2283776"/>
            <a:ext cx="3222546" cy="688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spc="127">
                <a:solidFill>
                  <a:srgbClr val="FFFFFF"/>
                </a:solidFill>
                <a:latin typeface="Barlow Semi-Bold"/>
              </a:rPr>
              <a:t>Type analysis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607444" y="3228395"/>
            <a:ext cx="6073086" cy="1150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39"/>
              </a:lnSpc>
            </a:pPr>
            <a:r>
              <a:rPr lang="en-US" sz="3999" spc="127">
                <a:solidFill>
                  <a:srgbClr val="FFFFFF"/>
                </a:solidFill>
                <a:latin typeface="Barlow Semi-Bold"/>
              </a:rPr>
              <a:t>Tapioca Flour </a:t>
            </a:r>
          </a:p>
          <a:p>
            <a:pPr algn="ctr">
              <a:lnSpc>
                <a:spcPts val="4439"/>
              </a:lnSpc>
            </a:pPr>
            <a:r>
              <a:rPr lang="en-US" sz="3999" spc="127">
                <a:solidFill>
                  <a:srgbClr val="FFFFFF"/>
                </a:solidFill>
                <a:latin typeface="Barlow Semi-Bold"/>
              </a:rPr>
              <a:t>USD 3,507.11 Million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967468" y="4756150"/>
            <a:ext cx="3353038" cy="688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spc="127">
                <a:solidFill>
                  <a:srgbClr val="FFFFFF"/>
                </a:solidFill>
                <a:latin typeface="Barlow Semi-Bold"/>
              </a:rPr>
              <a:t>by application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607444" y="5702300"/>
            <a:ext cx="6073086" cy="1150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39"/>
              </a:lnSpc>
            </a:pPr>
            <a:r>
              <a:rPr lang="en-US" sz="3999" spc="127">
                <a:solidFill>
                  <a:srgbClr val="FFFFFF"/>
                </a:solidFill>
                <a:latin typeface="Barlow Semi-Bold"/>
              </a:rPr>
              <a:t>Food and Beverage</a:t>
            </a:r>
          </a:p>
          <a:p>
            <a:pPr algn="ctr">
              <a:lnSpc>
                <a:spcPts val="4439"/>
              </a:lnSpc>
            </a:pPr>
            <a:r>
              <a:rPr lang="en-US" sz="3999" spc="127">
                <a:solidFill>
                  <a:srgbClr val="FFFFFF"/>
                </a:solidFill>
                <a:latin typeface="Barlow Semi-Bold"/>
              </a:rPr>
              <a:t> USD 5,227.10 Million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032714" y="7318924"/>
            <a:ext cx="3222546" cy="688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spc="127">
                <a:solidFill>
                  <a:srgbClr val="FFFFFF"/>
                </a:solidFill>
                <a:latin typeface="Barlow Semi-Bold"/>
              </a:rPr>
              <a:t>Type analysis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607444" y="8265074"/>
            <a:ext cx="6073086" cy="1150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39"/>
              </a:lnSpc>
            </a:pPr>
            <a:r>
              <a:rPr lang="en-US" sz="3999" spc="127">
                <a:solidFill>
                  <a:srgbClr val="FFFFFF"/>
                </a:solidFill>
                <a:latin typeface="Barlow Semi-Bold"/>
              </a:rPr>
              <a:t>Tapioca Flour </a:t>
            </a:r>
          </a:p>
          <a:p>
            <a:pPr algn="ctr">
              <a:lnSpc>
                <a:spcPts val="4439"/>
              </a:lnSpc>
            </a:pPr>
            <a:r>
              <a:rPr lang="en-US" sz="3999" spc="127">
                <a:solidFill>
                  <a:srgbClr val="FFFFFF"/>
                </a:solidFill>
                <a:latin typeface="Barlow Semi-Bold"/>
              </a:rPr>
              <a:t>USD 3,507.11 Million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71967" y="201458"/>
            <a:ext cx="18016033" cy="811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799" spc="153">
                <a:solidFill>
                  <a:srgbClr val="000000"/>
                </a:solidFill>
                <a:latin typeface="Canva Sans"/>
              </a:rPr>
              <a:t>GLOBAL TAPIOCA MARKET REVENUE SHARE FOR 2022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56110" y="8612886"/>
            <a:ext cx="5669702" cy="13194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05"/>
              </a:lnSpc>
              <a:spcBef>
                <a:spcPct val="0"/>
              </a:spcBef>
            </a:pPr>
            <a:r>
              <a:rPr lang="en-US" sz="4599" spc="147">
                <a:solidFill>
                  <a:srgbClr val="000000"/>
                </a:solidFill>
                <a:latin typeface="Barlow Semi-Bold"/>
              </a:rPr>
              <a:t>Asia Pacific </a:t>
            </a:r>
          </a:p>
          <a:p>
            <a:pPr algn="ctr">
              <a:lnSpc>
                <a:spcPts val="5105"/>
              </a:lnSpc>
              <a:spcBef>
                <a:spcPct val="0"/>
              </a:spcBef>
            </a:pPr>
            <a:r>
              <a:rPr lang="en-US" sz="4599" spc="147">
                <a:solidFill>
                  <a:srgbClr val="000000"/>
                </a:solidFill>
                <a:latin typeface="Barlow Semi-Bold"/>
              </a:rPr>
              <a:t>USD 3,961.40 Million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383842" y="2388910"/>
            <a:ext cx="7521033" cy="2772053"/>
            <a:chOff x="0" y="0"/>
            <a:chExt cx="6848186" cy="252405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848187" cy="2524060"/>
            </a:xfrm>
            <a:custGeom>
              <a:avLst/>
              <a:gdLst/>
              <a:ahLst/>
              <a:cxnLst/>
              <a:rect r="r" b="b" t="t" l="l"/>
              <a:pathLst>
                <a:path h="2524060" w="6848187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5682048" y="5464213"/>
            <a:ext cx="8222827" cy="3109286"/>
            <a:chOff x="0" y="0"/>
            <a:chExt cx="7487197" cy="283112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487197" cy="2831124"/>
            </a:xfrm>
            <a:custGeom>
              <a:avLst/>
              <a:gdLst/>
              <a:ahLst/>
              <a:cxnLst/>
              <a:rect r="r" b="b" t="t" l="l"/>
              <a:pathLst>
                <a:path h="2831124" w="7487197">
                  <a:moveTo>
                    <a:pt x="7362737" y="2831123"/>
                  </a:moveTo>
                  <a:lnTo>
                    <a:pt x="124460" y="2831123"/>
                  </a:lnTo>
                  <a:cubicBezTo>
                    <a:pt x="55880" y="2831123"/>
                    <a:pt x="0" y="2775243"/>
                    <a:pt x="0" y="270666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706663"/>
                  </a:lnTo>
                  <a:cubicBezTo>
                    <a:pt x="7487197" y="2775243"/>
                    <a:pt x="7431317" y="2831124"/>
                    <a:pt x="7362737" y="2831124"/>
                  </a:cubicBezTo>
                  <a:close/>
                </a:path>
              </a:pathLst>
            </a:custGeom>
            <a:solidFill>
              <a:srgbClr val="6D401C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5682048" y="2388910"/>
            <a:ext cx="8222827" cy="2772053"/>
            <a:chOff x="0" y="0"/>
            <a:chExt cx="7487197" cy="252405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487197" cy="2524060"/>
            </a:xfrm>
            <a:custGeom>
              <a:avLst/>
              <a:gdLst/>
              <a:ahLst/>
              <a:cxnLst/>
              <a:rect r="r" b="b" t="t" l="l"/>
              <a:pathLst>
                <a:path h="2524060" w="7487197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28211C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4625838" y="2817786"/>
            <a:ext cx="2112419" cy="1914300"/>
            <a:chOff x="0" y="0"/>
            <a:chExt cx="1923438" cy="174304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23438" cy="1743043"/>
            </a:xfrm>
            <a:custGeom>
              <a:avLst/>
              <a:gdLst/>
              <a:ahLst/>
              <a:cxnLst/>
              <a:rect r="r" b="b" t="t" l="l"/>
              <a:pathLst>
                <a:path h="1743043" w="1923438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6D401C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4625838" y="5893090"/>
            <a:ext cx="2112419" cy="1914300"/>
            <a:chOff x="0" y="0"/>
            <a:chExt cx="1923438" cy="174304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23438" cy="1743043"/>
            </a:xfrm>
            <a:custGeom>
              <a:avLst/>
              <a:gdLst/>
              <a:ahLst/>
              <a:cxnLst/>
              <a:rect r="r" b="b" t="t" l="l"/>
              <a:pathLst>
                <a:path h="1743043" w="1923438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28211C"/>
            </a:solid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5400000">
            <a:off x="6626742" y="3497899"/>
            <a:ext cx="639809" cy="554075"/>
            <a:chOff x="0" y="0"/>
            <a:chExt cx="6350000" cy="54991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350000" cy="5499100"/>
            </a:xfrm>
            <a:custGeom>
              <a:avLst/>
              <a:gdLst/>
              <a:ahLst/>
              <a:cxnLst/>
              <a:rect r="r" b="b" t="t" l="l"/>
              <a:pathLst>
                <a:path h="5499100" w="63500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6D401C"/>
            </a:solidFill>
          </p:spPr>
        </p:sp>
      </p:grpSp>
      <p:grpSp>
        <p:nvGrpSpPr>
          <p:cNvPr name="Group 15" id="15"/>
          <p:cNvGrpSpPr>
            <a:grpSpLocks noChangeAspect="true"/>
          </p:cNvGrpSpPr>
          <p:nvPr/>
        </p:nvGrpSpPr>
        <p:grpSpPr>
          <a:xfrm rot="5400000">
            <a:off x="6626742" y="6573202"/>
            <a:ext cx="639809" cy="554075"/>
            <a:chOff x="0" y="0"/>
            <a:chExt cx="6350000" cy="54991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50000" cy="5499100"/>
            </a:xfrm>
            <a:custGeom>
              <a:avLst/>
              <a:gdLst/>
              <a:ahLst/>
              <a:cxnLst/>
              <a:rect r="r" b="b" t="t" l="l"/>
              <a:pathLst>
                <a:path h="5499100" w="63500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28211C"/>
            </a:solid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4625838" y="3451920"/>
            <a:ext cx="2112419" cy="496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3"/>
              </a:lnSpc>
              <a:spcBef>
                <a:spcPct val="0"/>
              </a:spcBef>
            </a:pPr>
            <a:r>
              <a:rPr lang="en-US" sz="2931" spc="93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383125" y="6573420"/>
            <a:ext cx="2597845" cy="496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3"/>
              </a:lnSpc>
              <a:spcBef>
                <a:spcPct val="0"/>
              </a:spcBef>
            </a:pPr>
            <a:r>
              <a:rPr lang="en-US" sz="2931" spc="93">
                <a:solidFill>
                  <a:srgbClr val="FFFFFF"/>
                </a:solidFill>
                <a:latin typeface="Garet Bold"/>
              </a:rPr>
              <a:t>Trends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223683" y="3077865"/>
            <a:ext cx="6459026" cy="1225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899"/>
              </a:lnSpc>
              <a:spcBef>
                <a:spcPct val="0"/>
              </a:spcBef>
            </a:pPr>
            <a:r>
              <a:rPr lang="en-US" sz="3499" spc="111">
                <a:solidFill>
                  <a:srgbClr val="FFFFFF"/>
                </a:solidFill>
                <a:latin typeface="Barlow Semi-Bold"/>
              </a:rPr>
              <a:t>Rising demand for the food &amp; beverages industry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223683" y="6058419"/>
            <a:ext cx="6459026" cy="1844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899"/>
              </a:lnSpc>
            </a:pPr>
            <a:r>
              <a:rPr lang="en-US" sz="3499" spc="111">
                <a:solidFill>
                  <a:srgbClr val="FFFFFF"/>
                </a:solidFill>
                <a:latin typeface="Barlow Semi-Bold"/>
              </a:rPr>
              <a:t>Rapid changing product prices and supply shortages due to Coronavirus (COVID-19)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744" r="0" b="-1077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859973" y="2158711"/>
            <a:ext cx="14568055" cy="5969577"/>
            <a:chOff x="0" y="0"/>
            <a:chExt cx="3836854" cy="157223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836854" cy="1572234"/>
            </a:xfrm>
            <a:custGeom>
              <a:avLst/>
              <a:gdLst/>
              <a:ahLst/>
              <a:cxnLst/>
              <a:rect r="r" b="b" t="t" l="l"/>
              <a:pathLst>
                <a:path h="1572234" w="3836854">
                  <a:moveTo>
                    <a:pt x="0" y="0"/>
                  </a:moveTo>
                  <a:lnTo>
                    <a:pt x="3836854" y="0"/>
                  </a:lnTo>
                  <a:lnTo>
                    <a:pt x="3836854" y="1572234"/>
                  </a:lnTo>
                  <a:lnTo>
                    <a:pt x="0" y="1572234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836854" cy="16103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4063971" y="2497282"/>
            <a:ext cx="10160058" cy="696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51"/>
              </a:lnSpc>
            </a:pPr>
            <a:r>
              <a:rPr lang="en-US" sz="5199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093768" y="3666346"/>
            <a:ext cx="14334259" cy="4153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906777" indent="-453388" lvl="1">
              <a:lnSpc>
                <a:spcPts val="4661"/>
              </a:lnSpc>
              <a:buFont typeface="Arial"/>
              <a:buChar char="•"/>
            </a:pPr>
            <a:r>
              <a:rPr lang="en-US" sz="4199" spc="134">
                <a:solidFill>
                  <a:srgbClr val="FFFFFF"/>
                </a:solidFill>
                <a:latin typeface="Barlow Semi-Bold"/>
              </a:rPr>
              <a:t>The Global Tapioca Market revenue in 2015: USD 5,893.56 Million</a:t>
            </a:r>
          </a:p>
          <a:p>
            <a:pPr marL="906777" indent="-453388" lvl="1">
              <a:lnSpc>
                <a:spcPts val="4661"/>
              </a:lnSpc>
              <a:buFont typeface="Arial"/>
              <a:buChar char="•"/>
            </a:pPr>
            <a:r>
              <a:rPr lang="en-US" sz="4199" spc="134">
                <a:solidFill>
                  <a:srgbClr val="FFFFFF"/>
                </a:solidFill>
                <a:latin typeface="Barlow Semi-Bold"/>
              </a:rPr>
              <a:t>Tapioca flour accounted for largest share of total revenue generated in 2019</a:t>
            </a:r>
          </a:p>
          <a:p>
            <a:pPr marL="906777" indent="-453388" lvl="1">
              <a:lnSpc>
                <a:spcPts val="4661"/>
              </a:lnSpc>
              <a:buFont typeface="Arial"/>
              <a:buChar char="•"/>
            </a:pPr>
            <a:r>
              <a:rPr lang="en-US" sz="4199" spc="134">
                <a:solidFill>
                  <a:srgbClr val="FFFFFF"/>
                </a:solidFill>
                <a:latin typeface="Barlow Semi-Bold"/>
              </a:rPr>
              <a:t>Food and Beverage held share of Tapioca market in 2019</a:t>
            </a:r>
          </a:p>
          <a:p>
            <a:pPr marL="906777" indent="-453388" lvl="1">
              <a:lnSpc>
                <a:spcPts val="4661"/>
              </a:lnSpc>
              <a:buFont typeface="Arial"/>
              <a:buChar char="•"/>
            </a:pPr>
            <a:r>
              <a:rPr lang="en-US" sz="4199" spc="134">
                <a:solidFill>
                  <a:srgbClr val="FFFFFF"/>
                </a:solidFill>
                <a:latin typeface="Barlow Semi-Bold"/>
              </a:rPr>
              <a:t>Offline held maximum share in year 2019.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451" r="0" b="-1506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676409" y="0"/>
            <a:ext cx="9611591" cy="10287000"/>
            <a:chOff x="0" y="0"/>
            <a:chExt cx="2531448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531448" cy="2709333"/>
            </a:xfrm>
            <a:custGeom>
              <a:avLst/>
              <a:gdLst/>
              <a:ahLst/>
              <a:cxnLst/>
              <a:rect r="r" b="b" t="t" l="l"/>
              <a:pathLst>
                <a:path h="2709333" w="2531448">
                  <a:moveTo>
                    <a:pt x="0" y="0"/>
                  </a:moveTo>
                  <a:lnTo>
                    <a:pt x="2531448" y="0"/>
                  </a:lnTo>
                  <a:lnTo>
                    <a:pt x="253144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53144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144000" y="2280093"/>
            <a:ext cx="3595564" cy="1340044"/>
          </a:xfrm>
          <a:custGeom>
            <a:avLst/>
            <a:gdLst/>
            <a:ahLst/>
            <a:cxnLst/>
            <a:rect r="r" b="b" t="t" l="l"/>
            <a:pathLst>
              <a:path h="1340044" w="3595564">
                <a:moveTo>
                  <a:pt x="0" y="0"/>
                </a:moveTo>
                <a:lnTo>
                  <a:pt x="3595564" y="0"/>
                </a:lnTo>
                <a:lnTo>
                  <a:pt x="3595564" y="1340045"/>
                </a:lnTo>
                <a:lnTo>
                  <a:pt x="0" y="13400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233665" y="1914722"/>
            <a:ext cx="3227200" cy="2070787"/>
          </a:xfrm>
          <a:custGeom>
            <a:avLst/>
            <a:gdLst/>
            <a:ahLst/>
            <a:cxnLst/>
            <a:rect r="r" b="b" t="t" l="l"/>
            <a:pathLst>
              <a:path h="2070787" w="3227200">
                <a:moveTo>
                  <a:pt x="0" y="0"/>
                </a:moveTo>
                <a:lnTo>
                  <a:pt x="3227200" y="0"/>
                </a:lnTo>
                <a:lnTo>
                  <a:pt x="3227200" y="2070787"/>
                </a:lnTo>
                <a:lnTo>
                  <a:pt x="0" y="20707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144000" y="4204810"/>
            <a:ext cx="3213265" cy="1877380"/>
          </a:xfrm>
          <a:custGeom>
            <a:avLst/>
            <a:gdLst/>
            <a:ahLst/>
            <a:cxnLst/>
            <a:rect r="r" b="b" t="t" l="l"/>
            <a:pathLst>
              <a:path h="1877380" w="3213265">
                <a:moveTo>
                  <a:pt x="0" y="0"/>
                </a:moveTo>
                <a:lnTo>
                  <a:pt x="3213265" y="0"/>
                </a:lnTo>
                <a:lnTo>
                  <a:pt x="3213265" y="1877380"/>
                </a:lnTo>
                <a:lnTo>
                  <a:pt x="0" y="18773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77" t="0" r="-92" b="-316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953142" y="4794991"/>
            <a:ext cx="5030287" cy="697018"/>
          </a:xfrm>
          <a:custGeom>
            <a:avLst/>
            <a:gdLst/>
            <a:ahLst/>
            <a:cxnLst/>
            <a:rect r="r" b="b" t="t" l="l"/>
            <a:pathLst>
              <a:path h="697018" w="5030287">
                <a:moveTo>
                  <a:pt x="0" y="0"/>
                </a:moveTo>
                <a:lnTo>
                  <a:pt x="5030287" y="0"/>
                </a:lnTo>
                <a:lnTo>
                  <a:pt x="5030287" y="697018"/>
                </a:lnTo>
                <a:lnTo>
                  <a:pt x="0" y="6970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39156" r="-166" b="-139156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863740" y="6424142"/>
            <a:ext cx="3773784" cy="1714376"/>
          </a:xfrm>
          <a:custGeom>
            <a:avLst/>
            <a:gdLst/>
            <a:ahLst/>
            <a:cxnLst/>
            <a:rect r="r" b="b" t="t" l="l"/>
            <a:pathLst>
              <a:path h="1714376" w="3773784">
                <a:moveTo>
                  <a:pt x="0" y="0"/>
                </a:moveTo>
                <a:lnTo>
                  <a:pt x="3773785" y="0"/>
                </a:lnTo>
                <a:lnTo>
                  <a:pt x="3773785" y="1714376"/>
                </a:lnTo>
                <a:lnTo>
                  <a:pt x="0" y="17143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189086" y="6713305"/>
            <a:ext cx="4794343" cy="1136051"/>
          </a:xfrm>
          <a:custGeom>
            <a:avLst/>
            <a:gdLst/>
            <a:ahLst/>
            <a:cxnLst/>
            <a:rect r="r" b="b" t="t" l="l"/>
            <a:pathLst>
              <a:path h="1136051" w="4794343">
                <a:moveTo>
                  <a:pt x="0" y="0"/>
                </a:moveTo>
                <a:lnTo>
                  <a:pt x="4794343" y="0"/>
                </a:lnTo>
                <a:lnTo>
                  <a:pt x="4794343" y="1136051"/>
                </a:lnTo>
                <a:lnTo>
                  <a:pt x="0" y="113605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173" t="-57798" r="-2173" b="-58715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895284" y="8439963"/>
            <a:ext cx="3844281" cy="1636674"/>
          </a:xfrm>
          <a:custGeom>
            <a:avLst/>
            <a:gdLst/>
            <a:ahLst/>
            <a:cxnLst/>
            <a:rect r="r" b="b" t="t" l="l"/>
            <a:pathLst>
              <a:path h="1636674" w="3844281">
                <a:moveTo>
                  <a:pt x="0" y="0"/>
                </a:moveTo>
                <a:lnTo>
                  <a:pt x="3844280" y="0"/>
                </a:lnTo>
                <a:lnTo>
                  <a:pt x="3844280" y="1636674"/>
                </a:lnTo>
                <a:lnTo>
                  <a:pt x="0" y="16366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4455" t="-8139" r="-4455" b="-8139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886991" y="8658981"/>
            <a:ext cx="3801393" cy="1326067"/>
          </a:xfrm>
          <a:custGeom>
            <a:avLst/>
            <a:gdLst/>
            <a:ahLst/>
            <a:cxnLst/>
            <a:rect r="r" b="b" t="t" l="l"/>
            <a:pathLst>
              <a:path h="1326067" w="3801393">
                <a:moveTo>
                  <a:pt x="0" y="0"/>
                </a:moveTo>
                <a:lnTo>
                  <a:pt x="3801393" y="0"/>
                </a:lnTo>
                <a:lnTo>
                  <a:pt x="3801393" y="1326067"/>
                </a:lnTo>
                <a:lnTo>
                  <a:pt x="0" y="13260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0" y="29622"/>
            <a:ext cx="8676409" cy="10257378"/>
          </a:xfrm>
          <a:custGeom>
            <a:avLst/>
            <a:gdLst/>
            <a:ahLst/>
            <a:cxnLst/>
            <a:rect r="r" b="b" t="t" l="l"/>
            <a:pathLst>
              <a:path h="10257378" w="8676409">
                <a:moveTo>
                  <a:pt x="0" y="0"/>
                </a:moveTo>
                <a:lnTo>
                  <a:pt x="8676409" y="0"/>
                </a:lnTo>
                <a:lnTo>
                  <a:pt x="8676409" y="10257378"/>
                </a:lnTo>
                <a:lnTo>
                  <a:pt x="0" y="1025737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8026" t="-17394" r="-2159" b="-47785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032987" y="723900"/>
            <a:ext cx="6898435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50"/>
              </a:lnSpc>
            </a:pPr>
            <a:r>
              <a:rPr lang="en-US" sz="6500">
                <a:solidFill>
                  <a:srgbClr val="000000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166" r="0" b="-916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345680" y="817135"/>
            <a:ext cx="7331614" cy="4144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2"/>
              </a:lnSpc>
            </a:pPr>
            <a:r>
              <a:rPr lang="en-US" sz="3234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173452" y="814819"/>
            <a:ext cx="9941097" cy="1461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07"/>
              </a:lnSpc>
            </a:pPr>
            <a:r>
              <a:rPr lang="en-US" sz="8505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7256191" y="2128114"/>
            <a:ext cx="3510592" cy="2232225"/>
          </a:xfrm>
          <a:custGeom>
            <a:avLst/>
            <a:gdLst/>
            <a:ahLst/>
            <a:cxnLst/>
            <a:rect r="r" b="b" t="t" l="l"/>
            <a:pathLst>
              <a:path h="2232225" w="3510592">
                <a:moveTo>
                  <a:pt x="0" y="0"/>
                </a:moveTo>
                <a:lnTo>
                  <a:pt x="3510591" y="0"/>
                </a:lnTo>
                <a:lnTo>
                  <a:pt x="3510591" y="2232226"/>
                </a:lnTo>
                <a:lnTo>
                  <a:pt x="0" y="22322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62281" y="4236515"/>
            <a:ext cx="17563438" cy="1062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26"/>
              </a:lnSpc>
              <a:spcBef>
                <a:spcPct val="0"/>
              </a:spcBef>
            </a:pPr>
            <a:r>
              <a:rPr lang="en-US" sz="6161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452266" y="5441999"/>
            <a:ext cx="9813972" cy="1082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65"/>
              </a:lnSpc>
              <a:spcBef>
                <a:spcPct val="0"/>
              </a:spcBef>
            </a:pPr>
            <a:r>
              <a:rPr lang="en-US" sz="3118" spc="311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365"/>
              </a:lnSpc>
              <a:spcBef>
                <a:spcPct val="0"/>
              </a:spcBef>
            </a:pPr>
            <a:r>
              <a:rPr lang="en-US" sz="3118" spc="311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25577" y="6562534"/>
            <a:ext cx="12636846" cy="5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60"/>
              </a:lnSpc>
            </a:pPr>
            <a:r>
              <a:rPr lang="en-US" sz="3114" spc="317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829091" y="7126389"/>
            <a:ext cx="15060323" cy="663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51"/>
              </a:lnSpc>
              <a:spcBef>
                <a:spcPct val="0"/>
              </a:spcBef>
            </a:pPr>
            <a:r>
              <a:rPr lang="en-US" sz="3894" spc="389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3894" spc="389" u="sng">
                <a:solidFill>
                  <a:srgbClr val="000000"/>
                </a:solidFill>
                <a:latin typeface="Lato"/>
                <a:hlinkClick r:id="rId4" tooltip="https://tinyurl.com/5n6uetxs"/>
              </a:rPr>
              <a:t>https://tinyurl.com/5n6uetxs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046026" y="9528180"/>
            <a:ext cx="8507676" cy="758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74"/>
              </a:lnSpc>
            </a:pPr>
            <a:r>
              <a:rPr lang="en-US" sz="2833" spc="28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2974"/>
              </a:lnSpc>
            </a:pPr>
            <a:r>
              <a:rPr lang="en-US" sz="2833" spc="283" u="sng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DAFyD7hmpcE</dc:identifier>
  <dcterms:modified xsi:type="dcterms:W3CDTF">2011-08-01T06:04:30Z</dcterms:modified>
  <cp:revision>1</cp:revision>
  <dc:title>Tapioca Market Report 2024</dc:title>
</cp:coreProperties>
</file>