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8.jpeg" /><Relationship Id="rId11" Type="http://schemas.openxmlformats.org/officeDocument/2006/relationships/image" Target="../media/image19.jpeg" /><Relationship Id="rId12" Type="http://schemas.openxmlformats.org/officeDocument/2006/relationships/image" Target="../media/image20.jpeg" /><Relationship Id="rId13" Type="http://schemas.openxmlformats.org/officeDocument/2006/relationships/image" Target="../media/image21.jpeg" /><Relationship Id="rId14" Type="http://schemas.openxmlformats.org/officeDocument/2006/relationships/image" Target="../media/image22.jpeg" /><Relationship Id="rId15" Type="http://schemas.openxmlformats.org/officeDocument/2006/relationships/image" Target="../media/image23.jpeg" /><Relationship Id="rId16" Type="http://schemas.openxmlformats.org/officeDocument/2006/relationships/image" Target="../media/image24.jpeg" /><Relationship Id="rId17" Type="http://schemas.openxmlformats.org/officeDocument/2006/relationships/image" Target="../media/image25.jpeg" /><Relationship Id="rId18" Type="http://schemas.openxmlformats.org/officeDocument/2006/relationships/image" Target="../media/image26.jpeg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Relationship Id="rId7" Type="http://schemas.openxmlformats.org/officeDocument/2006/relationships/image" Target="../media/image15.jpeg" /><Relationship Id="rId8" Type="http://schemas.openxmlformats.org/officeDocument/2006/relationships/image" Target="../media/image16.jpeg" /><Relationship Id="rId9" Type="http://schemas.openxmlformats.org/officeDocument/2006/relationships/image" Target="../media/image1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7.jpeg" /><Relationship Id="rId3" Type="http://schemas.openxmlformats.org/officeDocument/2006/relationships/image" Target="../media/image28.jpeg" /><Relationship Id="rId4" Type="http://schemas.openxmlformats.org/officeDocument/2006/relationships/hyperlink" Target="https://tinyurl.com/2xe896uc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0008058" cy="10287000"/>
            <a:chExt cx="3650967" cy="37527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50966" cy="3752726"/>
            </a:xfrm>
            <a:custGeom>
              <a:rect l="l" t="t" r="r" b="b"/>
              <a:pathLst>
                <a:path w="3650966" h="3752726">
                  <a:moveTo>
                    <a:pt x="0" y="0"/>
                  </a:moveTo>
                  <a:lnTo>
                    <a:pt x="3650966" y="0"/>
                  </a:lnTo>
                  <a:lnTo>
                    <a:pt x="3650966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716250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163571" y="2771462"/>
            <a:ext cx="9844487" cy="4906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94"/>
              </a:lnSpc>
            </a:pPr>
            <a:r>
              <a:rPr lang="en-US" sz="9499">
                <a:solidFill>
                  <a:srgbClr val="FFFFFF"/>
                </a:solidFill>
                <a:latin typeface="Barlow"/>
              </a:rPr>
              <a:t>GLOBAL </a:t>
            </a:r>
          </a:p>
          <a:p>
            <a:pPr>
              <a:lnSpc>
                <a:spcPts val="9594"/>
              </a:lnSpc>
            </a:pPr>
            <a:r>
              <a:rPr lang="en-US" sz="9499">
                <a:solidFill>
                  <a:srgbClr val="FFFFFF"/>
                </a:solidFill>
                <a:latin typeface="Barlow"/>
              </a:rPr>
              <a:t>TAKEOUT COFFEE </a:t>
            </a:r>
          </a:p>
          <a:p>
            <a:pPr>
              <a:lnSpc>
                <a:spcPts val="9594"/>
              </a:lnSpc>
            </a:pPr>
            <a:r>
              <a:rPr lang="en-US" sz="9499">
                <a:solidFill>
                  <a:srgbClr val="FFFFFF"/>
                </a:solidFill>
                <a:latin typeface="Barlow"/>
              </a:rPr>
              <a:t>MARKET REPORT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954" y="9598026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59773" y="2613141"/>
            <a:ext cx="8884227" cy="6982691"/>
            <a:chExt cx="2339879" cy="1839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39879" cy="1839063"/>
            </a:xfrm>
            <a:custGeom>
              <a:rect l="l" t="t" r="r" b="b"/>
              <a:pathLst>
                <a:path w="2339879" h="1839063">
                  <a:moveTo>
                    <a:pt x="44443" y="0"/>
                  </a:moveTo>
                  <a:lnTo>
                    <a:pt x="2295436" y="0"/>
                  </a:lnTo>
                  <a:cubicBezTo>
                    <a:pt x="2307223" y="0"/>
                    <a:pt x="2318527" y="4682"/>
                    <a:pt x="2326862" y="13017"/>
                  </a:cubicBezTo>
                  <a:cubicBezTo>
                    <a:pt x="2335197" y="21352"/>
                    <a:pt x="2339879" y="32656"/>
                    <a:pt x="2339879" y="44443"/>
                  </a:cubicBezTo>
                  <a:lnTo>
                    <a:pt x="2339879" y="1794620"/>
                  </a:lnTo>
                  <a:cubicBezTo>
                    <a:pt x="2339879" y="1806407"/>
                    <a:pt x="2335197" y="1817711"/>
                    <a:pt x="2326862" y="1826046"/>
                  </a:cubicBezTo>
                  <a:cubicBezTo>
                    <a:pt x="2318527" y="1834380"/>
                    <a:pt x="2307223" y="1839063"/>
                    <a:pt x="2295436" y="1839063"/>
                  </a:cubicBezTo>
                  <a:lnTo>
                    <a:pt x="44443" y="1839063"/>
                  </a:lnTo>
                  <a:cubicBezTo>
                    <a:pt x="32656" y="1839063"/>
                    <a:pt x="21352" y="1834380"/>
                    <a:pt x="13017" y="1826046"/>
                  </a:cubicBezTo>
                  <a:cubicBezTo>
                    <a:pt x="4682" y="1817711"/>
                    <a:pt x="0" y="1806407"/>
                    <a:pt x="0" y="1794620"/>
                  </a:cubicBezTo>
                  <a:lnTo>
                    <a:pt x="0" y="44443"/>
                  </a:lnTo>
                  <a:cubicBezTo>
                    <a:pt x="0" y="32656"/>
                    <a:pt x="4682" y="21352"/>
                    <a:pt x="13017" y="13017"/>
                  </a:cubicBezTo>
                  <a:cubicBezTo>
                    <a:pt x="21352" y="4682"/>
                    <a:pt x="32656" y="0"/>
                    <a:pt x="44443" y="0"/>
                  </a:cubicBezTo>
                  <a:close/>
                </a:path>
              </a:pathLst>
            </a:custGeom>
            <a:solidFill>
              <a:srgbClr val="716250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339879" cy="1877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37092" y="2908617"/>
            <a:ext cx="7929589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4350" y="4016374"/>
            <a:ext cx="8375073" cy="5241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Canva Sans"/>
              </a:rPr>
              <a:t>The convenience of quickly grabbing a cup of coffee on the go, increasing the fast-paced lifestyles of urban dwellers, rise in café culture, increasing variety of coffee options, growth of health-conscious consumers, continuous ongoing innovation in coffee preparation techniques, development in online delivery services, adoption of eco-friendly packaging materials, expansion of brands globally, effective marketing &amp; branding by coffee chains, increased exposure to different cultures and coffee traditions, and competitive pricing strategies are the factors driving the global Takeout Coffee market. 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5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43992" y="5808166"/>
            <a:ext cx="8545173" cy="2587044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0600" y="0"/>
                  </a:moveTo>
                  <a:lnTo>
                    <a:pt x="769807" y="0"/>
                  </a:lnTo>
                  <a:cubicBezTo>
                    <a:pt x="793836" y="0"/>
                    <a:pt x="816880" y="9545"/>
                    <a:pt x="833871" y="26536"/>
                  </a:cubicBezTo>
                  <a:cubicBezTo>
                    <a:pt x="850862" y="43527"/>
                    <a:pt x="860407" y="66571"/>
                    <a:pt x="860407" y="90600"/>
                  </a:cubicBezTo>
                  <a:lnTo>
                    <a:pt x="860407" y="169888"/>
                  </a:lnTo>
                  <a:cubicBezTo>
                    <a:pt x="860407" y="193916"/>
                    <a:pt x="850862" y="216961"/>
                    <a:pt x="833871" y="233951"/>
                  </a:cubicBezTo>
                  <a:cubicBezTo>
                    <a:pt x="816880" y="250942"/>
                    <a:pt x="793836" y="260488"/>
                    <a:pt x="769807" y="260488"/>
                  </a:cubicBezTo>
                  <a:lnTo>
                    <a:pt x="90600" y="260488"/>
                  </a:lnTo>
                  <a:cubicBezTo>
                    <a:pt x="66571" y="260488"/>
                    <a:pt x="43527" y="250942"/>
                    <a:pt x="26536" y="233951"/>
                  </a:cubicBezTo>
                  <a:cubicBezTo>
                    <a:pt x="9545" y="216961"/>
                    <a:pt x="0" y="193916"/>
                    <a:pt x="0" y="169888"/>
                  </a:cubicBezTo>
                  <a:lnTo>
                    <a:pt x="0" y="90600"/>
                  </a:lnTo>
                  <a:cubicBezTo>
                    <a:pt x="0" y="66571"/>
                    <a:pt x="9545" y="43527"/>
                    <a:pt x="26536" y="26536"/>
                  </a:cubicBezTo>
                  <a:cubicBezTo>
                    <a:pt x="43527" y="9545"/>
                    <a:pt x="66571" y="0"/>
                    <a:pt x="90600" y="0"/>
                  </a:cubicBezTo>
                  <a:close/>
                </a:path>
              </a:pathLst>
            </a:custGeom>
            <a:solidFill>
              <a:srgbClr val="574839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95759" y="6126029"/>
            <a:ext cx="2087177" cy="2084568"/>
          </a:xfrm>
          <a:custGeom>
            <a:rect l="l" t="t" r="r" b="b"/>
            <a:pathLst>
              <a:path w="2087177" h="2084568">
                <a:moveTo>
                  <a:pt x="0" y="0"/>
                </a:moveTo>
                <a:lnTo>
                  <a:pt x="2087177" y="0"/>
                </a:lnTo>
                <a:lnTo>
                  <a:pt x="2087177" y="2084567"/>
                </a:lnTo>
                <a:lnTo>
                  <a:pt x="0" y="20845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647097" y="6042608"/>
            <a:ext cx="2056438" cy="2056438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43992" y="2825678"/>
            <a:ext cx="8545173" cy="2587044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0600" y="0"/>
                  </a:moveTo>
                  <a:lnTo>
                    <a:pt x="769807" y="0"/>
                  </a:lnTo>
                  <a:cubicBezTo>
                    <a:pt x="793836" y="0"/>
                    <a:pt x="816880" y="9545"/>
                    <a:pt x="833871" y="26536"/>
                  </a:cubicBezTo>
                  <a:cubicBezTo>
                    <a:pt x="850862" y="43527"/>
                    <a:pt x="860407" y="66571"/>
                    <a:pt x="860407" y="90600"/>
                  </a:cubicBezTo>
                  <a:lnTo>
                    <a:pt x="860407" y="169888"/>
                  </a:lnTo>
                  <a:cubicBezTo>
                    <a:pt x="860407" y="193916"/>
                    <a:pt x="850862" y="216961"/>
                    <a:pt x="833871" y="233951"/>
                  </a:cubicBezTo>
                  <a:cubicBezTo>
                    <a:pt x="816880" y="250942"/>
                    <a:pt x="793836" y="260488"/>
                    <a:pt x="769807" y="260488"/>
                  </a:cubicBezTo>
                  <a:lnTo>
                    <a:pt x="90600" y="260488"/>
                  </a:lnTo>
                  <a:cubicBezTo>
                    <a:pt x="66571" y="260488"/>
                    <a:pt x="43527" y="250942"/>
                    <a:pt x="26536" y="233951"/>
                  </a:cubicBezTo>
                  <a:cubicBezTo>
                    <a:pt x="9545" y="216961"/>
                    <a:pt x="0" y="193916"/>
                    <a:pt x="0" y="169888"/>
                  </a:cubicBezTo>
                  <a:lnTo>
                    <a:pt x="0" y="90600"/>
                  </a:lnTo>
                  <a:cubicBezTo>
                    <a:pt x="0" y="66571"/>
                    <a:pt x="9545" y="43527"/>
                    <a:pt x="26536" y="26536"/>
                  </a:cubicBezTo>
                  <a:cubicBezTo>
                    <a:pt x="43527" y="9545"/>
                    <a:pt x="66571" y="0"/>
                    <a:pt x="90600" y="0"/>
                  </a:cubicBezTo>
                  <a:close/>
                </a:path>
              </a:pathLst>
            </a:custGeom>
            <a:solidFill>
              <a:srgbClr val="574839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695759" y="3143541"/>
            <a:ext cx="2087177" cy="2084568"/>
          </a:xfrm>
          <a:custGeom>
            <a:rect l="l" t="t" r="r" b="b"/>
            <a:pathLst>
              <a:path w="2087177" h="2084568">
                <a:moveTo>
                  <a:pt x="0" y="0"/>
                </a:moveTo>
                <a:lnTo>
                  <a:pt x="2087177" y="0"/>
                </a:lnTo>
                <a:lnTo>
                  <a:pt x="2087177" y="2084568"/>
                </a:lnTo>
                <a:lnTo>
                  <a:pt x="0" y="2084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647097" y="3060121"/>
            <a:ext cx="2056438" cy="2056438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22101" y="6518928"/>
            <a:ext cx="1506430" cy="1428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48"/>
              </a:lnSpc>
            </a:pPr>
            <a:r>
              <a:rPr lang="en-US" sz="4436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92060" y="6279811"/>
            <a:ext cx="5741443" cy="1616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9"/>
              </a:lnSpc>
            </a:pPr>
            <a:r>
              <a:rPr lang="en-US" sz="4999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249"/>
              </a:lnSpc>
            </a:pPr>
            <a:r>
              <a:rPr lang="en-US" sz="4999">
                <a:solidFill>
                  <a:srgbClr val="FFFFFF"/>
                </a:solidFill>
                <a:latin typeface="Poppins"/>
              </a:rPr>
              <a:t>4.80%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47998" y="70008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22101" y="3874833"/>
            <a:ext cx="1506430" cy="543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48"/>
              </a:lnSpc>
              <a:spcBef>
                <a:spcPct val="0"/>
              </a:spcBef>
            </a:pPr>
            <a:r>
              <a:rPr lang="en-US" sz="4436" u="none" strike="noStrike">
                <a:solidFill>
                  <a:srgbClr val="1E3048"/>
                </a:solidFill>
                <a:latin typeface="Poppins Bold"/>
              </a:rPr>
              <a:t>2023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703535" y="3324239"/>
            <a:ext cx="6033956" cy="1616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00">
                <a:solidFill>
                  <a:srgbClr val="FFFFFF"/>
                </a:solidFill>
                <a:latin typeface="Poppins"/>
              </a:rPr>
              <a:t>MARKET SIZE </a:t>
            </a:r>
          </a:p>
          <a:p>
            <a:pPr algn="ctr">
              <a:lnSpc>
                <a:spcPts val="6250"/>
              </a:lnSpc>
            </a:pPr>
            <a:r>
              <a:rPr lang="en-US" sz="5000">
                <a:solidFill>
                  <a:srgbClr val="FFFFFF"/>
                </a:solidFill>
                <a:latin typeface="Poppins"/>
              </a:rPr>
              <a:t>USD 39.1 billion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800497" y="2764897"/>
            <a:ext cx="9150131" cy="2703929"/>
            <a:chExt cx="9376373" cy="27707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376373" cy="2770785"/>
            </a:xfrm>
            <a:custGeom>
              <a:rect l="l" t="t" r="r" b="b"/>
              <a:pathLst>
                <a:path w="9376373" h="2770785">
                  <a:moveTo>
                    <a:pt x="9251913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2646325"/>
                  </a:lnTo>
                  <a:cubicBezTo>
                    <a:pt x="9376373" y="2714905"/>
                    <a:pt x="9320493" y="2770785"/>
                    <a:pt x="9251914" y="2770785"/>
                  </a:cubicBezTo>
                  <a:close/>
                </a:path>
              </a:pathLst>
            </a:custGeom>
            <a:solidFill>
              <a:srgbClr val="716250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2256006" y="1124749"/>
            <a:ext cx="1382004" cy="5894015"/>
            <a:chExt cx="3130550" cy="1335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8288000" cy="1407896"/>
            <a:chExt cx="4816593" cy="3708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370804"/>
            </a:xfrm>
            <a:custGeom>
              <a:rect l="l" t="t" r="r" b="b"/>
              <a:pathLst>
                <a:path w="4816592" h="370804">
                  <a:moveTo>
                    <a:pt x="0" y="0"/>
                  </a:moveTo>
                  <a:lnTo>
                    <a:pt x="4816592" y="0"/>
                  </a:lnTo>
                  <a:lnTo>
                    <a:pt x="4816592" y="370804"/>
                  </a:lnTo>
                  <a:lnTo>
                    <a:pt x="0" y="370804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816593" cy="408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00497" y="5903801"/>
            <a:ext cx="9150131" cy="2703929"/>
            <a:chExt cx="9376373" cy="27707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76373" cy="2770785"/>
            </a:xfrm>
            <a:custGeom>
              <a:rect l="l" t="t" r="r" b="b"/>
              <a:pathLst>
                <a:path w="9376373" h="2770785">
                  <a:moveTo>
                    <a:pt x="9251913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2646325"/>
                  </a:lnTo>
                  <a:cubicBezTo>
                    <a:pt x="9376373" y="2714905"/>
                    <a:pt x="9320493" y="2770785"/>
                    <a:pt x="9251914" y="2770785"/>
                  </a:cubicBezTo>
                  <a:close/>
                </a:path>
              </a:pathLst>
            </a:custGeom>
            <a:solidFill>
              <a:srgbClr val="1C1917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2256006" y="4298818"/>
            <a:ext cx="1382004" cy="5894015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93200" y="146734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3312" y="3817512"/>
            <a:ext cx="5056917" cy="575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2"/>
              </a:lnSpc>
            </a:pPr>
            <a:r>
              <a:rPr lang="en-US" sz="4269">
                <a:solidFill>
                  <a:srgbClr val="43B4BE"/>
                </a:solidFill>
                <a:latin typeface="Montserrat Classic"/>
              </a:rPr>
              <a:t>By Product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02023" y="2955903"/>
            <a:ext cx="6848604" cy="2264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4994" lvl="1" indent="-347497">
              <a:lnSpc>
                <a:spcPts val="4506"/>
              </a:lnSpc>
              <a:buFont typeface="Arial"/>
              <a:buChar char="•"/>
            </a:pPr>
            <a:r>
              <a:rPr lang="en-US" sz="3219">
                <a:solidFill>
                  <a:srgbClr val="FFFFFF"/>
                </a:solidFill>
                <a:latin typeface="Montserrat"/>
              </a:rPr>
              <a:t>Whole-Bean</a:t>
            </a:r>
          </a:p>
          <a:p>
            <a:pPr marL="694994" lvl="1" indent="-347497">
              <a:lnSpc>
                <a:spcPts val="4506"/>
              </a:lnSpc>
              <a:buFont typeface="Arial"/>
              <a:buChar char="•"/>
            </a:pPr>
            <a:r>
              <a:rPr lang="en-US" sz="3219">
                <a:solidFill>
                  <a:srgbClr val="FFFFFF"/>
                </a:solidFill>
                <a:latin typeface="Montserrat"/>
              </a:rPr>
              <a:t>Ground Coffee</a:t>
            </a:r>
          </a:p>
          <a:p>
            <a:pPr marL="694994" lvl="1" indent="-347497">
              <a:lnSpc>
                <a:spcPts val="4506"/>
              </a:lnSpc>
              <a:buFont typeface="Arial"/>
              <a:buChar char="•"/>
            </a:pPr>
            <a:r>
              <a:rPr lang="en-US" sz="3219">
                <a:solidFill>
                  <a:srgbClr val="FFFFFF"/>
                </a:solidFill>
                <a:latin typeface="Montserrat"/>
              </a:rPr>
              <a:t>Instant Coffee</a:t>
            </a:r>
          </a:p>
          <a:p>
            <a:pPr marL="694994" lvl="1" indent="-347497">
              <a:lnSpc>
                <a:spcPts val="4506"/>
              </a:lnSpc>
              <a:buFont typeface="Arial"/>
              <a:buChar char="•"/>
            </a:pPr>
            <a:r>
              <a:rPr lang="en-US" sz="3219">
                <a:solidFill>
                  <a:srgbClr val="FFFFFF"/>
                </a:solidFill>
                <a:latin typeface="Montserrat"/>
              </a:rPr>
              <a:t>Coffee Pods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6732112"/>
            <a:ext cx="5056917" cy="1113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2"/>
              </a:lnSpc>
            </a:pPr>
            <a:r>
              <a:rPr lang="en-US" sz="4269">
                <a:solidFill>
                  <a:srgbClr val="43B4BE"/>
                </a:solidFill>
                <a:latin typeface="Montserrat Classic"/>
              </a:rPr>
              <a:t>Distribution Channel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02023" y="6726018"/>
            <a:ext cx="6344232" cy="1120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4994" lvl="1" indent="-347497">
              <a:lnSpc>
                <a:spcPts val="4506"/>
              </a:lnSpc>
              <a:buFont typeface="Arial"/>
              <a:buChar char="•"/>
            </a:pPr>
            <a:r>
              <a:rPr lang="en-US" sz="3219">
                <a:solidFill>
                  <a:srgbClr val="FFFFFF"/>
                </a:solidFill>
                <a:latin typeface="Montserrat"/>
              </a:rPr>
              <a:t>On-trade</a:t>
            </a:r>
          </a:p>
          <a:p>
            <a:pPr marL="694994" lvl="1" indent="-347497">
              <a:lnSpc>
                <a:spcPts val="4506"/>
              </a:lnSpc>
              <a:buFont typeface="Arial"/>
              <a:buChar char="•"/>
            </a:pPr>
            <a:r>
              <a:rPr lang="en-US" sz="3219">
                <a:solidFill>
                  <a:srgbClr val="FFFFFF"/>
                </a:solidFill>
                <a:latin typeface="Montserrat"/>
              </a:rPr>
              <a:t>Off-trade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35983" y="1061720"/>
            <a:ext cx="12320908" cy="9225280"/>
          </a:xfrm>
          <a:custGeom>
            <a:rect l="l" t="t" r="r" b="b"/>
            <a:pathLst>
              <a:path w="12320908" h="9225280">
                <a:moveTo>
                  <a:pt x="0" y="0"/>
                </a:moveTo>
                <a:lnTo>
                  <a:pt x="12320908" y="0"/>
                </a:lnTo>
                <a:lnTo>
                  <a:pt x="12320908" y="9225280"/>
                </a:lnTo>
                <a:lnTo>
                  <a:pt x="0" y="9225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35983" y="174624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000000"/>
                </a:solidFill>
                <a:latin typeface="Canva Sans"/>
              </a:rPr>
              <a:t>Global Takeout Coffee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50210" y="5433897"/>
            <a:ext cx="7201807" cy="2217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9"/>
              </a:lnSpc>
            </a:pPr>
            <a:r>
              <a:rPr lang="en-US" sz="7999">
                <a:solidFill>
                  <a:srgbClr val="000000"/>
                </a:solidFill>
                <a:latin typeface="Canva Sans"/>
              </a:rPr>
              <a:t>Europe</a:t>
            </a:r>
          </a:p>
          <a:p>
            <a:pPr algn="ctr">
              <a:lnSpc>
                <a:spcPts val="8639"/>
              </a:lnSpc>
            </a:pPr>
            <a:r>
              <a:rPr lang="en-US" sz="7999">
                <a:solidFill>
                  <a:srgbClr val="000000"/>
                </a:solidFill>
                <a:latin typeface="Canva Sans"/>
              </a:rPr>
              <a:t>35%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145416" y="1950452"/>
            <a:ext cx="8170709" cy="3011506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383000" y="5291404"/>
            <a:ext cx="8933125" cy="3045144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1F314B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383000" y="1950452"/>
            <a:ext cx="8933125" cy="3011506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2B1011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971875" y="2416375"/>
            <a:ext cx="2558571" cy="2079659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1F314B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71875" y="5700524"/>
            <a:ext cx="2558571" cy="2079659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2B1011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409298" y="3155237"/>
            <a:ext cx="695076" cy="601936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F314B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409298" y="6351002"/>
            <a:ext cx="695076" cy="601936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B1011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4160976" y="3076273"/>
            <a:ext cx="2294892" cy="5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4" spc="101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71875" y="6365700"/>
            <a:ext cx="2822250" cy="5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4" spc="101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57804" y="2454475"/>
            <a:ext cx="7054962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spc="128">
                <a:solidFill>
                  <a:srgbClr val="FFFFFF"/>
                </a:solidFill>
                <a:latin typeface="Barlow"/>
              </a:rPr>
              <a:t>Increasing Consumption of Coffee in Emerging Economies to Propel Market Growth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10972" y="6013876"/>
            <a:ext cx="6748626" cy="163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spc="128">
                <a:solidFill>
                  <a:srgbClr val="FFFFFF"/>
                </a:solidFill>
                <a:latin typeface="Barlow"/>
              </a:rPr>
              <a:t>Fluctuations in the Prices of Coffee Beans to Hinder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4360835" y="687348"/>
            <a:ext cx="10277262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636" y="2800116"/>
            <a:ext cx="11661563" cy="6781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The Global Takeout Coffee Market is witnessing significant growth in the near future.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This category includes coffee blends and single-origin options freshly ground from whole coffee beans. 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 Ground coffee allows for customizable brewing methods, such as pour-over, French press, or espresso machines, enabling consumers to savor their chosen coffee beans' distinct flavors and aromas. 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Off-trade is the second significant distribution channel. It encompasses retail stores, supermarkets, convenience stores, and online platforms where customers purchase takeout coffee for consumption elsewhere. It caters to the convenience-seeking consumer who prefers to grab and go.</a:t>
            </a:r>
          </a:p>
        </p:txBody>
      </p:sp>
      <p:sp>
        <p:nvSpPr>
          <p:cNvPr id="5" name="Freeform 5"/>
          <p:cNvSpPr/>
          <p:nvPr/>
        </p:nvSpPr>
        <p:spPr>
          <a:xfrm>
            <a:off x="12077199" y="1776263"/>
            <a:ext cx="6017693" cy="8510737"/>
          </a:xfrm>
          <a:custGeom>
            <a:rect l="l" t="t" r="r" b="b"/>
            <a:pathLst>
              <a:path w="6017693" h="8510737">
                <a:moveTo>
                  <a:pt x="0" y="0"/>
                </a:moveTo>
                <a:lnTo>
                  <a:pt x="6017693" y="0"/>
                </a:lnTo>
                <a:lnTo>
                  <a:pt x="6017693" y="8510737"/>
                </a:lnTo>
                <a:lnTo>
                  <a:pt x="0" y="8510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0714" t="-51767" r="-75000" b="-15909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5005225" y="1969475"/>
            <a:ext cx="4571771" cy="1257237"/>
          </a:xfrm>
          <a:custGeom>
            <a:rect l="l" t="t" r="r" b="b"/>
            <a:pathLst>
              <a:path w="4571771" h="1257237">
                <a:moveTo>
                  <a:pt x="0" y="0"/>
                </a:moveTo>
                <a:lnTo>
                  <a:pt x="4571771" y="0"/>
                </a:lnTo>
                <a:lnTo>
                  <a:pt x="4571771" y="1257237"/>
                </a:lnTo>
                <a:lnTo>
                  <a:pt x="0" y="12572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9967521" y="2105198"/>
            <a:ext cx="3878366" cy="1257237"/>
          </a:xfrm>
          <a:custGeom>
            <a:rect l="l" t="t" r="r" b="b"/>
            <a:pathLst>
              <a:path w="3878365" h="1257237">
                <a:moveTo>
                  <a:pt x="0" y="0"/>
                </a:moveTo>
                <a:lnTo>
                  <a:pt x="3878365" y="0"/>
                </a:lnTo>
                <a:lnTo>
                  <a:pt x="3878365" y="1257237"/>
                </a:lnTo>
                <a:lnTo>
                  <a:pt x="0" y="12572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4233068" y="2112024"/>
            <a:ext cx="3703087" cy="1250411"/>
          </a:xfrm>
          <a:custGeom>
            <a:rect l="l" t="t" r="r" b="b"/>
            <a:pathLst>
              <a:path w="3703087" h="1250411">
                <a:moveTo>
                  <a:pt x="0" y="0"/>
                </a:moveTo>
                <a:lnTo>
                  <a:pt x="3703087" y="0"/>
                </a:lnTo>
                <a:lnTo>
                  <a:pt x="3703087" y="1250411"/>
                </a:lnTo>
                <a:lnTo>
                  <a:pt x="0" y="1250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5991" b="0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2012731" y="3864376"/>
            <a:ext cx="4074562" cy="1089013"/>
          </a:xfrm>
          <a:custGeom>
            <a:rect l="l" t="t" r="r" b="b"/>
            <a:pathLst>
              <a:path w="4074562" h="1089013">
                <a:moveTo>
                  <a:pt x="0" y="0"/>
                </a:moveTo>
                <a:lnTo>
                  <a:pt x="4074561" y="0"/>
                </a:lnTo>
                <a:lnTo>
                  <a:pt x="4074561" y="1089013"/>
                </a:lnTo>
                <a:lnTo>
                  <a:pt x="0" y="10890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7462" b="-49613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5651840" y="3294860"/>
            <a:ext cx="2435334" cy="1848640"/>
          </a:xfrm>
          <a:custGeom>
            <a:rect l="l" t="t" r="r" b="b"/>
            <a:pathLst>
              <a:path w="2435334" h="1848640">
                <a:moveTo>
                  <a:pt x="0" y="0"/>
                </a:moveTo>
                <a:lnTo>
                  <a:pt x="2435334" y="0"/>
                </a:lnTo>
                <a:lnTo>
                  <a:pt x="2435334" y="1848640"/>
                </a:lnTo>
                <a:lnTo>
                  <a:pt x="0" y="18486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8311537" y="3638850"/>
            <a:ext cx="3311968" cy="1540065"/>
          </a:xfrm>
          <a:custGeom>
            <a:rect l="l" t="t" r="r" b="b"/>
            <a:pathLst>
              <a:path w="3311968" h="1540065">
                <a:moveTo>
                  <a:pt x="0" y="0"/>
                </a:moveTo>
                <a:lnTo>
                  <a:pt x="3311967" y="0"/>
                </a:lnTo>
                <a:lnTo>
                  <a:pt x="3311967" y="1540065"/>
                </a:lnTo>
                <a:lnTo>
                  <a:pt x="0" y="15400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8623572" y="5290493"/>
            <a:ext cx="3572216" cy="1641911"/>
          </a:xfrm>
          <a:custGeom>
            <a:rect l="l" t="t" r="r" b="b"/>
            <a:pathLst>
              <a:path w="3572216" h="1641911">
                <a:moveTo>
                  <a:pt x="0" y="0"/>
                </a:moveTo>
                <a:lnTo>
                  <a:pt x="3572216" y="0"/>
                </a:lnTo>
                <a:lnTo>
                  <a:pt x="3572216" y="1641911"/>
                </a:lnTo>
                <a:lnTo>
                  <a:pt x="0" y="16419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5369" b="-82195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6267077" y="5413118"/>
            <a:ext cx="2044460" cy="2070016"/>
          </a:xfrm>
          <a:custGeom>
            <a:rect l="l" t="t" r="r" b="b"/>
            <a:pathLst>
              <a:path w="2044460" h="2070016">
                <a:moveTo>
                  <a:pt x="0" y="0"/>
                </a:moveTo>
                <a:lnTo>
                  <a:pt x="2044460" y="0"/>
                </a:lnTo>
                <a:lnTo>
                  <a:pt x="2044460" y="2070016"/>
                </a:lnTo>
                <a:lnTo>
                  <a:pt x="0" y="20700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16476518" y="3795330"/>
            <a:ext cx="1565563" cy="2316119"/>
          </a:xfrm>
          <a:custGeom>
            <a:rect l="l" t="t" r="r" b="b"/>
            <a:pathLst>
              <a:path w="1565563" h="2316119">
                <a:moveTo>
                  <a:pt x="0" y="0"/>
                </a:moveTo>
                <a:lnTo>
                  <a:pt x="1565564" y="0"/>
                </a:lnTo>
                <a:lnTo>
                  <a:pt x="1565564" y="2316119"/>
                </a:lnTo>
                <a:lnTo>
                  <a:pt x="0" y="23161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9482" t="-3949" r="-29880" b="-3770"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12689586" y="5413118"/>
            <a:ext cx="3169327" cy="1212268"/>
          </a:xfrm>
          <a:custGeom>
            <a:rect l="l" t="t" r="r" b="b"/>
            <a:pathLst>
              <a:path w="3169327" h="1212268">
                <a:moveTo>
                  <a:pt x="0" y="0"/>
                </a:moveTo>
                <a:lnTo>
                  <a:pt x="3169326" y="0"/>
                </a:lnTo>
                <a:lnTo>
                  <a:pt x="3169326" y="1212268"/>
                </a:lnTo>
                <a:lnTo>
                  <a:pt x="0" y="121226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-225339" y="1607218"/>
            <a:ext cx="6777990" cy="8650388"/>
          </a:xfrm>
          <a:custGeom>
            <a:rect l="l" t="t" r="r" b="b"/>
            <a:pathLst>
              <a:path w="6777990" h="8650388">
                <a:moveTo>
                  <a:pt x="0" y="0"/>
                </a:moveTo>
                <a:lnTo>
                  <a:pt x="6777990" y="0"/>
                </a:lnTo>
                <a:lnTo>
                  <a:pt x="6777990" y="8650388"/>
                </a:lnTo>
                <a:lnTo>
                  <a:pt x="0" y="865038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1676" t="-19953" r="-127844" b="-5164"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12689586" y="6893709"/>
            <a:ext cx="5246569" cy="1092731"/>
          </a:xfrm>
          <a:custGeom>
            <a:rect l="l" t="t" r="r" b="b"/>
            <a:pathLst>
              <a:path w="5246569" h="1092731">
                <a:moveTo>
                  <a:pt x="0" y="0"/>
                </a:moveTo>
                <a:lnTo>
                  <a:pt x="5246569" y="0"/>
                </a:lnTo>
                <a:lnTo>
                  <a:pt x="5246569" y="1092731"/>
                </a:lnTo>
                <a:lnTo>
                  <a:pt x="0" y="10927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7457" t="-94547" r="-9532" b="-105031"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8895610" y="7046704"/>
            <a:ext cx="3521937" cy="1296073"/>
          </a:xfrm>
          <a:custGeom>
            <a:rect l="l" t="t" r="r" b="b"/>
            <a:pathLst>
              <a:path w="3521937" h="1296073">
                <a:moveTo>
                  <a:pt x="0" y="0"/>
                </a:moveTo>
                <a:lnTo>
                  <a:pt x="3521937" y="0"/>
                </a:lnTo>
                <a:lnTo>
                  <a:pt x="3521937" y="1296073"/>
                </a:lnTo>
                <a:lnTo>
                  <a:pt x="0" y="129607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6" name="Freeform 16"/>
          <p:cNvSpPr/>
          <p:nvPr/>
        </p:nvSpPr>
        <p:spPr>
          <a:xfrm>
            <a:off x="6549156" y="7892709"/>
            <a:ext cx="2074416" cy="2074416"/>
          </a:xfrm>
          <a:custGeom>
            <a:rect l="l" t="t" r="r" b="b"/>
            <a:pathLst>
              <a:path w="2074416" h="2074416">
                <a:moveTo>
                  <a:pt x="0" y="0"/>
                </a:moveTo>
                <a:lnTo>
                  <a:pt x="2074416" y="0"/>
                </a:lnTo>
                <a:lnTo>
                  <a:pt x="2074416" y="2074416"/>
                </a:lnTo>
                <a:lnTo>
                  <a:pt x="0" y="207441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7" name="Freeform 17"/>
          <p:cNvSpPr/>
          <p:nvPr/>
        </p:nvSpPr>
        <p:spPr>
          <a:xfrm>
            <a:off x="15570891" y="7986440"/>
            <a:ext cx="1811254" cy="2101054"/>
          </a:xfrm>
          <a:custGeom>
            <a:rect l="l" t="t" r="r" b="b"/>
            <a:pathLst>
              <a:path w="1811253" h="2101054">
                <a:moveTo>
                  <a:pt x="0" y="0"/>
                </a:moveTo>
                <a:lnTo>
                  <a:pt x="1811254" y="0"/>
                </a:lnTo>
                <a:lnTo>
                  <a:pt x="1811254" y="2101054"/>
                </a:lnTo>
                <a:lnTo>
                  <a:pt x="0" y="210105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8" name="Freeform 18"/>
          <p:cNvSpPr/>
          <p:nvPr/>
        </p:nvSpPr>
        <p:spPr>
          <a:xfrm>
            <a:off x="9845756" y="8761877"/>
            <a:ext cx="4700062" cy="1002680"/>
          </a:xfrm>
          <a:custGeom>
            <a:rect l="l" t="t" r="r" b="b"/>
            <a:pathLst>
              <a:path w="4700062" h="1002679">
                <a:moveTo>
                  <a:pt x="0" y="0"/>
                </a:moveTo>
                <a:lnTo>
                  <a:pt x="4700063" y="0"/>
                </a:lnTo>
                <a:lnTo>
                  <a:pt x="4700063" y="1002680"/>
                </a:lnTo>
                <a:lnTo>
                  <a:pt x="0" y="100268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9" name="TextBox 19"/>
          <p:cNvSpPr txBox="1"/>
          <p:nvPr/>
        </p:nvSpPr>
        <p:spPr>
          <a:xfrm>
            <a:off x="5238599" y="578518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4587" y="7948191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2xe896uc"/>
              </a:rPr>
              <a:t>https://tinyurl.com/2xe896uc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44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Takeout Coffee Market Report 2023</dc:title>
  <cp:lastModifiedBy>decipher market</cp:lastModifiedBy>
  <cp:revision>2</cp:revision>
  <dcterms:created xsi:type="dcterms:W3CDTF">2006-08-16T00:00:00Z</dcterms:created>
  <dcterms:modified xsi:type="dcterms:W3CDTF">2024-02-21T10:44:01Z</dcterms:modified>
</cp:coreProperties>
</file>