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" panose="00000500000000000000" pitchFamily="2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DM Sans" pitchFamily="2" charset="0"/>
      <p:regular r:id="rId15"/>
    </p:embeddedFont>
    <p:embeddedFont>
      <p:font typeface="Garet Bold" panose="020B0604020202020204" charset="0"/>
      <p:regular r:id="rId16"/>
    </p:embeddedFont>
    <p:embeddedFont>
      <p:font typeface="Georgia Pro Bold" panose="020B0604020202020204" charset="0"/>
      <p:regular r:id="rId17"/>
    </p:embeddedFont>
    <p:embeddedFont>
      <p:font typeface="Lato" panose="020F0502020204030203" pitchFamily="34" charset="0"/>
      <p:regular r:id="rId18"/>
    </p:embeddedFont>
    <p:embeddedFont>
      <p:font typeface="Lato Bold" panose="020F0502020204030203" charset="0"/>
      <p:regular r:id="rId19"/>
    </p:embeddedFont>
    <p:embeddedFont>
      <p:font typeface="Montserrat" panose="00000500000000000000" pitchFamily="2" charset="0"/>
      <p:regular r:id="rId20"/>
    </p:embeddedFont>
    <p:embeddedFont>
      <p:font typeface="Montserrat Classic" panose="020B0604020202020204" charset="0"/>
      <p:regular r:id="rId21"/>
    </p:embeddedFont>
    <p:embeddedFont>
      <p:font typeface="Poppins" panose="00000500000000000000" pitchFamily="2" charset="0"/>
      <p:regular r:id="rId22"/>
    </p:embeddedFont>
    <p:embeddedFont>
      <p:font typeface="Poppins Bold" panose="00000800000000000000" charset="0"/>
      <p:regular r:id="rId23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font" Target="fonts/font12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7.jpeg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Relationship Id="rId7" Type="http://schemas.openxmlformats.org/officeDocument/2006/relationships/image" Target="../media/image14.jpeg" /><Relationship Id="rId8" Type="http://schemas.openxmlformats.org/officeDocument/2006/relationships/image" Target="../media/image15.jpeg" /><Relationship Id="rId9" Type="http://schemas.openxmlformats.org/officeDocument/2006/relationships/image" Target="../media/image1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hyperlink" Target="https://tinyurl.com/7x5upwcf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405" b="-15261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9144000" cy="10287000"/>
            <a:chExt cx="240829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08296" cy="2709333"/>
            </a:xfrm>
            <a:custGeom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>
                <a:alpha val="63922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408296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75219" y="9331653"/>
            <a:ext cx="8076298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FFFFFF"/>
                </a:solidFill>
                <a:latin typeface="DM Sans"/>
              </a:rPr>
              <a:t>Global,Regional,CountryAnalysis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11005" y="3462338"/>
            <a:ext cx="8415104" cy="3508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824"/>
              </a:lnSpc>
            </a:pPr>
            <a:r>
              <a:rPr lang="en-US" sz="7200">
                <a:solidFill>
                  <a:srgbClr val="FFFFFF"/>
                </a:solidFill>
                <a:latin typeface="Canva Sans"/>
              </a:rPr>
              <a:t>GLOBAL </a:t>
            </a:r>
          </a:p>
          <a:p>
            <a:pPr>
              <a:lnSpc>
                <a:spcPts val="6824"/>
              </a:lnSpc>
            </a:pPr>
            <a:r>
              <a:rPr lang="en-US" sz="7200">
                <a:solidFill>
                  <a:srgbClr val="FFFFFF"/>
                </a:solidFill>
                <a:latin typeface="Canva Sans"/>
              </a:rPr>
              <a:t>TAKEAWAY FOOD </a:t>
            </a:r>
          </a:p>
          <a:p>
            <a:pPr>
              <a:lnSpc>
                <a:spcPts val="6824"/>
              </a:lnSpc>
            </a:pPr>
            <a:r>
              <a:rPr lang="en-US" sz="7200">
                <a:solidFill>
                  <a:srgbClr val="FFFFFF"/>
                </a:solidFill>
                <a:latin typeface="Canva Sans"/>
              </a:rPr>
              <a:t>MARKET REPORT </a:t>
            </a:r>
          </a:p>
          <a:p>
            <a:pPr>
              <a:lnSpc>
                <a:spcPts val="6824"/>
              </a:lnSpc>
            </a:pPr>
            <a:r>
              <a:rPr lang="en-US" sz="7200">
                <a:solidFill>
                  <a:srgbClr val="FFFFFF"/>
                </a:solidFill>
                <a:latin typeface="Canva Sans"/>
              </a:rPr>
              <a:t>2024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028700" y="1510417"/>
            <a:ext cx="16236544" cy="8172090"/>
            <a:chExt cx="4276291" cy="215232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6291" cy="2152320"/>
            </a:xfrm>
            <a:custGeom>
              <a:rect l="l" t="t" r="r" b="b"/>
              <a:pathLst>
                <a:path w="4276291" h="2152320">
                  <a:moveTo>
                    <a:pt x="0" y="0"/>
                  </a:moveTo>
                  <a:lnTo>
                    <a:pt x="4276291" y="0"/>
                  </a:lnTo>
                  <a:lnTo>
                    <a:pt x="4276291" y="2152320"/>
                  </a:lnTo>
                  <a:lnTo>
                    <a:pt x="0" y="2152320"/>
                  </a:lnTo>
                  <a:close/>
                </a:path>
              </a:pathLst>
            </a:custGeom>
            <a:solidFill>
              <a:srgbClr val="000000">
                <a:alpha val="64706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276291" cy="2199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433023" y="3124985"/>
            <a:ext cx="15421953" cy="5595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Montserrat"/>
              </a:rPr>
              <a:t>The takeaway food market has emerged as a dynamic and integral component of the global food service industry, transforming the way consumers access and enjoy a diverse array of culinary offerings. Defined by the convenience of ordering prepared meals for off-site consumption, this market has experienced unprecedented growth, driven by shifting consumer lifestyles, technological advancements, and external factors such as the COVID-19 pandemic. The fundamental allure of takeaway food lies in its ability to cater to the increasing demand for on-the-go dining solutions, providing a quick and accessible alternative for individuals with busy schedules and changing priorities.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41479" y="1927675"/>
            <a:ext cx="8127807" cy="832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0"/>
              </a:lnSpc>
            </a:pPr>
            <a:r>
              <a:rPr lang="en-US" sz="6000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621" b="-8044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-127587" y="0"/>
            <a:ext cx="18415588" cy="1372965"/>
            <a:chExt cx="4850196" cy="36160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50196" cy="361604"/>
            </a:xfrm>
            <a:custGeom>
              <a:rect l="l" t="t" r="r" b="b"/>
              <a:pathLst>
                <a:path w="4850196" h="361604">
                  <a:moveTo>
                    <a:pt x="0" y="0"/>
                  </a:moveTo>
                  <a:lnTo>
                    <a:pt x="4850196" y="0"/>
                  </a:lnTo>
                  <a:lnTo>
                    <a:pt x="4850196" y="361604"/>
                  </a:lnTo>
                  <a:lnTo>
                    <a:pt x="0" y="361604"/>
                  </a:lnTo>
                  <a:close/>
                </a:path>
              </a:pathLst>
            </a:custGeom>
            <a:solidFill>
              <a:srgbClr val="000000">
                <a:alpha val="6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50196" cy="3997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75898" y="6351094"/>
            <a:ext cx="8868102" cy="2684810"/>
            <a:chExt cx="860407" cy="26048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87301" y="0"/>
                  </a:moveTo>
                  <a:lnTo>
                    <a:pt x="773107" y="0"/>
                  </a:lnTo>
                  <a:cubicBezTo>
                    <a:pt x="821321" y="0"/>
                    <a:pt x="860407" y="39086"/>
                    <a:pt x="860407" y="87301"/>
                  </a:cubicBezTo>
                  <a:lnTo>
                    <a:pt x="860407" y="173187"/>
                  </a:lnTo>
                  <a:cubicBezTo>
                    <a:pt x="860407" y="221402"/>
                    <a:pt x="821321" y="260488"/>
                    <a:pt x="773107" y="260488"/>
                  </a:cubicBezTo>
                  <a:lnTo>
                    <a:pt x="87301" y="260488"/>
                  </a:lnTo>
                  <a:cubicBezTo>
                    <a:pt x="39086" y="260488"/>
                    <a:pt x="0" y="221402"/>
                    <a:pt x="0" y="173187"/>
                  </a:cubicBezTo>
                  <a:lnTo>
                    <a:pt x="0" y="87301"/>
                  </a:lnTo>
                  <a:cubicBezTo>
                    <a:pt x="0" y="39086"/>
                    <a:pt x="39086" y="0"/>
                    <a:pt x="87301" y="0"/>
                  </a:cubicBezTo>
                  <a:close/>
                </a:path>
              </a:pathLst>
            </a:custGeom>
            <a:solidFill>
              <a:srgbClr val="131211"/>
            </a:solidFill>
          </p:spPr>
          <p:txBody>
            <a:bodyPr/>
            <a:lstStyle/>
            <a:p/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640958" y="6680969"/>
            <a:ext cx="2166053" cy="2163345"/>
          </a:xfrm>
          <a:custGeom>
            <a:rect l="l" t="t" r="r" b="b"/>
            <a:pathLst>
              <a:path w="2166053" h="2163345">
                <a:moveTo>
                  <a:pt x="0" y="0"/>
                </a:moveTo>
                <a:lnTo>
                  <a:pt x="2166053" y="0"/>
                </a:lnTo>
                <a:lnTo>
                  <a:pt x="2166053" y="2163346"/>
                </a:lnTo>
                <a:lnTo>
                  <a:pt x="0" y="21633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10" name="Group 10"/>
          <p:cNvGrpSpPr/>
          <p:nvPr/>
        </p:nvGrpSpPr>
        <p:grpSpPr>
          <a:xfrm>
            <a:off x="590457" y="6594397"/>
            <a:ext cx="2134153" cy="2134153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75898" y="3319197"/>
            <a:ext cx="8868102" cy="2684810"/>
            <a:chExt cx="860407" cy="26048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87301" y="0"/>
                  </a:moveTo>
                  <a:lnTo>
                    <a:pt x="773107" y="0"/>
                  </a:lnTo>
                  <a:cubicBezTo>
                    <a:pt x="821321" y="0"/>
                    <a:pt x="860407" y="39086"/>
                    <a:pt x="860407" y="87301"/>
                  </a:cubicBezTo>
                  <a:lnTo>
                    <a:pt x="860407" y="173187"/>
                  </a:lnTo>
                  <a:cubicBezTo>
                    <a:pt x="860407" y="221402"/>
                    <a:pt x="821321" y="260488"/>
                    <a:pt x="773107" y="260488"/>
                  </a:cubicBezTo>
                  <a:lnTo>
                    <a:pt x="87301" y="260488"/>
                  </a:lnTo>
                  <a:cubicBezTo>
                    <a:pt x="39086" y="260488"/>
                    <a:pt x="0" y="221402"/>
                    <a:pt x="0" y="173187"/>
                  </a:cubicBezTo>
                  <a:lnTo>
                    <a:pt x="0" y="87301"/>
                  </a:lnTo>
                  <a:cubicBezTo>
                    <a:pt x="0" y="39086"/>
                    <a:pt x="39086" y="0"/>
                    <a:pt x="87301" y="0"/>
                  </a:cubicBezTo>
                  <a:close/>
                </a:path>
              </a:pathLst>
            </a:custGeom>
            <a:solidFill>
              <a:srgbClr val="131211"/>
            </a:solidFill>
          </p:spPr>
          <p:txBody>
            <a:bodyPr/>
            <a:lstStyle/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640958" y="3649072"/>
            <a:ext cx="2166053" cy="2163345"/>
          </a:xfrm>
          <a:custGeom>
            <a:rect l="l" t="t" r="r" b="b"/>
            <a:pathLst>
              <a:path w="2166053" h="2163345">
                <a:moveTo>
                  <a:pt x="0" y="0"/>
                </a:moveTo>
                <a:lnTo>
                  <a:pt x="2166053" y="0"/>
                </a:lnTo>
                <a:lnTo>
                  <a:pt x="2166053" y="2163346"/>
                </a:lnTo>
                <a:lnTo>
                  <a:pt x="0" y="21633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17" name="Group 17"/>
          <p:cNvGrpSpPr/>
          <p:nvPr/>
        </p:nvGrpSpPr>
        <p:grpSpPr>
          <a:xfrm>
            <a:off x="590457" y="3562499"/>
            <a:ext cx="2134153" cy="2134153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5162248" y="357870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INSIGHTS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75853" y="7150712"/>
            <a:ext cx="1563360" cy="1303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30"/>
              </a:lnSpc>
            </a:pPr>
            <a:r>
              <a:rPr lang="en-US" sz="4603">
                <a:solidFill>
                  <a:srgbClr val="1E3048"/>
                </a:solidFill>
                <a:latin typeface="Poppins Bold"/>
              </a:rPr>
              <a:t>2024- 2031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724610" y="6752613"/>
            <a:ext cx="5958417" cy="1766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08"/>
              </a:lnSpc>
            </a:pPr>
            <a:r>
              <a:rPr lang="en-US" sz="4934">
                <a:solidFill>
                  <a:srgbClr val="FFFFFF"/>
                </a:solidFill>
                <a:latin typeface="Poppins"/>
              </a:rPr>
              <a:t>CAGR</a:t>
            </a:r>
          </a:p>
          <a:p>
            <a:pPr algn="ctr">
              <a:lnSpc>
                <a:spcPts val="6908"/>
              </a:lnSpc>
              <a:spcBef>
                <a:spcPct val="0"/>
              </a:spcBef>
            </a:pPr>
            <a:r>
              <a:rPr lang="en-US" sz="4934">
                <a:solidFill>
                  <a:srgbClr val="FFFFFF"/>
                </a:solidFill>
                <a:latin typeface="Poppins"/>
              </a:rPr>
              <a:t>7.20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75853" y="4501798"/>
            <a:ext cx="1563360" cy="510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30"/>
              </a:lnSpc>
            </a:pPr>
            <a:r>
              <a:rPr lang="en-US" sz="4603">
                <a:solidFill>
                  <a:srgbClr val="1E3048"/>
                </a:solidFill>
                <a:latin typeface="Poppins Bold"/>
              </a:rPr>
              <a:t>2024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807011" y="3707119"/>
            <a:ext cx="5958417" cy="1766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08"/>
              </a:lnSpc>
            </a:pPr>
            <a:r>
              <a:rPr lang="en-US" sz="4934">
                <a:solidFill>
                  <a:srgbClr val="FFFFFF"/>
                </a:solidFill>
                <a:latin typeface="Poppins"/>
              </a:rPr>
              <a:t>MARKET SIZE</a:t>
            </a:r>
          </a:p>
          <a:p>
            <a:pPr algn="ctr">
              <a:lnSpc>
                <a:spcPts val="6908"/>
              </a:lnSpc>
              <a:spcBef>
                <a:spcPct val="0"/>
              </a:spcBef>
            </a:pPr>
            <a:r>
              <a:rPr lang="en-US" sz="4934">
                <a:solidFill>
                  <a:srgbClr val="FFFFFF"/>
                </a:solidFill>
                <a:latin typeface="Poppins"/>
              </a:rPr>
              <a:t>USD 511421.2 million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"/>
            <a:chExt cx="4816593" cy="2709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"/>
            </a:xfrm>
            <a:custGeom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00000">
                <a:alpha val="6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257042" y="2399191"/>
            <a:ext cx="6732594" cy="3070758"/>
            <a:chExt cx="8061861" cy="367704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061861" cy="3677041"/>
            </a:xfrm>
            <a:custGeom>
              <a:rect l="l" t="t" r="r" b="b"/>
              <a:pathLst>
                <a:path w="8061861" h="3677041">
                  <a:moveTo>
                    <a:pt x="7937401" y="3677041"/>
                  </a:moveTo>
                  <a:lnTo>
                    <a:pt x="124460" y="3677041"/>
                  </a:lnTo>
                  <a:cubicBezTo>
                    <a:pt x="55880" y="3677041"/>
                    <a:pt x="0" y="3621161"/>
                    <a:pt x="0" y="355258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937401" y="0"/>
                  </a:lnTo>
                  <a:cubicBezTo>
                    <a:pt x="8005980" y="0"/>
                    <a:pt x="8061861" y="55880"/>
                    <a:pt x="8061861" y="124460"/>
                  </a:cubicBezTo>
                  <a:lnTo>
                    <a:pt x="8061861" y="3552581"/>
                  </a:lnTo>
                  <a:cubicBezTo>
                    <a:pt x="8061861" y="3621161"/>
                    <a:pt x="8005980" y="3677041"/>
                    <a:pt x="7937401" y="3677041"/>
                  </a:cubicBezTo>
                  <a:close/>
                </a:path>
              </a:pathLst>
            </a:custGeom>
            <a:solidFill>
              <a:srgbClr val="5B1F18"/>
            </a:solidFill>
          </p:spPr>
          <p:txBody>
            <a:bodyPr/>
            <a:lstStyle/>
            <a:p/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1329507" y="2036969"/>
            <a:ext cx="859001" cy="3663497"/>
            <a:chExt cx="3130550" cy="1335127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2198183" y="5946278"/>
            <a:ext cx="6732594" cy="3070758"/>
            <a:chExt cx="8061861" cy="367704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061861" cy="3677041"/>
            </a:xfrm>
            <a:custGeom>
              <a:rect l="l" t="t" r="r" b="b"/>
              <a:pathLst>
                <a:path w="8061861" h="3677041">
                  <a:moveTo>
                    <a:pt x="7937401" y="3677041"/>
                  </a:moveTo>
                  <a:lnTo>
                    <a:pt x="124460" y="3677041"/>
                  </a:lnTo>
                  <a:cubicBezTo>
                    <a:pt x="55880" y="3677041"/>
                    <a:pt x="0" y="3621161"/>
                    <a:pt x="0" y="355258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937401" y="0"/>
                  </a:lnTo>
                  <a:cubicBezTo>
                    <a:pt x="8005980" y="0"/>
                    <a:pt x="8061861" y="55880"/>
                    <a:pt x="8061861" y="124460"/>
                  </a:cubicBezTo>
                  <a:lnTo>
                    <a:pt x="8061861" y="3552581"/>
                  </a:lnTo>
                  <a:cubicBezTo>
                    <a:pt x="8061861" y="3621161"/>
                    <a:pt x="8005980" y="3677041"/>
                    <a:pt x="7937401" y="3677041"/>
                  </a:cubicBezTo>
                  <a:close/>
                </a:path>
              </a:pathLst>
            </a:custGeom>
            <a:solidFill>
              <a:srgbClr val="070304"/>
            </a:solidFill>
          </p:spPr>
          <p:txBody>
            <a:bodyPr/>
            <a:lstStyle/>
            <a:p/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1270648" y="5584056"/>
            <a:ext cx="859001" cy="3663497"/>
            <a:chExt cx="3130550" cy="133512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11384445" y="4140621"/>
            <a:ext cx="6903555" cy="3704684"/>
            <a:chExt cx="8061861" cy="432627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061861" cy="4326270"/>
            </a:xfrm>
            <a:custGeom>
              <a:rect l="l" t="t" r="r" b="b"/>
              <a:pathLst>
                <a:path w="8061861" h="4326270">
                  <a:moveTo>
                    <a:pt x="7937401" y="4326270"/>
                  </a:moveTo>
                  <a:lnTo>
                    <a:pt x="124460" y="4326270"/>
                  </a:lnTo>
                  <a:cubicBezTo>
                    <a:pt x="55880" y="4326270"/>
                    <a:pt x="0" y="4270390"/>
                    <a:pt x="0" y="420181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937401" y="0"/>
                  </a:lnTo>
                  <a:cubicBezTo>
                    <a:pt x="8005980" y="0"/>
                    <a:pt x="8061861" y="55880"/>
                    <a:pt x="8061861" y="124460"/>
                  </a:cubicBezTo>
                  <a:lnTo>
                    <a:pt x="8061861" y="4201810"/>
                  </a:lnTo>
                  <a:cubicBezTo>
                    <a:pt x="8061861" y="4270390"/>
                    <a:pt x="8005980" y="4326270"/>
                    <a:pt x="7937401" y="4326270"/>
                  </a:cubicBezTo>
                  <a:close/>
                </a:path>
              </a:pathLst>
            </a:custGeom>
            <a:solidFill>
              <a:srgbClr val="AE4227"/>
            </a:solidFill>
          </p:spPr>
          <p:txBody>
            <a:bodyPr/>
            <a:lstStyle/>
            <a:p/>
          </p:txBody>
        </p:sp>
      </p:grpSp>
      <p:grpSp>
        <p:nvGrpSpPr>
          <p:cNvPr id="16" name="Group 16"/>
          <p:cNvGrpSpPr/>
          <p:nvPr/>
        </p:nvGrpSpPr>
        <p:grpSpPr>
          <a:xfrm rot="5400000">
            <a:off x="10425782" y="4047505"/>
            <a:ext cx="880814" cy="3756524"/>
            <a:chExt cx="3130550" cy="1335127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18" name="TextBox 18"/>
          <p:cNvSpPr txBox="1"/>
          <p:nvPr/>
        </p:nvSpPr>
        <p:spPr>
          <a:xfrm>
            <a:off x="493200" y="19047"/>
            <a:ext cx="17301600" cy="100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Canva Sans"/>
              </a:rPr>
              <a:t>REVENUE MARKET SHARE BY SEGMENTS 2022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765269" y="3221861"/>
            <a:ext cx="4900378" cy="1216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1" lvl="1" indent="-377820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Montserrat"/>
              </a:rPr>
              <a:t>Vegetarian</a:t>
            </a:r>
          </a:p>
          <a:p>
            <a:pPr marL="755641" lvl="1" indent="-377820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Montserrat"/>
              </a:rPr>
              <a:t>Non-Vegetarian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3825" y="3692400"/>
            <a:ext cx="3143188" cy="389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4"/>
              </a:lnSpc>
            </a:pPr>
            <a:r>
              <a:rPr lang="en-US" sz="2915">
                <a:solidFill>
                  <a:srgbClr val="43B4BE"/>
                </a:solidFill>
                <a:latin typeface="Montserrat Classic"/>
              </a:rPr>
              <a:t>Type Segment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8555" y="7089530"/>
            <a:ext cx="3143188" cy="75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4"/>
              </a:lnSpc>
            </a:pPr>
            <a:r>
              <a:rPr lang="en-US" sz="2915">
                <a:solidFill>
                  <a:srgbClr val="43B4BE"/>
                </a:solidFill>
                <a:latin typeface="Montserrat Classic"/>
              </a:rPr>
              <a:t>Order Type Segment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254687" y="5561492"/>
            <a:ext cx="3223003" cy="776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9"/>
              </a:lnSpc>
            </a:pPr>
            <a:r>
              <a:rPr lang="en-US" sz="2989">
                <a:solidFill>
                  <a:srgbClr val="43B4BE"/>
                </a:solidFill>
                <a:latin typeface="Montserrat Classic"/>
              </a:rPr>
              <a:t>Restaurant Type Segment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068302" y="4290528"/>
            <a:ext cx="5024814" cy="3347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2" lvl="1" indent="-34544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Montserrat"/>
              </a:rPr>
              <a:t>Fast Food Chains</a:t>
            </a:r>
          </a:p>
          <a:p>
            <a:pPr marL="690882" lvl="1" indent="-34544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Montserrat"/>
              </a:rPr>
              <a:t>Independent Restaurants</a:t>
            </a:r>
          </a:p>
          <a:p>
            <a:pPr marL="690882" lvl="1" indent="-34544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Montserrat"/>
              </a:rPr>
              <a:t>Cloud Kitchens</a:t>
            </a:r>
          </a:p>
          <a:p>
            <a:pPr marL="690882" lvl="1" indent="-34544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Montserrat"/>
              </a:rPr>
              <a:t>Coffee Houses &amp; Cafes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765269" y="6802255"/>
            <a:ext cx="4900378" cy="121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Montserrat"/>
              </a:rPr>
              <a:t>Online</a:t>
            </a:r>
          </a:p>
          <a:p>
            <a:pPr marL="755649" lvl="1" indent="-377824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Montserrat"/>
              </a:rPr>
              <a:t>Offline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1319966"/>
            <a:ext cx="10852689" cy="8967034"/>
          </a:xfrm>
          <a:custGeom>
            <a:rect l="l" t="t" r="r" b="b"/>
            <a:pathLst>
              <a:path w="10852689" h="8967034">
                <a:moveTo>
                  <a:pt x="0" y="0"/>
                </a:moveTo>
                <a:lnTo>
                  <a:pt x="10852689" y="0"/>
                </a:lnTo>
                <a:lnTo>
                  <a:pt x="10852689" y="8967034"/>
                </a:lnTo>
                <a:lnTo>
                  <a:pt x="0" y="89670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10170173" y="5153025"/>
            <a:ext cx="8326512" cy="1765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38"/>
              </a:lnSpc>
            </a:pPr>
            <a:r>
              <a:rPr lang="en-US" sz="5930">
                <a:solidFill>
                  <a:srgbClr val="000000"/>
                </a:solidFill>
                <a:latin typeface="Montserrat"/>
              </a:rPr>
              <a:t>North America</a:t>
            </a:r>
          </a:p>
          <a:p>
            <a:pPr algn="ctr">
              <a:lnSpc>
                <a:spcPts val="6938"/>
              </a:lnSpc>
            </a:pPr>
            <a:r>
              <a:rPr lang="en-US" sz="5930">
                <a:solidFill>
                  <a:srgbClr val="000000"/>
                </a:solidFill>
                <a:latin typeface="Montserrat"/>
              </a:rPr>
              <a:t>40%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5983" y="299719"/>
            <a:ext cx="18016034" cy="752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spc="143">
                <a:solidFill>
                  <a:srgbClr val="000000"/>
                </a:solidFill>
                <a:latin typeface="Canva Sans"/>
              </a:rPr>
              <a:t>Global Takeaway Food Market Revenue share for 2024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148" b="-18148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4836601" y="5354498"/>
            <a:ext cx="9584840" cy="3323397"/>
            <a:chExt cx="7487197" cy="25960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87197" cy="2596072"/>
            </a:xfrm>
            <a:custGeom>
              <a:rect l="l" t="t" r="r" b="b"/>
              <a:pathLst>
                <a:path w="7487197" h="2596072">
                  <a:moveTo>
                    <a:pt x="7362737" y="2596071"/>
                  </a:moveTo>
                  <a:lnTo>
                    <a:pt x="124460" y="2596071"/>
                  </a:lnTo>
                  <a:cubicBezTo>
                    <a:pt x="55880" y="2596071"/>
                    <a:pt x="0" y="2540191"/>
                    <a:pt x="0" y="247161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71612"/>
                  </a:lnTo>
                  <a:cubicBezTo>
                    <a:pt x="7487197" y="2540191"/>
                    <a:pt x="7431317" y="2596072"/>
                    <a:pt x="7362737" y="2596072"/>
                  </a:cubicBezTo>
                  <a:close/>
                </a:path>
              </a:pathLst>
            </a:custGeom>
            <a:solidFill>
              <a:srgbClr val="684826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836601" y="1655912"/>
            <a:ext cx="9584840" cy="3336709"/>
            <a:chExt cx="7487197" cy="26064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606470"/>
            </a:xfrm>
            <a:custGeom>
              <a:rect l="l" t="t" r="r" b="b"/>
              <a:pathLst>
                <a:path w="7487197" h="2606470">
                  <a:moveTo>
                    <a:pt x="7362737" y="2606470"/>
                  </a:moveTo>
                  <a:lnTo>
                    <a:pt x="124460" y="2606470"/>
                  </a:lnTo>
                  <a:cubicBezTo>
                    <a:pt x="55880" y="2606470"/>
                    <a:pt x="0" y="2550590"/>
                    <a:pt x="0" y="248201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82010"/>
                  </a:lnTo>
                  <a:cubicBezTo>
                    <a:pt x="7487197" y="2550590"/>
                    <a:pt x="7431317" y="2606470"/>
                    <a:pt x="7362737" y="260647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3322527" y="2214518"/>
            <a:ext cx="2745231" cy="2231380"/>
            <a:chExt cx="2144437" cy="1743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684826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322527" y="5928554"/>
            <a:ext cx="2745231" cy="2231380"/>
            <a:chExt cx="2144437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5400000">
            <a:off x="5937772" y="3007283"/>
            <a:ext cx="745786" cy="645850"/>
            <a:chExt cx="6350000" cy="5499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684826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5937772" y="6721319"/>
            <a:ext cx="745786" cy="645850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3525425" y="3147050"/>
            <a:ext cx="2462316" cy="578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3"/>
              </a:lnSpc>
              <a:spcBef>
                <a:spcPct val="0"/>
              </a:spcBef>
            </a:pPr>
            <a:r>
              <a:rPr lang="en-US" sz="3416" spc="109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322527" y="6768037"/>
            <a:ext cx="3028147" cy="578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3"/>
              </a:lnSpc>
              <a:spcBef>
                <a:spcPct val="0"/>
              </a:spcBef>
            </a:pPr>
            <a:r>
              <a:rPr lang="en-US" sz="3416" spc="109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06421" y="1975527"/>
            <a:ext cx="7170183" cy="2745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85187" lvl="1" indent="-442594">
              <a:lnSpc>
                <a:spcPts val="4304"/>
              </a:lnSpc>
              <a:buFont typeface="Arial"/>
              <a:buChar char="•"/>
            </a:pPr>
            <a:r>
              <a:rPr lang="en-US" sz="4099" spc="131">
                <a:solidFill>
                  <a:srgbClr val="FFFFFF"/>
                </a:solidFill>
                <a:latin typeface="Barlow"/>
              </a:rPr>
              <a:t>Changing Consumer Lifestyles to Increase the Demand Globally</a:t>
            </a:r>
          </a:p>
          <a:p>
            <a:pPr marL="885187" lvl="1" indent="-442594">
              <a:lnSpc>
                <a:spcPts val="4304"/>
              </a:lnSpc>
              <a:buFont typeface="Arial"/>
              <a:buChar char="•"/>
            </a:pPr>
            <a:r>
              <a:rPr lang="en-US" sz="4099" spc="131">
                <a:solidFill>
                  <a:srgbClr val="FFFFFF"/>
                </a:solidFill>
                <a:latin typeface="Barlow"/>
              </a:rPr>
              <a:t>Innovations in Packaging to Propel Market Growth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05597" y="6004917"/>
            <a:ext cx="7071007" cy="200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49"/>
              </a:lnSpc>
            </a:pPr>
            <a:r>
              <a:rPr lang="en-US" sz="4999" spc="159">
                <a:solidFill>
                  <a:srgbClr val="FFFFFF"/>
                </a:solidFill>
                <a:latin typeface="Barlow"/>
              </a:rPr>
              <a:t>Competition and Price Sensitivity to Limit the Sales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028700" y="1267307"/>
            <a:ext cx="16230600" cy="7990993"/>
            <a:chExt cx="4274726" cy="210462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04624"/>
            </a:xfrm>
            <a:custGeom>
              <a:rect l="l" t="t" r="r" b="b"/>
              <a:pathLst>
                <a:path w="4274726" h="2104624">
                  <a:moveTo>
                    <a:pt x="0" y="0"/>
                  </a:moveTo>
                  <a:lnTo>
                    <a:pt x="4274726" y="0"/>
                  </a:lnTo>
                  <a:lnTo>
                    <a:pt x="4274726" y="2104624"/>
                  </a:lnTo>
                  <a:lnTo>
                    <a:pt x="0" y="2104624"/>
                  </a:lnTo>
                  <a:close/>
                </a:path>
              </a:pathLst>
            </a:custGeom>
            <a:solidFill>
              <a:srgbClr val="000000">
                <a:alpha val="72941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142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70397" y="3026098"/>
            <a:ext cx="15547206" cy="5793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68" lvl="1" indent="-356234">
              <a:lnSpc>
                <a:spcPts val="4619"/>
              </a:lnSpc>
              <a:buFont typeface="Arial"/>
              <a:buChar char="•"/>
            </a:pPr>
            <a:r>
              <a:rPr lang="en-US" sz="3299">
                <a:solidFill>
                  <a:srgbClr val="FFFFFF"/>
                </a:solidFill>
                <a:latin typeface="Montserrat"/>
              </a:rPr>
              <a:t>The global Takeaway Food market will expand significantly by 7.20% CAGR between 2024 to 2031.</a:t>
            </a:r>
          </a:p>
          <a:p>
            <a:pPr marL="712468" lvl="1" indent="-356234">
              <a:lnSpc>
                <a:spcPts val="4619"/>
              </a:lnSpc>
              <a:buFont typeface="Arial"/>
              <a:buChar char="•"/>
            </a:pPr>
            <a:r>
              <a:rPr lang="en-US" sz="3299">
                <a:solidFill>
                  <a:srgbClr val="FFFFFF"/>
                </a:solidFill>
                <a:latin typeface="Montserrat"/>
              </a:rPr>
              <a:t>The Vegetarian segment is set to rise as consumers increasingly prioritize health, sustainability, and ethical considerations in their dietary choices.</a:t>
            </a:r>
          </a:p>
          <a:p>
            <a:pPr marL="712468" lvl="1" indent="-356234">
              <a:lnSpc>
                <a:spcPts val="4619"/>
              </a:lnSpc>
              <a:buFont typeface="Arial"/>
              <a:buChar char="•"/>
            </a:pPr>
            <a:r>
              <a:rPr lang="en-US" sz="3299">
                <a:solidFill>
                  <a:srgbClr val="FFFFFF"/>
                </a:solidFill>
                <a:latin typeface="Montserrat"/>
              </a:rPr>
              <a:t>Convenience, timesaving, and changing consumer lifestyles are propelling the robust growth of the takeaway food market. With modern life characterized by busy schedules and a premium placed on efficiency, consumers increasingly turn to convenient dining solutions.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22848" y="1790616"/>
            <a:ext cx="9242305" cy="832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19"/>
              </a:lnSpc>
            </a:pPr>
            <a:r>
              <a:rPr lang="en-US" sz="5999">
                <a:solidFill>
                  <a:srgbClr val="FFFFFF"/>
                </a:solidFill>
                <a:latin typeface="Canva Sans"/>
              </a:rPr>
              <a:t>AUTHOR'S PERSPECTIVE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15833" y="700088"/>
            <a:ext cx="6856334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Canva Sans"/>
              </a:rPr>
              <a:t>KEY PLAYERS</a:t>
            </a:r>
          </a:p>
        </p:txBody>
      </p:sp>
      <p:sp>
        <p:nvSpPr>
          <p:cNvPr id="3" name="Freeform 3"/>
          <p:cNvSpPr/>
          <p:nvPr/>
        </p:nvSpPr>
        <p:spPr>
          <a:xfrm>
            <a:off x="9144000" y="1028700"/>
            <a:ext cx="9252514" cy="9258300"/>
          </a:xfrm>
          <a:custGeom>
            <a:rect l="l" t="t" r="r" b="b"/>
            <a:pathLst>
              <a:path w="9252514" h="9258300">
                <a:moveTo>
                  <a:pt x="0" y="0"/>
                </a:moveTo>
                <a:lnTo>
                  <a:pt x="9252514" y="0"/>
                </a:lnTo>
                <a:lnTo>
                  <a:pt x="9252514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722" t="-8193" r="-36344" b="-3781"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434992" y="1446898"/>
            <a:ext cx="2318117" cy="2318117"/>
          </a:xfrm>
          <a:custGeom>
            <a:rect l="l" t="t" r="r" b="b"/>
            <a:pathLst>
              <a:path w="2318117" h="2318117">
                <a:moveTo>
                  <a:pt x="0" y="0"/>
                </a:moveTo>
                <a:lnTo>
                  <a:pt x="2318117" y="0"/>
                </a:lnTo>
                <a:lnTo>
                  <a:pt x="2318117" y="2318117"/>
                </a:lnTo>
                <a:lnTo>
                  <a:pt x="0" y="23181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3738523" y="2009073"/>
            <a:ext cx="6632042" cy="1193768"/>
          </a:xfrm>
          <a:custGeom>
            <a:rect l="l" t="t" r="r" b="b"/>
            <a:pathLst>
              <a:path w="6632042" h="1193768">
                <a:moveTo>
                  <a:pt x="0" y="0"/>
                </a:moveTo>
                <a:lnTo>
                  <a:pt x="6632042" y="0"/>
                </a:lnTo>
                <a:lnTo>
                  <a:pt x="6632042" y="1193767"/>
                </a:lnTo>
                <a:lnTo>
                  <a:pt x="0" y="11937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142274" y="3910652"/>
            <a:ext cx="2753109" cy="2895862"/>
          </a:xfrm>
          <a:custGeom>
            <a:rect l="l" t="t" r="r" b="b"/>
            <a:pathLst>
              <a:path w="2753109" h="2895862">
                <a:moveTo>
                  <a:pt x="0" y="0"/>
                </a:moveTo>
                <a:lnTo>
                  <a:pt x="2753108" y="0"/>
                </a:lnTo>
                <a:lnTo>
                  <a:pt x="2753108" y="2895863"/>
                </a:lnTo>
                <a:lnTo>
                  <a:pt x="0" y="28958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2878665" y="3765015"/>
            <a:ext cx="3250748" cy="3041500"/>
          </a:xfrm>
          <a:custGeom>
            <a:rect l="l" t="t" r="r" b="b"/>
            <a:pathLst>
              <a:path w="3250748" h="3041500">
                <a:moveTo>
                  <a:pt x="0" y="0"/>
                </a:moveTo>
                <a:lnTo>
                  <a:pt x="3250748" y="0"/>
                </a:lnTo>
                <a:lnTo>
                  <a:pt x="3250748" y="3041500"/>
                </a:lnTo>
                <a:lnTo>
                  <a:pt x="0" y="30415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9505" r="-30888"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6440560" y="3698984"/>
            <a:ext cx="2889031" cy="2889031"/>
          </a:xfrm>
          <a:custGeom>
            <a:rect l="l" t="t" r="r" b="b"/>
            <a:pathLst>
              <a:path w="2889031" h="2889031">
                <a:moveTo>
                  <a:pt x="0" y="0"/>
                </a:moveTo>
                <a:lnTo>
                  <a:pt x="2889031" y="0"/>
                </a:lnTo>
                <a:lnTo>
                  <a:pt x="2889031" y="2889032"/>
                </a:lnTo>
                <a:lnTo>
                  <a:pt x="0" y="28890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284547" y="7110690"/>
            <a:ext cx="2468561" cy="2776263"/>
          </a:xfrm>
          <a:custGeom>
            <a:rect l="l" t="t" r="r" b="b"/>
            <a:pathLst>
              <a:path w="2468561" h="2776263">
                <a:moveTo>
                  <a:pt x="0" y="0"/>
                </a:moveTo>
                <a:lnTo>
                  <a:pt x="2468562" y="0"/>
                </a:lnTo>
                <a:lnTo>
                  <a:pt x="2468562" y="2776263"/>
                </a:lnTo>
                <a:lnTo>
                  <a:pt x="0" y="277626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9968" r="-49968"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3738523" y="7031640"/>
            <a:ext cx="3291630" cy="1761022"/>
          </a:xfrm>
          <a:custGeom>
            <a:rect l="l" t="t" r="r" b="b"/>
            <a:pathLst>
              <a:path w="3291630" h="1761022">
                <a:moveTo>
                  <a:pt x="0" y="0"/>
                </a:moveTo>
                <a:lnTo>
                  <a:pt x="3291630" y="0"/>
                </a:lnTo>
                <a:lnTo>
                  <a:pt x="3291630" y="1761022"/>
                </a:lnTo>
                <a:lnTo>
                  <a:pt x="0" y="176102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1" name="Freeform 11"/>
          <p:cNvSpPr/>
          <p:nvPr/>
        </p:nvSpPr>
        <p:spPr>
          <a:xfrm>
            <a:off x="3738523" y="9017788"/>
            <a:ext cx="4178912" cy="1144633"/>
          </a:xfrm>
          <a:custGeom>
            <a:rect l="l" t="t" r="r" b="b"/>
            <a:pathLst>
              <a:path w="4178912" h="1144633">
                <a:moveTo>
                  <a:pt x="0" y="0"/>
                </a:moveTo>
                <a:lnTo>
                  <a:pt x="4178912" y="0"/>
                </a:lnTo>
                <a:lnTo>
                  <a:pt x="4178912" y="1144632"/>
                </a:lnTo>
                <a:lnTo>
                  <a:pt x="0" y="114463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25878" b="-139209"/>
            </a:stretch>
          </a:blipFill>
        </p:spPr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52096"/>
            <a:ext cx="7777133" cy="44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22112"/>
            <a:ext cx="18630712" cy="112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41466"/>
            <a:ext cx="10989009" cy="121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57521"/>
            <a:ext cx="13404748" cy="603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16498" y="7941717"/>
            <a:ext cx="15975492" cy="71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Lato"/>
              </a:rPr>
              <a:t>Access the Full Report :</a:t>
            </a:r>
            <a:r>
              <a:rPr lang="en-US" sz="4130" u="sng" spc="413">
                <a:solidFill>
                  <a:srgbClr val="000000"/>
                </a:solidFill>
                <a:latin typeface="Lato"/>
                <a:hlinkClick r:id="rId4" tooltip="https://tinyurl.com/7x5upwcf"/>
              </a:rPr>
              <a:t> https://tinyurl.com/7x5upwcf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1894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48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Takeaway Food Market Report 2024</dc:title>
  <cp:lastModifiedBy>decipher market</cp:lastModifiedBy>
  <cp:revision>2</cp:revision>
  <dcterms:created xsi:type="dcterms:W3CDTF">2006-08-16T00:00:00Z</dcterms:created>
  <dcterms:modified xsi:type="dcterms:W3CDTF">2024-04-13T02:38:02Z</dcterms:modified>
</cp:coreProperties>
</file>