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tnj2zxj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500" b="-6500"/>
            </a:stretch>
          </a:blipFill>
        </p:spPr>
        <p:txBody>
          <a:bodyPr/>
          <a:lstStyle/>
          <a:p/>
        </p:txBody>
      </p:sp>
      <p:grpSp>
        <p:nvGrpSpPr>
          <p:cNvPr id="3" name="Group 3"/>
          <p:cNvGrpSpPr/>
          <p:nvPr/>
        </p:nvGrpSpPr>
        <p:grpSpPr>
          <a:xfrm>
            <a:off x="0" y="0"/>
            <a:ext cx="10287000"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161B21">
                <a:alpha val="69804"/>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221990"/>
            <a:ext cx="10031535" cy="4042325"/>
          </a:xfrm>
          <a:prstGeom prst="rect">
            <a:avLst/>
          </a:prstGeom>
        </p:spPr>
        <p:txBody>
          <a:bodyPr wrap="square" lIns="0" tIns="0" rIns="0" bIns="0" rtlCol="0" anchor="t">
            <a:spAutoFit/>
          </a:bodyPr>
          <a:lstStyle/>
          <a:p>
            <a:pPr>
              <a:lnSpc>
                <a:spcPts val="7840"/>
              </a:lnSpc>
            </a:pPr>
            <a:r>
              <a:rPr lang="en-US" sz="8800">
                <a:solidFill>
                  <a:srgbClr val="FFFFFF"/>
                </a:solidFill>
                <a:latin typeface="Canva Sans"/>
              </a:rPr>
              <a:t>GLOBAL </a:t>
            </a:r>
          </a:p>
          <a:p>
            <a:pPr>
              <a:lnSpc>
                <a:spcPts val="7840"/>
              </a:lnSpc>
            </a:pPr>
            <a:r>
              <a:rPr lang="en-US" sz="8800">
                <a:solidFill>
                  <a:srgbClr val="FFFFFF"/>
                </a:solidFill>
                <a:latin typeface="Canva Sans"/>
              </a:rPr>
              <a:t>SWIM CAPS</a:t>
            </a:r>
          </a:p>
          <a:p>
            <a:pPr>
              <a:lnSpc>
                <a:spcPts val="7840"/>
              </a:lnSpc>
            </a:pPr>
            <a:r>
              <a:rPr lang="en-US" sz="8800">
                <a:solidFill>
                  <a:srgbClr val="FFFFFF"/>
                </a:solidFill>
                <a:latin typeface="Canva Sans"/>
              </a:rPr>
              <a:t>MARKET REPORT </a:t>
            </a:r>
          </a:p>
          <a:p>
            <a:pPr>
              <a:lnSpc>
                <a:spcPts val="7840"/>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476449" y="1682504"/>
            <a:ext cx="15335103" cy="6921992"/>
            <a:chExt cx="4038875" cy="1823076"/>
          </a:xfrm>
        </p:grpSpPr>
        <p:sp>
          <p:nvSpPr>
            <p:cNvPr id="4" name="Freeform 4"/>
            <p:cNvSpPr/>
            <p:nvPr/>
          </p:nvSpPr>
          <p:spPr>
            <a:xfrm>
              <a:off x="0" y="0"/>
              <a:ext cx="4038875" cy="1823076"/>
            </a:xfrm>
            <a:custGeom>
              <a:rect l="l" t="t" r="r" b="b"/>
              <a:pathLst>
                <a:path w="4038875" h="1823076">
                  <a:moveTo>
                    <a:pt x="0" y="0"/>
                  </a:moveTo>
                  <a:lnTo>
                    <a:pt x="4038875" y="0"/>
                  </a:lnTo>
                  <a:lnTo>
                    <a:pt x="4038875" y="1823076"/>
                  </a:lnTo>
                  <a:lnTo>
                    <a:pt x="0" y="1823076"/>
                  </a:lnTo>
                  <a:close/>
                </a:path>
              </a:pathLst>
            </a:custGeom>
            <a:solidFill>
              <a:srgbClr val="1A1718">
                <a:alpha val="84706"/>
              </a:srgbClr>
            </a:solidFill>
          </p:spPr>
          <p:txBody>
            <a:bodyPr/>
            <a:lstStyle/>
            <a:p/>
          </p:txBody>
        </p:sp>
        <p:sp>
          <p:nvSpPr>
            <p:cNvPr id="5" name="TextBox 5"/>
            <p:cNvSpPr txBox="1"/>
            <p:nvPr/>
          </p:nvSpPr>
          <p:spPr>
            <a:xfrm>
              <a:off x="0" y="-38100"/>
              <a:ext cx="4038875" cy="186117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880088" y="3233017"/>
            <a:ext cx="14931462" cy="4921251"/>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Canva Sans"/>
              </a:rPr>
              <a:t>The swimming cap market offers a range of innovative solutions for hair protection while swimming. These caps are designed to shield hair from chlorine, saltwater, and UV rays, preventing damage and discoloration. They come in various materials, sizes, and styles, catering to diverse preferences and hair types. Whether it's a latex cap for minimal water exposure or a silicone cap for a snug fit, these products ensure that your hair stays healthy and vibrant during aquatic activities.</a:t>
            </a:r>
          </a:p>
        </p:txBody>
      </p:sp>
      <p:sp>
        <p:nvSpPr>
          <p:cNvPr id="7" name="TextBox 7"/>
          <p:cNvSpPr txBox="1"/>
          <p:nvPr/>
        </p:nvSpPr>
        <p:spPr>
          <a:xfrm>
            <a:off x="5093353" y="205998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189950" y="4260233"/>
            <a:ext cx="9777228" cy="2960048"/>
            <a:chExt cx="860407" cy="260488"/>
          </a:xfrm>
        </p:grpSpPr>
        <p:sp>
          <p:nvSpPr>
            <p:cNvPr id="4" name="Freeform 4"/>
            <p:cNvSpPr/>
            <p:nvPr/>
          </p:nvSpPr>
          <p:spPr>
            <a:xfrm>
              <a:off x="0" y="0"/>
              <a:ext cx="860407" cy="260488"/>
            </a:xfrm>
            <a:custGeom>
              <a:rect l="l" t="t" r="r" b="b"/>
              <a:pathLst>
                <a:path w="860407" h="260488">
                  <a:moveTo>
                    <a:pt x="79183" y="0"/>
                  </a:moveTo>
                  <a:lnTo>
                    <a:pt x="781224" y="0"/>
                  </a:lnTo>
                  <a:cubicBezTo>
                    <a:pt x="824956" y="0"/>
                    <a:pt x="860407" y="35452"/>
                    <a:pt x="860407" y="79183"/>
                  </a:cubicBezTo>
                  <a:lnTo>
                    <a:pt x="860407" y="181304"/>
                  </a:lnTo>
                  <a:cubicBezTo>
                    <a:pt x="860407" y="202305"/>
                    <a:pt x="852065" y="222446"/>
                    <a:pt x="837215" y="237295"/>
                  </a:cubicBezTo>
                  <a:cubicBezTo>
                    <a:pt x="822365" y="252145"/>
                    <a:pt x="802225" y="260488"/>
                    <a:pt x="781224" y="260488"/>
                  </a:cubicBezTo>
                  <a:lnTo>
                    <a:pt x="79183" y="260488"/>
                  </a:lnTo>
                  <a:cubicBezTo>
                    <a:pt x="58182" y="260488"/>
                    <a:pt x="38042" y="252145"/>
                    <a:pt x="23192" y="237295"/>
                  </a:cubicBezTo>
                  <a:cubicBezTo>
                    <a:pt x="8342" y="222446"/>
                    <a:pt x="0" y="202305"/>
                    <a:pt x="0" y="181304"/>
                  </a:cubicBezTo>
                  <a:lnTo>
                    <a:pt x="0" y="79183"/>
                  </a:lnTo>
                  <a:cubicBezTo>
                    <a:pt x="0" y="58182"/>
                    <a:pt x="8342" y="38042"/>
                    <a:pt x="23192" y="23192"/>
                  </a:cubicBezTo>
                  <a:cubicBezTo>
                    <a:pt x="38042" y="8342"/>
                    <a:pt x="58182" y="0"/>
                    <a:pt x="79183" y="0"/>
                  </a:cubicBezTo>
                  <a:close/>
                </a:path>
              </a:pathLst>
            </a:custGeom>
            <a:solidFill>
              <a:srgbClr val="191614"/>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92435" y="4623926"/>
            <a:ext cx="2388109" cy="2385124"/>
          </a:xfrm>
          <a:custGeom>
            <a:rect l="l" t="t" r="r" b="b"/>
            <a:pathLst>
              <a:path w="2388109" h="2385124">
                <a:moveTo>
                  <a:pt x="0" y="0"/>
                </a:moveTo>
                <a:lnTo>
                  <a:pt x="2388109" y="0"/>
                </a:lnTo>
                <a:lnTo>
                  <a:pt x="2388109" y="2385124"/>
                </a:lnTo>
                <a:lnTo>
                  <a:pt x="0" y="2385124"/>
                </a:lnTo>
                <a:lnTo>
                  <a:pt x="0" y="0"/>
                </a:lnTo>
                <a:close/>
              </a:path>
            </a:pathLst>
          </a:custGeom>
          <a:blipFill>
            <a:blip r:embed="rId3"/>
            <a:stretch>
              <a:fillRect/>
            </a:stretch>
          </a:blipFill>
        </p:spPr>
        <p:txBody>
          <a:bodyPr/>
          <a:lstStyle/>
          <a:p/>
        </p:txBody>
      </p:sp>
      <p:grpSp>
        <p:nvGrpSpPr>
          <p:cNvPr id="7" name="Group 7"/>
          <p:cNvGrpSpPr/>
          <p:nvPr/>
        </p:nvGrpSpPr>
        <p:grpSpPr>
          <a:xfrm>
            <a:off x="536757" y="4528478"/>
            <a:ext cx="2352938" cy="235293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51411" y="5131821"/>
            <a:ext cx="1723630" cy="1446878"/>
          </a:xfrm>
          <a:prstGeom prst="rect">
            <a:avLst/>
          </a:prstGeom>
        </p:spPr>
        <p:txBody>
          <a:bodyPr lIns="0" tIns="0" rIns="0" bIns="0" rtlCol="0" anchor="t">
            <a:spAutoFit/>
          </a:bodyPr>
          <a:lstStyle/>
          <a:p>
            <a:pPr algn="ctr">
              <a:lnSpc>
                <a:spcPts val="3451"/>
              </a:lnSpc>
            </a:pPr>
            <a:r>
              <a:rPr lang="en-US" sz="5075">
                <a:solidFill>
                  <a:srgbClr val="1E3048"/>
                </a:solidFill>
                <a:latin typeface="Poppins Bold"/>
              </a:rPr>
              <a:t>2023- 2030</a:t>
            </a:r>
          </a:p>
        </p:txBody>
      </p:sp>
      <p:sp>
        <p:nvSpPr>
          <p:cNvPr id="14" name="TextBox 14"/>
          <p:cNvSpPr txBox="1"/>
          <p:nvPr/>
        </p:nvSpPr>
        <p:spPr>
          <a:xfrm>
            <a:off x="2980544" y="4636675"/>
            <a:ext cx="6569253" cy="1942024"/>
          </a:xfrm>
          <a:prstGeom prst="rect">
            <a:avLst/>
          </a:prstGeom>
        </p:spPr>
        <p:txBody>
          <a:bodyPr lIns="0" tIns="0" rIns="0" bIns="0" rtlCol="0" anchor="t">
            <a:spAutoFit/>
          </a:bodyPr>
          <a:lstStyle/>
          <a:p>
            <a:pPr algn="ctr">
              <a:lnSpc>
                <a:spcPts val="7617"/>
              </a:lnSpc>
            </a:pPr>
            <a:r>
              <a:rPr lang="en-US" sz="5440">
                <a:solidFill>
                  <a:srgbClr val="FFFFFF"/>
                </a:solidFill>
                <a:latin typeface="Poppins"/>
              </a:rPr>
              <a:t>CAGR</a:t>
            </a:r>
          </a:p>
          <a:p>
            <a:pPr algn="ctr">
              <a:lnSpc>
                <a:spcPts val="7617"/>
              </a:lnSpc>
              <a:spcBef>
                <a:spcPct val="0"/>
              </a:spcBef>
            </a:pPr>
            <a:r>
              <a:rPr lang="en-US" sz="5440">
                <a:solidFill>
                  <a:srgbClr val="FFFFFF"/>
                </a:solidFill>
                <a:latin typeface="Poppins"/>
              </a:rPr>
              <a:t>5.80%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25222"/>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38562" y="2574822"/>
            <a:ext cx="6905553" cy="2861003"/>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8" name="Group 8"/>
          <p:cNvGrpSpPr/>
          <p:nvPr/>
        </p:nvGrpSpPr>
        <p:grpSpPr>
          <a:xfrm rot="5400000">
            <a:off x="1110317" y="2058061"/>
            <a:ext cx="810100" cy="345494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38562" y="5723238"/>
            <a:ext cx="6905553" cy="2861003"/>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954C3B"/>
            </a:solidFill>
          </p:spPr>
          <p:txBody>
            <a:bodyPr/>
            <a:lstStyle/>
            <a:p/>
          </p:txBody>
        </p:sp>
      </p:grpSp>
      <p:grpSp>
        <p:nvGrpSpPr>
          <p:cNvPr id="12" name="Group 12"/>
          <p:cNvGrpSpPr/>
          <p:nvPr/>
        </p:nvGrpSpPr>
        <p:grpSpPr>
          <a:xfrm rot="5400000">
            <a:off x="1110317" y="5206477"/>
            <a:ext cx="810100" cy="3454942"/>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242838" y="3136650"/>
            <a:ext cx="5466670" cy="1670672"/>
          </a:xfrm>
          <a:prstGeom prst="rect">
            <a:avLst/>
          </a:prstGeom>
        </p:spPr>
        <p:txBody>
          <a:bodyPr lIns="0" tIns="0" rIns="0" bIns="0" rtlCol="0" anchor="t">
            <a:spAutoFit/>
          </a:bodyPr>
          <a:lstStyle/>
          <a:p>
            <a:pPr marL="681699" lvl="1" indent="-340849">
              <a:lnSpc>
                <a:spcPts val="4420"/>
              </a:lnSpc>
              <a:buFont typeface="Arial"/>
              <a:buChar char="•"/>
            </a:pPr>
            <a:r>
              <a:rPr lang="en-US" sz="3157">
                <a:solidFill>
                  <a:srgbClr val="FFFFFF"/>
                </a:solidFill>
                <a:latin typeface="Montserrat"/>
              </a:rPr>
              <a:t>Silicone Swim Caps</a:t>
            </a:r>
          </a:p>
          <a:p>
            <a:pPr marL="681699" lvl="1" indent="-340849">
              <a:lnSpc>
                <a:spcPts val="4420"/>
              </a:lnSpc>
              <a:buFont typeface="Arial"/>
              <a:buChar char="•"/>
            </a:pPr>
            <a:r>
              <a:rPr lang="en-US" sz="3157">
                <a:solidFill>
                  <a:srgbClr val="FFFFFF"/>
                </a:solidFill>
                <a:latin typeface="Montserrat"/>
              </a:rPr>
              <a:t>Rubber Swim Caps</a:t>
            </a:r>
          </a:p>
          <a:p>
            <a:pPr marL="681699" lvl="1" indent="-340849">
              <a:lnSpc>
                <a:spcPts val="4420"/>
              </a:lnSpc>
              <a:buFont typeface="Arial"/>
              <a:buChar char="•"/>
            </a:pPr>
            <a:r>
              <a:rPr lang="en-US" sz="3157">
                <a:solidFill>
                  <a:srgbClr val="FFFFFF"/>
                </a:solidFill>
                <a:latin typeface="Montserrat"/>
              </a:rPr>
              <a:t>Other Swim Caps</a:t>
            </a:r>
          </a:p>
        </p:txBody>
      </p:sp>
      <p:sp>
        <p:nvSpPr>
          <p:cNvPr id="16" name="TextBox 16"/>
          <p:cNvSpPr txBox="1"/>
          <p:nvPr/>
        </p:nvSpPr>
        <p:spPr>
          <a:xfrm>
            <a:off x="33240" y="3664771"/>
            <a:ext cx="2964254" cy="364377"/>
          </a:xfrm>
          <a:prstGeom prst="rect">
            <a:avLst/>
          </a:prstGeom>
        </p:spPr>
        <p:txBody>
          <a:bodyPr lIns="0" tIns="0" rIns="0" bIns="0" rtlCol="0" anchor="t">
            <a:spAutoFit/>
          </a:bodyPr>
          <a:lstStyle/>
          <a:p>
            <a:pPr algn="ctr">
              <a:lnSpc>
                <a:spcPts val="2776"/>
              </a:lnSpc>
            </a:pPr>
            <a:r>
              <a:rPr lang="en-US" sz="2749">
                <a:solidFill>
                  <a:srgbClr val="43B4BE"/>
                </a:solidFill>
                <a:latin typeface="Montserrat Classic"/>
              </a:rPr>
              <a:t>Type Segment</a:t>
            </a:r>
          </a:p>
        </p:txBody>
      </p:sp>
      <p:sp>
        <p:nvSpPr>
          <p:cNvPr id="17" name="TextBox 17"/>
          <p:cNvSpPr txBox="1"/>
          <p:nvPr/>
        </p:nvSpPr>
        <p:spPr>
          <a:xfrm>
            <a:off x="3314060" y="6301167"/>
            <a:ext cx="5395449" cy="1638471"/>
          </a:xfrm>
          <a:prstGeom prst="rect">
            <a:avLst/>
          </a:prstGeom>
        </p:spPr>
        <p:txBody>
          <a:bodyPr lIns="0" tIns="0" rIns="0" bIns="0" rtlCol="0" anchor="t">
            <a:spAutoFit/>
          </a:bodyPr>
          <a:lstStyle/>
          <a:p>
            <a:pPr marL="680554" lvl="1" indent="-340277">
              <a:lnSpc>
                <a:spcPts val="4413"/>
              </a:lnSpc>
              <a:buFont typeface="Arial"/>
              <a:buChar char="•"/>
            </a:pPr>
            <a:r>
              <a:rPr lang="en-US" sz="3152">
                <a:solidFill>
                  <a:srgbClr val="FFFFFF"/>
                </a:solidFill>
                <a:latin typeface="Montserrat"/>
              </a:rPr>
              <a:t>Training</a:t>
            </a:r>
          </a:p>
          <a:p>
            <a:pPr marL="680554" lvl="1" indent="-340277">
              <a:lnSpc>
                <a:spcPts val="4413"/>
              </a:lnSpc>
              <a:buFont typeface="Arial"/>
              <a:buChar char="•"/>
            </a:pPr>
            <a:r>
              <a:rPr lang="en-US" sz="3152">
                <a:solidFill>
                  <a:srgbClr val="FFFFFF"/>
                </a:solidFill>
                <a:latin typeface="Montserrat"/>
              </a:rPr>
              <a:t>Competition</a:t>
            </a:r>
          </a:p>
          <a:p>
            <a:pPr marL="680554" lvl="1" indent="-340277">
              <a:lnSpc>
                <a:spcPts val="4413"/>
              </a:lnSpc>
              <a:buFont typeface="Arial"/>
              <a:buChar char="•"/>
            </a:pPr>
            <a:r>
              <a:rPr lang="en-US" sz="3152">
                <a:solidFill>
                  <a:srgbClr val="FFFFFF"/>
                </a:solidFill>
                <a:latin typeface="Montserrat"/>
              </a:rPr>
              <a:t>Leisure</a:t>
            </a:r>
          </a:p>
        </p:txBody>
      </p:sp>
      <p:sp>
        <p:nvSpPr>
          <p:cNvPr id="18" name="TextBox 18"/>
          <p:cNvSpPr txBox="1"/>
          <p:nvPr/>
        </p:nvSpPr>
        <p:spPr>
          <a:xfrm>
            <a:off x="33240" y="6628960"/>
            <a:ext cx="2964254" cy="710039"/>
          </a:xfrm>
          <a:prstGeom prst="rect">
            <a:avLst/>
          </a:prstGeom>
        </p:spPr>
        <p:txBody>
          <a:bodyPr lIns="0" tIns="0" rIns="0" bIns="0" rtlCol="0" anchor="t">
            <a:spAutoFit/>
          </a:bodyPr>
          <a:lstStyle/>
          <a:p>
            <a:pPr algn="ctr">
              <a:lnSpc>
                <a:spcPts val="2776"/>
              </a:lnSpc>
            </a:pPr>
            <a:r>
              <a:rPr lang="en-US" sz="2749">
                <a:solidFill>
                  <a:srgbClr val="43B4BE"/>
                </a:solidFill>
                <a:latin typeface="Montserrat Classic"/>
              </a:rPr>
              <a:t>Application Segment</a:t>
            </a:r>
          </a:p>
        </p:txBody>
      </p:sp>
      <p:grpSp>
        <p:nvGrpSpPr>
          <p:cNvPr id="19" name="Group 19"/>
          <p:cNvGrpSpPr/>
          <p:nvPr/>
        </p:nvGrpSpPr>
        <p:grpSpPr>
          <a:xfrm>
            <a:off x="11442430" y="2431115"/>
            <a:ext cx="6905553" cy="2861003"/>
            <a:chExt cx="8768116" cy="3632672"/>
          </a:xfrm>
        </p:grpSpPr>
        <p:sp>
          <p:nvSpPr>
            <p:cNvPr id="20" name="Freeform 20"/>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40C1EA"/>
            </a:solidFill>
          </p:spPr>
          <p:txBody>
            <a:bodyPr/>
            <a:lstStyle/>
            <a:p/>
          </p:txBody>
        </p:sp>
      </p:grpSp>
      <p:grpSp>
        <p:nvGrpSpPr>
          <p:cNvPr id="21" name="Group 21"/>
          <p:cNvGrpSpPr/>
          <p:nvPr/>
        </p:nvGrpSpPr>
        <p:grpSpPr>
          <a:xfrm rot="5400000">
            <a:off x="10514185" y="1914354"/>
            <a:ext cx="810100" cy="3454942"/>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442430" y="5579531"/>
            <a:ext cx="6905553" cy="2861003"/>
            <a:chExt cx="8768116" cy="3632672"/>
          </a:xfrm>
        </p:grpSpPr>
        <p:sp>
          <p:nvSpPr>
            <p:cNvPr id="24" name="Freeform 24"/>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643837"/>
            </a:solidFill>
          </p:spPr>
          <p:txBody>
            <a:bodyPr/>
            <a:lstStyle/>
            <a:p/>
          </p:txBody>
        </p:sp>
      </p:grpSp>
      <p:grpSp>
        <p:nvGrpSpPr>
          <p:cNvPr id="25" name="Group 25"/>
          <p:cNvGrpSpPr/>
          <p:nvPr/>
        </p:nvGrpSpPr>
        <p:grpSpPr>
          <a:xfrm rot="5400000">
            <a:off x="10514185" y="5062771"/>
            <a:ext cx="810100" cy="3454942"/>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2646707" y="2992943"/>
            <a:ext cx="5466670" cy="1109273"/>
          </a:xfrm>
          <a:prstGeom prst="rect">
            <a:avLst/>
          </a:prstGeom>
        </p:spPr>
        <p:txBody>
          <a:bodyPr lIns="0" tIns="0" rIns="0" bIns="0" rtlCol="0" anchor="t">
            <a:spAutoFit/>
          </a:bodyPr>
          <a:lstStyle/>
          <a:p>
            <a:pPr marL="681699" lvl="1" indent="-340849">
              <a:lnSpc>
                <a:spcPts val="4420"/>
              </a:lnSpc>
              <a:buFont typeface="Arial"/>
              <a:buChar char="•"/>
            </a:pPr>
            <a:r>
              <a:rPr lang="en-US" sz="3157">
                <a:solidFill>
                  <a:srgbClr val="FFFFFF"/>
                </a:solidFill>
                <a:latin typeface="Montserrat"/>
              </a:rPr>
              <a:t>Male</a:t>
            </a:r>
          </a:p>
          <a:p>
            <a:pPr marL="681699" lvl="1" indent="-340849">
              <a:lnSpc>
                <a:spcPts val="4420"/>
              </a:lnSpc>
              <a:buFont typeface="Arial"/>
              <a:buChar char="•"/>
            </a:pPr>
            <a:r>
              <a:rPr lang="en-US" sz="3157">
                <a:solidFill>
                  <a:srgbClr val="FFFFFF"/>
                </a:solidFill>
                <a:latin typeface="Montserrat"/>
              </a:rPr>
              <a:t>Female</a:t>
            </a:r>
          </a:p>
        </p:txBody>
      </p:sp>
      <p:sp>
        <p:nvSpPr>
          <p:cNvPr id="28" name="TextBox 28"/>
          <p:cNvSpPr txBox="1"/>
          <p:nvPr/>
        </p:nvSpPr>
        <p:spPr>
          <a:xfrm>
            <a:off x="9437109" y="3521065"/>
            <a:ext cx="2964254" cy="364377"/>
          </a:xfrm>
          <a:prstGeom prst="rect">
            <a:avLst/>
          </a:prstGeom>
        </p:spPr>
        <p:txBody>
          <a:bodyPr lIns="0" tIns="0" rIns="0" bIns="0" rtlCol="0" anchor="t">
            <a:spAutoFit/>
          </a:bodyPr>
          <a:lstStyle/>
          <a:p>
            <a:pPr algn="ctr">
              <a:lnSpc>
                <a:spcPts val="2776"/>
              </a:lnSpc>
            </a:pPr>
            <a:r>
              <a:rPr lang="en-US" sz="2749">
                <a:solidFill>
                  <a:srgbClr val="43B4BE"/>
                </a:solidFill>
                <a:latin typeface="Montserrat Classic"/>
              </a:rPr>
              <a:t>Gender Segment</a:t>
            </a:r>
          </a:p>
        </p:txBody>
      </p:sp>
      <p:sp>
        <p:nvSpPr>
          <p:cNvPr id="29" name="TextBox 29"/>
          <p:cNvSpPr txBox="1"/>
          <p:nvPr/>
        </p:nvSpPr>
        <p:spPr>
          <a:xfrm>
            <a:off x="12717928" y="5882150"/>
            <a:ext cx="5395449" cy="2189091"/>
          </a:xfrm>
          <a:prstGeom prst="rect">
            <a:avLst/>
          </a:prstGeom>
        </p:spPr>
        <p:txBody>
          <a:bodyPr lIns="0" tIns="0" rIns="0" bIns="0" rtlCol="0" anchor="t">
            <a:spAutoFit/>
          </a:bodyPr>
          <a:lstStyle/>
          <a:p>
            <a:pPr marL="680554" lvl="1" indent="-340277">
              <a:lnSpc>
                <a:spcPts val="4413"/>
              </a:lnSpc>
              <a:buFont typeface="Arial"/>
              <a:buChar char="•"/>
            </a:pPr>
            <a:r>
              <a:rPr lang="en-US" sz="3152">
                <a:solidFill>
                  <a:srgbClr val="FFFFFF"/>
                </a:solidFill>
                <a:latin typeface="Montserrat"/>
              </a:rPr>
              <a:t>Individuals</a:t>
            </a:r>
          </a:p>
          <a:p>
            <a:pPr marL="680554" lvl="1" indent="-340277">
              <a:lnSpc>
                <a:spcPts val="4413"/>
              </a:lnSpc>
              <a:buFont typeface="Arial"/>
              <a:buChar char="•"/>
            </a:pPr>
            <a:r>
              <a:rPr lang="en-US" sz="3152">
                <a:solidFill>
                  <a:srgbClr val="FFFFFF"/>
                </a:solidFill>
                <a:latin typeface="Montserrat"/>
              </a:rPr>
              <a:t>Swim Clubs</a:t>
            </a:r>
          </a:p>
          <a:p>
            <a:pPr marL="680554" lvl="1" indent="-340277">
              <a:lnSpc>
                <a:spcPts val="4413"/>
              </a:lnSpc>
              <a:buFont typeface="Arial"/>
              <a:buChar char="•"/>
            </a:pPr>
            <a:r>
              <a:rPr lang="en-US" sz="3152">
                <a:solidFill>
                  <a:srgbClr val="FFFFFF"/>
                </a:solidFill>
                <a:latin typeface="Montserrat"/>
              </a:rPr>
              <a:t>Educational Institutions</a:t>
            </a:r>
          </a:p>
        </p:txBody>
      </p:sp>
      <p:sp>
        <p:nvSpPr>
          <p:cNvPr id="30" name="TextBox 30"/>
          <p:cNvSpPr txBox="1"/>
          <p:nvPr/>
        </p:nvSpPr>
        <p:spPr>
          <a:xfrm>
            <a:off x="9437109" y="6485253"/>
            <a:ext cx="2964254" cy="710039"/>
          </a:xfrm>
          <a:prstGeom prst="rect">
            <a:avLst/>
          </a:prstGeom>
        </p:spPr>
        <p:txBody>
          <a:bodyPr lIns="0" tIns="0" rIns="0" bIns="0" rtlCol="0" anchor="t">
            <a:spAutoFit/>
          </a:bodyPr>
          <a:lstStyle/>
          <a:p>
            <a:pPr algn="ctr">
              <a:lnSpc>
                <a:spcPts val="2776"/>
              </a:lnSpc>
            </a:pPr>
            <a:r>
              <a:rPr lang="en-US" sz="2749">
                <a:solidFill>
                  <a:srgbClr val="43B4BE"/>
                </a:solidFill>
                <a:latin typeface="Montserrat Classic"/>
              </a:rPr>
              <a:t>End-User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71182" y="1383385"/>
            <a:ext cx="11777219" cy="8818193"/>
          </a:xfrm>
          <a:custGeom>
            <a:rect l="l" t="t" r="r" b="b"/>
            <a:pathLst>
              <a:path w="11777219" h="8818193">
                <a:moveTo>
                  <a:pt x="0" y="0"/>
                </a:moveTo>
                <a:lnTo>
                  <a:pt x="11777219" y="0"/>
                </a:lnTo>
                <a:lnTo>
                  <a:pt x="11777219"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412208"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Europe</a:t>
            </a:r>
          </a:p>
          <a:p>
            <a:pPr algn="ctr">
              <a:lnSpc>
                <a:spcPts val="6938"/>
              </a:lnSpc>
            </a:pPr>
            <a:r>
              <a:rPr lang="en-US" sz="5930">
                <a:solidFill>
                  <a:srgbClr val="000000"/>
                </a:solidFill>
                <a:latin typeface="Montserrat"/>
              </a:rPr>
              <a:t>38%</a:t>
            </a:r>
          </a:p>
        </p:txBody>
      </p:sp>
      <p:sp>
        <p:nvSpPr>
          <p:cNvPr id="4" name="TextBox 4"/>
          <p:cNvSpPr txBox="1"/>
          <p:nvPr/>
        </p:nvSpPr>
        <p:spPr>
          <a:xfrm>
            <a:off x="135983" y="25717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Swim Caps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43837"/>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B57B7C"/>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43837"/>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57B7C"/>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43837"/>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57B7C"/>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42912" y="1974250"/>
            <a:ext cx="7389418"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Surge in Demand for Swimming Caps among Youngsters to Propel Market Growth</a:t>
            </a:r>
          </a:p>
        </p:txBody>
      </p:sp>
      <p:sp>
        <p:nvSpPr>
          <p:cNvPr id="18" name="TextBox 18"/>
          <p:cNvSpPr txBox="1"/>
          <p:nvPr/>
        </p:nvSpPr>
        <p:spPr>
          <a:xfrm>
            <a:off x="6883590" y="592726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Competition from Alternative Products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43884" y="2057400"/>
            <a:ext cx="15600232" cy="7200900"/>
            <a:chExt cx="4108703" cy="1896533"/>
          </a:xfrm>
        </p:grpSpPr>
        <p:sp>
          <p:nvSpPr>
            <p:cNvPr id="4" name="Freeform 4"/>
            <p:cNvSpPr/>
            <p:nvPr/>
          </p:nvSpPr>
          <p:spPr>
            <a:xfrm>
              <a:off x="0" y="0"/>
              <a:ext cx="4108703" cy="1896533"/>
            </a:xfrm>
            <a:custGeom>
              <a:rect l="l" t="t" r="r" b="b"/>
              <a:pathLst>
                <a:path w="4108703" h="1896533">
                  <a:moveTo>
                    <a:pt x="0" y="0"/>
                  </a:moveTo>
                  <a:lnTo>
                    <a:pt x="4108703" y="0"/>
                  </a:lnTo>
                  <a:lnTo>
                    <a:pt x="4108703" y="1896533"/>
                  </a:lnTo>
                  <a:lnTo>
                    <a:pt x="0" y="1896533"/>
                  </a:lnTo>
                  <a:close/>
                </a:path>
              </a:pathLst>
            </a:custGeom>
            <a:solidFill>
              <a:srgbClr val="000000">
                <a:alpha val="64706"/>
              </a:srgbClr>
            </a:solidFill>
          </p:spPr>
          <p:txBody>
            <a:bodyPr/>
            <a:lstStyle/>
            <a:p/>
          </p:txBody>
        </p:sp>
        <p:sp>
          <p:nvSpPr>
            <p:cNvPr id="5" name="TextBox 5"/>
            <p:cNvSpPr txBox="1"/>
            <p:nvPr/>
          </p:nvSpPr>
          <p:spPr>
            <a:xfrm>
              <a:off x="0" y="-38100"/>
              <a:ext cx="4108703" cy="19346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2386676"/>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501476" y="3358092"/>
            <a:ext cx="15285048" cy="5734051"/>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Swim Caps Market is witnessing significant growth in the near future.</a:t>
            </a:r>
          </a:p>
          <a:p>
            <a:pPr marL="647690" lvl="1" indent="-323845">
              <a:lnSpc>
                <a:spcPts val="4199"/>
              </a:lnSpc>
              <a:buFont typeface="Arial"/>
              <a:buChar char="•"/>
            </a:pPr>
            <a:r>
              <a:rPr lang="en-US" sz="2999">
                <a:solidFill>
                  <a:srgbClr val="FFFFFF"/>
                </a:solidFill>
                <a:latin typeface="Canva Sans"/>
              </a:rPr>
              <a:t>Swimmers of all groups, from recreational to competitive, trust rubber swim caps to streamline their performance and keep their hair dry.</a:t>
            </a:r>
          </a:p>
          <a:p>
            <a:pPr marL="647690" lvl="1" indent="-323845">
              <a:lnSpc>
                <a:spcPts val="4199"/>
              </a:lnSpc>
              <a:buFont typeface="Arial"/>
              <a:buChar char="•"/>
            </a:pPr>
            <a:r>
              <a:rPr lang="en-US" sz="2999">
                <a:solidFill>
                  <a:srgbClr val="FFFFFF"/>
                </a:solidFill>
                <a:latin typeface="Canva Sans"/>
              </a:rPr>
              <a:t>The swim caps market has grown to accommodate diverse preferences, offering various designs, materials, and sizes to cater to competitive swimmers' needs.</a:t>
            </a:r>
          </a:p>
          <a:p>
            <a:pPr marL="647690" lvl="1" indent="-323845">
              <a:lnSpc>
                <a:spcPts val="4199"/>
              </a:lnSpc>
              <a:buFont typeface="Arial"/>
              <a:buChar char="•"/>
            </a:pPr>
            <a:r>
              <a:rPr lang="en-US" sz="2999">
                <a:solidFill>
                  <a:srgbClr val="FFFFFF"/>
                </a:solidFill>
                <a:latin typeface="Canva Sans"/>
              </a:rPr>
              <a:t>Local sports stores, swim shops, and department stores are common offline venues where customers can explore a range of swim cap options, providing a tangible shopping experience that complements the online market.</a:t>
            </a:r>
          </a:p>
          <a:p>
            <a:pPr marL="647690" lvl="1" indent="-323845">
              <a:lnSpc>
                <a:spcPts val="4199"/>
              </a:lnSpc>
              <a:buFont typeface="Arial"/>
              <a:buChar char="•"/>
            </a:pPr>
            <a:r>
              <a:rPr lang="en-US" sz="2999">
                <a:solidFill>
                  <a:srgbClr val="FFFFFF"/>
                </a:solidFill>
                <a:latin typeface="Canva Sans"/>
              </a:rPr>
              <a:t>Males are the fastest-growing category due to the growing needs of men involved in aquatic activities, providing various headgear options designed for swimming.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Freeform 3"/>
          <p:cNvSpPr/>
          <p:nvPr/>
        </p:nvSpPr>
        <p:spPr>
          <a:xfrm>
            <a:off x="7367869" y="2292460"/>
            <a:ext cx="3181165" cy="1625204"/>
          </a:xfrm>
          <a:custGeom>
            <a:rect l="l" t="t" r="r" b="b"/>
            <a:pathLst>
              <a:path w="3181165" h="1625204">
                <a:moveTo>
                  <a:pt x="0" y="0"/>
                </a:moveTo>
                <a:lnTo>
                  <a:pt x="3181165" y="0"/>
                </a:lnTo>
                <a:lnTo>
                  <a:pt x="3181165" y="1625204"/>
                </a:lnTo>
                <a:lnTo>
                  <a:pt x="0" y="1625204"/>
                </a:lnTo>
                <a:lnTo>
                  <a:pt x="0" y="0"/>
                </a:lnTo>
                <a:close/>
              </a:path>
            </a:pathLst>
          </a:custGeom>
          <a:blipFill>
            <a:blip r:embed="rId3"/>
            <a:stretch>
              <a:fillRect l="-5505" t="-31328" r="-5377" b="-31578"/>
            </a:stretch>
          </a:blipFill>
        </p:spPr>
        <p:txBody>
          <a:bodyPr/>
          <a:lstStyle/>
          <a:p/>
        </p:txBody>
      </p:sp>
      <p:sp>
        <p:nvSpPr>
          <p:cNvPr id="4" name="Freeform 4"/>
          <p:cNvSpPr/>
          <p:nvPr/>
        </p:nvSpPr>
        <p:spPr>
          <a:xfrm>
            <a:off x="11126142" y="2291611"/>
            <a:ext cx="3008272" cy="1837866"/>
          </a:xfrm>
          <a:custGeom>
            <a:rect l="l" t="t" r="r" b="b"/>
            <a:pathLst>
              <a:path w="3008272" h="1837866">
                <a:moveTo>
                  <a:pt x="0" y="0"/>
                </a:moveTo>
                <a:lnTo>
                  <a:pt x="3008273" y="0"/>
                </a:lnTo>
                <a:lnTo>
                  <a:pt x="3008273" y="1837866"/>
                </a:lnTo>
                <a:lnTo>
                  <a:pt x="0" y="1837866"/>
                </a:lnTo>
                <a:lnTo>
                  <a:pt x="0" y="0"/>
                </a:lnTo>
                <a:close/>
              </a:path>
            </a:pathLst>
          </a:custGeom>
          <a:blipFill>
            <a:blip r:embed="rId4"/>
            <a:stretch>
              <a:fillRect/>
            </a:stretch>
          </a:blipFill>
        </p:spPr>
        <p:txBody>
          <a:bodyPr/>
          <a:lstStyle/>
          <a:p/>
        </p:txBody>
      </p:sp>
      <p:sp>
        <p:nvSpPr>
          <p:cNvPr id="5" name="Freeform 5"/>
          <p:cNvSpPr/>
          <p:nvPr/>
        </p:nvSpPr>
        <p:spPr>
          <a:xfrm>
            <a:off x="14627248" y="2292460"/>
            <a:ext cx="3464116" cy="1345119"/>
          </a:xfrm>
          <a:custGeom>
            <a:rect l="l" t="t" r="r" b="b"/>
            <a:pathLst>
              <a:path w="3464116" h="1345119">
                <a:moveTo>
                  <a:pt x="0" y="0"/>
                </a:moveTo>
                <a:lnTo>
                  <a:pt x="3464116" y="0"/>
                </a:lnTo>
                <a:lnTo>
                  <a:pt x="3464116" y="1345119"/>
                </a:lnTo>
                <a:lnTo>
                  <a:pt x="0" y="1345119"/>
                </a:lnTo>
                <a:lnTo>
                  <a:pt x="0" y="0"/>
                </a:lnTo>
                <a:close/>
              </a:path>
            </a:pathLst>
          </a:custGeom>
          <a:blipFill>
            <a:blip r:embed="rId5"/>
            <a:stretch>
              <a:fillRect/>
            </a:stretch>
          </a:blipFill>
        </p:spPr>
        <p:txBody>
          <a:bodyPr/>
          <a:lstStyle/>
          <a:p/>
        </p:txBody>
      </p:sp>
      <p:sp>
        <p:nvSpPr>
          <p:cNvPr id="6" name="Freeform 6"/>
          <p:cNvSpPr/>
          <p:nvPr/>
        </p:nvSpPr>
        <p:spPr>
          <a:xfrm>
            <a:off x="8228721" y="4129477"/>
            <a:ext cx="3395673" cy="1351195"/>
          </a:xfrm>
          <a:custGeom>
            <a:rect l="l" t="t" r="r" b="b"/>
            <a:pathLst>
              <a:path w="3395672" h="1351195">
                <a:moveTo>
                  <a:pt x="0" y="0"/>
                </a:moveTo>
                <a:lnTo>
                  <a:pt x="3395673" y="0"/>
                </a:lnTo>
                <a:lnTo>
                  <a:pt x="3395673" y="1351195"/>
                </a:lnTo>
                <a:lnTo>
                  <a:pt x="0" y="1351195"/>
                </a:lnTo>
                <a:lnTo>
                  <a:pt x="0" y="0"/>
                </a:lnTo>
                <a:close/>
              </a:path>
            </a:pathLst>
          </a:custGeom>
          <a:blipFill>
            <a:blip r:embed="rId6"/>
            <a:stretch>
              <a:fillRect/>
            </a:stretch>
          </a:blipFill>
        </p:spPr>
        <p:txBody>
          <a:bodyPr/>
          <a:lstStyle/>
          <a:p/>
        </p:txBody>
      </p:sp>
      <p:sp>
        <p:nvSpPr>
          <p:cNvPr id="7" name="Freeform 7"/>
          <p:cNvSpPr/>
          <p:nvPr/>
        </p:nvSpPr>
        <p:spPr>
          <a:xfrm>
            <a:off x="12308264" y="4347429"/>
            <a:ext cx="5544484" cy="1378619"/>
          </a:xfrm>
          <a:custGeom>
            <a:rect l="l" t="t" r="r" b="b"/>
            <a:pathLst>
              <a:path w="5544484" h="1378619">
                <a:moveTo>
                  <a:pt x="0" y="0"/>
                </a:moveTo>
                <a:lnTo>
                  <a:pt x="5544484" y="0"/>
                </a:lnTo>
                <a:lnTo>
                  <a:pt x="5544484" y="1378619"/>
                </a:lnTo>
                <a:lnTo>
                  <a:pt x="0" y="1378619"/>
                </a:lnTo>
                <a:lnTo>
                  <a:pt x="0" y="0"/>
                </a:lnTo>
                <a:close/>
              </a:path>
            </a:pathLst>
          </a:custGeom>
          <a:blipFill>
            <a:blip r:embed="rId7"/>
            <a:stretch>
              <a:fillRect l="-7365" t="-18484" r="-8034" b="-49369"/>
            </a:stretch>
          </a:blipFill>
        </p:spPr>
        <p:txBody>
          <a:bodyPr/>
          <a:lstStyle/>
          <a:p/>
        </p:txBody>
      </p:sp>
      <p:sp>
        <p:nvSpPr>
          <p:cNvPr id="8" name="Freeform 8"/>
          <p:cNvSpPr/>
          <p:nvPr/>
        </p:nvSpPr>
        <p:spPr>
          <a:xfrm>
            <a:off x="10549034" y="6133422"/>
            <a:ext cx="2684142" cy="1572460"/>
          </a:xfrm>
          <a:custGeom>
            <a:rect l="l" t="t" r="r" b="b"/>
            <a:pathLst>
              <a:path w="2684142" h="1572460">
                <a:moveTo>
                  <a:pt x="0" y="0"/>
                </a:moveTo>
                <a:lnTo>
                  <a:pt x="2684141" y="0"/>
                </a:lnTo>
                <a:lnTo>
                  <a:pt x="2684141" y="1572460"/>
                </a:lnTo>
                <a:lnTo>
                  <a:pt x="0" y="1572460"/>
                </a:lnTo>
                <a:lnTo>
                  <a:pt x="0" y="0"/>
                </a:lnTo>
                <a:close/>
              </a:path>
            </a:pathLst>
          </a:custGeom>
          <a:blipFill>
            <a:blip r:embed="rId8"/>
            <a:stretch>
              <a:fillRect/>
            </a:stretch>
          </a:blipFill>
        </p:spPr>
        <p:txBody>
          <a:bodyPr/>
          <a:lstStyle/>
          <a:p/>
        </p:txBody>
      </p:sp>
      <p:sp>
        <p:nvSpPr>
          <p:cNvPr id="9" name="Freeform 9"/>
          <p:cNvSpPr/>
          <p:nvPr/>
        </p:nvSpPr>
        <p:spPr>
          <a:xfrm>
            <a:off x="13708073" y="5943999"/>
            <a:ext cx="3551227" cy="1951306"/>
          </a:xfrm>
          <a:custGeom>
            <a:rect l="l" t="t" r="r" b="b"/>
            <a:pathLst>
              <a:path w="3551227" h="1951306">
                <a:moveTo>
                  <a:pt x="0" y="0"/>
                </a:moveTo>
                <a:lnTo>
                  <a:pt x="3551227" y="0"/>
                </a:lnTo>
                <a:lnTo>
                  <a:pt x="3551227" y="1951306"/>
                </a:lnTo>
                <a:lnTo>
                  <a:pt x="0" y="1951306"/>
                </a:lnTo>
                <a:lnTo>
                  <a:pt x="0" y="0"/>
                </a:lnTo>
                <a:close/>
              </a:path>
            </a:pathLst>
          </a:custGeom>
          <a:blipFill>
            <a:blip r:embed="rId9"/>
            <a:stretch>
              <a:fillRect/>
            </a:stretch>
          </a:blipFill>
        </p:spPr>
        <p:txBody>
          <a:bodyPr/>
          <a:lstStyle/>
          <a:p/>
        </p:txBody>
      </p:sp>
      <p:sp>
        <p:nvSpPr>
          <p:cNvPr id="10" name="Freeform 10"/>
          <p:cNvSpPr/>
          <p:nvPr/>
        </p:nvSpPr>
        <p:spPr>
          <a:xfrm>
            <a:off x="10297004" y="8084728"/>
            <a:ext cx="2654780" cy="1871223"/>
          </a:xfrm>
          <a:custGeom>
            <a:rect l="l" t="t" r="r" b="b"/>
            <a:pathLst>
              <a:path w="2654780" h="1871222">
                <a:moveTo>
                  <a:pt x="0" y="0"/>
                </a:moveTo>
                <a:lnTo>
                  <a:pt x="2654781" y="0"/>
                </a:lnTo>
                <a:lnTo>
                  <a:pt x="2654781" y="1871223"/>
                </a:lnTo>
                <a:lnTo>
                  <a:pt x="0" y="1871223"/>
                </a:lnTo>
                <a:lnTo>
                  <a:pt x="0" y="0"/>
                </a:lnTo>
                <a:close/>
              </a:path>
            </a:pathLst>
          </a:custGeom>
          <a:blipFill>
            <a:blip r:embed="rId10"/>
            <a:stretch>
              <a:fillRect t="-20027" b="-21846"/>
            </a:stretch>
          </a:blipFill>
        </p:spPr>
        <p:txBody>
          <a:bodyPr/>
          <a:lstStyle/>
          <a:p/>
        </p:txBody>
      </p:sp>
      <p:sp>
        <p:nvSpPr>
          <p:cNvPr id="11" name="TextBox 11"/>
          <p:cNvSpPr txBox="1"/>
          <p:nvPr/>
        </p:nvSpPr>
        <p:spPr>
          <a:xfrm>
            <a:off x="950297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2" name="Freeform 12"/>
          <p:cNvSpPr/>
          <p:nvPr/>
        </p:nvSpPr>
        <p:spPr>
          <a:xfrm>
            <a:off x="13708073" y="8115006"/>
            <a:ext cx="3942227" cy="1840945"/>
          </a:xfrm>
          <a:custGeom>
            <a:rect l="l" t="t" r="r" b="b"/>
            <a:pathLst>
              <a:path w="3942227" h="1840945">
                <a:moveTo>
                  <a:pt x="0" y="0"/>
                </a:moveTo>
                <a:lnTo>
                  <a:pt x="3942226" y="0"/>
                </a:lnTo>
                <a:lnTo>
                  <a:pt x="3942226" y="1840945"/>
                </a:lnTo>
                <a:lnTo>
                  <a:pt x="0" y="1840945"/>
                </a:lnTo>
                <a:lnTo>
                  <a:pt x="0" y="0"/>
                </a:lnTo>
                <a:close/>
              </a:path>
            </a:pathLst>
          </a:custGeom>
          <a:blipFill>
            <a:blip r:embed="rId11"/>
            <a:stretch>
              <a:fillRect l="-5031" t="-14478" r="-4716" b="-20202"/>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tnj2zxjr"/>
              </a:rPr>
              <a:t>https://tinyurl.com/tnj2zxjr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Swim Caps Market Report 2024</dc:title>
  <cp:lastModifiedBy>decipher market</cp:lastModifiedBy>
  <cp:revision>2</cp:revision>
  <dcterms:created xsi:type="dcterms:W3CDTF">2006-08-16T00:00:00Z</dcterms:created>
  <dcterms:modified xsi:type="dcterms:W3CDTF">2024-03-20T13:53:16Z</dcterms:modified>
</cp:coreProperties>
</file>