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ycyp27km"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0480" y="-762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9873426" cy="10287000"/>
            <a:chExt cx="2600409" cy="2709333"/>
          </a:xfrm>
        </p:grpSpPr>
        <p:sp>
          <p:nvSpPr>
            <p:cNvPr id="4" name="Freeform 4"/>
            <p:cNvSpPr/>
            <p:nvPr/>
          </p:nvSpPr>
          <p:spPr>
            <a:xfrm>
              <a:off x="0" y="0"/>
              <a:ext cx="2600409" cy="2709333"/>
            </a:xfrm>
            <a:custGeom>
              <a:rect l="l" t="t" r="r" b="b"/>
              <a:pathLst>
                <a:path w="2600409" h="2709333">
                  <a:moveTo>
                    <a:pt x="0" y="0"/>
                  </a:moveTo>
                  <a:lnTo>
                    <a:pt x="2600409" y="0"/>
                  </a:lnTo>
                  <a:lnTo>
                    <a:pt x="2600409" y="2709333"/>
                  </a:lnTo>
                  <a:lnTo>
                    <a:pt x="0" y="2709333"/>
                  </a:lnTo>
                  <a:close/>
                </a:path>
              </a:pathLst>
            </a:custGeom>
            <a:solidFill>
              <a:srgbClr val="562F16">
                <a:alpha val="54902"/>
              </a:srgbClr>
            </a:solidFill>
          </p:spPr>
          <p:txBody>
            <a:bodyPr/>
            <a:lstStyle/>
            <a:p/>
          </p:txBody>
        </p:sp>
        <p:sp>
          <p:nvSpPr>
            <p:cNvPr id="5" name="TextBox 5"/>
            <p:cNvSpPr txBox="1"/>
            <p:nvPr/>
          </p:nvSpPr>
          <p:spPr>
            <a:xfrm>
              <a:off x="0" y="-38100"/>
              <a:ext cx="2600409"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7674" y="9358166"/>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7674" y="3837006"/>
            <a:ext cx="11096126" cy="3395738"/>
          </a:xfrm>
          <a:prstGeom prst="rect">
            <a:avLst/>
          </a:prstGeom>
        </p:spPr>
        <p:txBody>
          <a:bodyPr wrap="square" lIns="0" tIns="0" rIns="0" bIns="0" rtlCol="0" anchor="t">
            <a:spAutoFit/>
          </a:bodyPr>
          <a:lstStyle/>
          <a:p>
            <a:pPr>
              <a:lnSpc>
                <a:spcPts val="6566"/>
              </a:lnSpc>
            </a:pPr>
            <a:r>
              <a:rPr lang="en-US" sz="6700">
                <a:solidFill>
                  <a:srgbClr val="FFFFFF"/>
                </a:solidFill>
                <a:latin typeface="Canva Sans"/>
              </a:rPr>
              <a:t>GLOBAL </a:t>
            </a:r>
          </a:p>
          <a:p>
            <a:pPr>
              <a:lnSpc>
                <a:spcPts val="6566"/>
              </a:lnSpc>
            </a:pPr>
            <a:r>
              <a:rPr lang="en-US" sz="6700">
                <a:solidFill>
                  <a:srgbClr val="FFFFFF"/>
                </a:solidFill>
                <a:latin typeface="Canva Sans"/>
              </a:rPr>
              <a:t>SWEET BAKED GOODS</a:t>
            </a:r>
          </a:p>
          <a:p>
            <a:pPr>
              <a:lnSpc>
                <a:spcPts val="6566"/>
              </a:lnSpc>
            </a:pPr>
            <a:r>
              <a:rPr lang="en-US" sz="6700">
                <a:solidFill>
                  <a:srgbClr val="FFFFFF"/>
                </a:solidFill>
                <a:latin typeface="Canva Sans"/>
              </a:rPr>
              <a:t>MARKET REPORT </a:t>
            </a:r>
          </a:p>
          <a:p>
            <a:pPr>
              <a:lnSpc>
                <a:spcPts val="6566"/>
              </a:lnSpc>
            </a:pPr>
            <a:r>
              <a:rPr lang="en-US" sz="67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518" b="-7518"/>
            </a:stretch>
          </a:blipFill>
        </p:spPr>
        <p:txBody>
          <a:bodyPr/>
          <a:lstStyle/>
          <a:p/>
        </p:txBody>
      </p:sp>
      <p:grpSp>
        <p:nvGrpSpPr>
          <p:cNvPr id="3" name="Group 3"/>
          <p:cNvGrpSpPr/>
          <p:nvPr/>
        </p:nvGrpSpPr>
        <p:grpSpPr>
          <a:xfrm>
            <a:off x="1476449" y="1841582"/>
            <a:ext cx="15335103" cy="6594815"/>
            <a:chExt cx="4038875" cy="1736906"/>
          </a:xfrm>
        </p:grpSpPr>
        <p:sp>
          <p:nvSpPr>
            <p:cNvPr id="4" name="Freeform 4"/>
            <p:cNvSpPr/>
            <p:nvPr/>
          </p:nvSpPr>
          <p:spPr>
            <a:xfrm>
              <a:off x="0" y="0"/>
              <a:ext cx="4038875" cy="1736906"/>
            </a:xfrm>
            <a:custGeom>
              <a:rect l="l" t="t" r="r" b="b"/>
              <a:pathLst>
                <a:path w="4038875" h="1736906">
                  <a:moveTo>
                    <a:pt x="0" y="0"/>
                  </a:moveTo>
                  <a:lnTo>
                    <a:pt x="4038875" y="0"/>
                  </a:lnTo>
                  <a:lnTo>
                    <a:pt x="4038875" y="1736906"/>
                  </a:lnTo>
                  <a:lnTo>
                    <a:pt x="0" y="1736906"/>
                  </a:lnTo>
                  <a:close/>
                </a:path>
              </a:pathLst>
            </a:custGeom>
            <a:solidFill>
              <a:srgbClr val="4D342F">
                <a:alpha val="80000"/>
              </a:srgbClr>
            </a:solidFill>
          </p:spPr>
          <p:txBody>
            <a:bodyPr/>
            <a:lstStyle/>
            <a:p/>
          </p:txBody>
        </p:sp>
        <p:sp>
          <p:nvSpPr>
            <p:cNvPr id="5" name="TextBox 5"/>
            <p:cNvSpPr txBox="1"/>
            <p:nvPr/>
          </p:nvSpPr>
          <p:spPr>
            <a:xfrm>
              <a:off x="0" y="-38100"/>
              <a:ext cx="4038875" cy="177500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930142" y="3126965"/>
            <a:ext cx="14427716" cy="5126991"/>
          </a:xfrm>
          <a:prstGeom prst="rect">
            <a:avLst/>
          </a:prstGeom>
        </p:spPr>
        <p:txBody>
          <a:bodyPr lIns="0" tIns="0" rIns="0" bIns="0" rtlCol="0" anchor="t">
            <a:spAutoFit/>
          </a:bodyPr>
          <a:lstStyle/>
          <a:p>
            <a:pPr>
              <a:lnSpc>
                <a:spcPts val="4059"/>
              </a:lnSpc>
              <a:spcBef>
                <a:spcPct val="0"/>
              </a:spcBef>
            </a:pPr>
            <a:r>
              <a:rPr lang="en-US" sz="2899">
                <a:solidFill>
                  <a:srgbClr val="FFFFFF"/>
                </a:solidFill>
                <a:latin typeface="Canva Sans"/>
              </a:rPr>
              <a:t>The sweet baked goods market encompasses a variety of confectionery items such as cakes, pastries, cookies, and desserts, enjoyed for their indulgent flavors and textures worldwide. The sweet baked goods market encompasses various products, including cakes, cookies, pastries, and desserts, catering to diverse consumer preferences and occasions. Key players employ various strategies such as product innovation, marketing campaigns emphasizing taste and quality, expansion of distribution networks through online platforms and partnerships with retailers, and investments in R&amp;D to develop healthier and premium offerings. Additionally, strategic acquisitions and collaborations help companies to diversify their product portfolios and expand their market reach.</a:t>
            </a:r>
          </a:p>
        </p:txBody>
      </p:sp>
      <p:sp>
        <p:nvSpPr>
          <p:cNvPr id="7" name="TextBox 7"/>
          <p:cNvSpPr txBox="1"/>
          <p:nvPr/>
        </p:nvSpPr>
        <p:spPr>
          <a:xfrm>
            <a:off x="5080096" y="2086500"/>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0666"/>
            </a:stretch>
          </a:blipFill>
        </p:spPr>
        <p:txBody>
          <a:bodyPr/>
          <a:lstStyle/>
          <a:p/>
        </p:txBody>
      </p:sp>
      <p:grpSp>
        <p:nvGrpSpPr>
          <p:cNvPr id="3" name="Group 3"/>
          <p:cNvGrpSpPr/>
          <p:nvPr/>
        </p:nvGrpSpPr>
        <p:grpSpPr>
          <a:xfrm>
            <a:off x="496178" y="4281478"/>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854A2A"/>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52170" y="4603159"/>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802924" y="4518737"/>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81231" y="5056441"/>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14" name="TextBox 14"/>
          <p:cNvSpPr txBox="1"/>
          <p:nvPr/>
        </p:nvSpPr>
        <p:spPr>
          <a:xfrm>
            <a:off x="2964419" y="4624984"/>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9.0%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13601" y="2104815"/>
            <a:ext cx="6991023" cy="3101406"/>
            <a:chExt cx="9230786" cy="4095026"/>
          </a:xfrm>
        </p:grpSpPr>
        <p:sp>
          <p:nvSpPr>
            <p:cNvPr id="7" name="Freeform 7"/>
            <p:cNvSpPr/>
            <p:nvPr/>
          </p:nvSpPr>
          <p:spPr>
            <a:xfrm>
              <a:off x="0" y="0"/>
              <a:ext cx="9230786" cy="4095026"/>
            </a:xfrm>
            <a:custGeom>
              <a:rect l="l" t="t" r="r" b="b"/>
              <a:pathLst>
                <a:path w="9230786" h="4095025">
                  <a:moveTo>
                    <a:pt x="9106326" y="4095026"/>
                  </a:moveTo>
                  <a:lnTo>
                    <a:pt x="124460" y="4095026"/>
                  </a:lnTo>
                  <a:cubicBezTo>
                    <a:pt x="55880" y="4095026"/>
                    <a:pt x="0" y="4039146"/>
                    <a:pt x="0" y="3970565"/>
                  </a:cubicBezTo>
                  <a:lnTo>
                    <a:pt x="0" y="124460"/>
                  </a:lnTo>
                  <a:cubicBezTo>
                    <a:pt x="0" y="55880"/>
                    <a:pt x="55880" y="0"/>
                    <a:pt x="124460" y="0"/>
                  </a:cubicBezTo>
                  <a:lnTo>
                    <a:pt x="9106326" y="0"/>
                  </a:lnTo>
                  <a:cubicBezTo>
                    <a:pt x="9174906" y="0"/>
                    <a:pt x="9230786" y="55880"/>
                    <a:pt x="9230786" y="124460"/>
                  </a:cubicBezTo>
                  <a:lnTo>
                    <a:pt x="9230786" y="3970566"/>
                  </a:lnTo>
                  <a:cubicBezTo>
                    <a:pt x="9230786" y="4039146"/>
                    <a:pt x="9174906" y="4095026"/>
                    <a:pt x="9106326" y="4095026"/>
                  </a:cubicBezTo>
                  <a:close/>
                </a:path>
              </a:pathLst>
            </a:custGeom>
            <a:solidFill>
              <a:srgbClr val="AE612F"/>
            </a:solidFill>
          </p:spPr>
          <p:txBody>
            <a:bodyPr/>
            <a:lstStyle/>
            <a:p/>
          </p:txBody>
        </p:sp>
      </p:grpSp>
      <p:grpSp>
        <p:nvGrpSpPr>
          <p:cNvPr id="8" name="Group 8"/>
          <p:cNvGrpSpPr/>
          <p:nvPr/>
        </p:nvGrpSpPr>
        <p:grpSpPr>
          <a:xfrm rot="5400000">
            <a:off x="1271685" y="1970248"/>
            <a:ext cx="779020" cy="332239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13601" y="5614400"/>
            <a:ext cx="6991023" cy="3101406"/>
            <a:chExt cx="9230786" cy="4095026"/>
          </a:xfrm>
        </p:grpSpPr>
        <p:sp>
          <p:nvSpPr>
            <p:cNvPr id="11" name="Freeform 11"/>
            <p:cNvSpPr/>
            <p:nvPr/>
          </p:nvSpPr>
          <p:spPr>
            <a:xfrm>
              <a:off x="0" y="0"/>
              <a:ext cx="9230786" cy="4095026"/>
            </a:xfrm>
            <a:custGeom>
              <a:rect l="l" t="t" r="r" b="b"/>
              <a:pathLst>
                <a:path w="9230786" h="4095025">
                  <a:moveTo>
                    <a:pt x="9106326" y="4095026"/>
                  </a:moveTo>
                  <a:lnTo>
                    <a:pt x="124460" y="4095026"/>
                  </a:lnTo>
                  <a:cubicBezTo>
                    <a:pt x="55880" y="4095026"/>
                    <a:pt x="0" y="4039146"/>
                    <a:pt x="0" y="3970565"/>
                  </a:cubicBezTo>
                  <a:lnTo>
                    <a:pt x="0" y="124460"/>
                  </a:lnTo>
                  <a:cubicBezTo>
                    <a:pt x="0" y="55880"/>
                    <a:pt x="55880" y="0"/>
                    <a:pt x="124460" y="0"/>
                  </a:cubicBezTo>
                  <a:lnTo>
                    <a:pt x="9106326" y="0"/>
                  </a:lnTo>
                  <a:cubicBezTo>
                    <a:pt x="9174906" y="0"/>
                    <a:pt x="9230786" y="55880"/>
                    <a:pt x="9230786" y="124460"/>
                  </a:cubicBezTo>
                  <a:lnTo>
                    <a:pt x="9230786" y="3970566"/>
                  </a:lnTo>
                  <a:cubicBezTo>
                    <a:pt x="9230786" y="4039146"/>
                    <a:pt x="9174906" y="4095026"/>
                    <a:pt x="9106326" y="4095026"/>
                  </a:cubicBezTo>
                  <a:close/>
                </a:path>
              </a:pathLst>
            </a:custGeom>
            <a:solidFill>
              <a:srgbClr val="562F16"/>
            </a:solidFill>
          </p:spPr>
          <p:txBody>
            <a:bodyPr/>
            <a:lstStyle/>
            <a:p/>
          </p:txBody>
        </p:sp>
      </p:grpSp>
      <p:grpSp>
        <p:nvGrpSpPr>
          <p:cNvPr id="12" name="Group 12"/>
          <p:cNvGrpSpPr/>
          <p:nvPr/>
        </p:nvGrpSpPr>
        <p:grpSpPr>
          <a:xfrm rot="5400000">
            <a:off x="1271685" y="5479832"/>
            <a:ext cx="779020" cy="332239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296977" y="2104815"/>
            <a:ext cx="6991023" cy="3101406"/>
            <a:chExt cx="9230786" cy="4095026"/>
          </a:xfrm>
        </p:grpSpPr>
        <p:sp>
          <p:nvSpPr>
            <p:cNvPr id="15" name="Freeform 15"/>
            <p:cNvSpPr/>
            <p:nvPr/>
          </p:nvSpPr>
          <p:spPr>
            <a:xfrm>
              <a:off x="0" y="0"/>
              <a:ext cx="9230786" cy="4095026"/>
            </a:xfrm>
            <a:custGeom>
              <a:rect l="l" t="t" r="r" b="b"/>
              <a:pathLst>
                <a:path w="9230786" h="4095025">
                  <a:moveTo>
                    <a:pt x="9106326" y="4095026"/>
                  </a:moveTo>
                  <a:lnTo>
                    <a:pt x="124460" y="4095026"/>
                  </a:lnTo>
                  <a:cubicBezTo>
                    <a:pt x="55880" y="4095026"/>
                    <a:pt x="0" y="4039146"/>
                    <a:pt x="0" y="3970565"/>
                  </a:cubicBezTo>
                  <a:lnTo>
                    <a:pt x="0" y="124460"/>
                  </a:lnTo>
                  <a:cubicBezTo>
                    <a:pt x="0" y="55880"/>
                    <a:pt x="55880" y="0"/>
                    <a:pt x="124460" y="0"/>
                  </a:cubicBezTo>
                  <a:lnTo>
                    <a:pt x="9106326" y="0"/>
                  </a:lnTo>
                  <a:cubicBezTo>
                    <a:pt x="9174906" y="0"/>
                    <a:pt x="9230786" y="55880"/>
                    <a:pt x="9230786" y="124460"/>
                  </a:cubicBezTo>
                  <a:lnTo>
                    <a:pt x="9230786" y="3970566"/>
                  </a:lnTo>
                  <a:cubicBezTo>
                    <a:pt x="9230786" y="4039146"/>
                    <a:pt x="9174906" y="4095026"/>
                    <a:pt x="9106326" y="4095026"/>
                  </a:cubicBezTo>
                  <a:close/>
                </a:path>
              </a:pathLst>
            </a:custGeom>
            <a:solidFill>
              <a:srgbClr val="43B4BE"/>
            </a:solidFill>
          </p:spPr>
          <p:txBody>
            <a:bodyPr/>
            <a:lstStyle/>
            <a:p/>
          </p:txBody>
        </p:sp>
      </p:grpSp>
      <p:grpSp>
        <p:nvGrpSpPr>
          <p:cNvPr id="16" name="Group 16"/>
          <p:cNvGrpSpPr/>
          <p:nvPr/>
        </p:nvGrpSpPr>
        <p:grpSpPr>
          <a:xfrm rot="5400000">
            <a:off x="10455062" y="1970248"/>
            <a:ext cx="779020" cy="3322391"/>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296977" y="5614400"/>
            <a:ext cx="6991023" cy="3101406"/>
            <a:chExt cx="9230786" cy="4095026"/>
          </a:xfrm>
        </p:grpSpPr>
        <p:sp>
          <p:nvSpPr>
            <p:cNvPr id="19" name="Freeform 19"/>
            <p:cNvSpPr/>
            <p:nvPr/>
          </p:nvSpPr>
          <p:spPr>
            <a:xfrm>
              <a:off x="0" y="0"/>
              <a:ext cx="9230786" cy="4095026"/>
            </a:xfrm>
            <a:custGeom>
              <a:rect l="l" t="t" r="r" b="b"/>
              <a:pathLst>
                <a:path w="9230786" h="4095025">
                  <a:moveTo>
                    <a:pt x="9106326" y="4095026"/>
                  </a:moveTo>
                  <a:lnTo>
                    <a:pt x="124460" y="4095026"/>
                  </a:lnTo>
                  <a:cubicBezTo>
                    <a:pt x="55880" y="4095026"/>
                    <a:pt x="0" y="4039146"/>
                    <a:pt x="0" y="3970565"/>
                  </a:cubicBezTo>
                  <a:lnTo>
                    <a:pt x="0" y="124460"/>
                  </a:lnTo>
                  <a:cubicBezTo>
                    <a:pt x="0" y="55880"/>
                    <a:pt x="55880" y="0"/>
                    <a:pt x="124460" y="0"/>
                  </a:cubicBezTo>
                  <a:lnTo>
                    <a:pt x="9106326" y="0"/>
                  </a:lnTo>
                  <a:cubicBezTo>
                    <a:pt x="9174906" y="0"/>
                    <a:pt x="9230786" y="55880"/>
                    <a:pt x="9230786" y="124460"/>
                  </a:cubicBezTo>
                  <a:lnTo>
                    <a:pt x="9230786" y="3970566"/>
                  </a:lnTo>
                  <a:cubicBezTo>
                    <a:pt x="9230786" y="4039146"/>
                    <a:pt x="9174906" y="4095026"/>
                    <a:pt x="9106326" y="4095026"/>
                  </a:cubicBezTo>
                  <a:close/>
                </a:path>
              </a:pathLst>
            </a:custGeom>
            <a:solidFill>
              <a:srgbClr val="1E3048"/>
            </a:solidFill>
          </p:spPr>
          <p:txBody>
            <a:bodyPr/>
            <a:lstStyle/>
            <a:p/>
          </p:txBody>
        </p:sp>
      </p:grpSp>
      <p:grpSp>
        <p:nvGrpSpPr>
          <p:cNvPr id="20" name="Group 20"/>
          <p:cNvGrpSpPr/>
          <p:nvPr/>
        </p:nvGrpSpPr>
        <p:grpSpPr>
          <a:xfrm rot="5400000">
            <a:off x="10455062" y="5479832"/>
            <a:ext cx="779020" cy="3322391"/>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235932" y="3480971"/>
            <a:ext cx="2850528" cy="348570"/>
          </a:xfrm>
          <a:prstGeom prst="rect">
            <a:avLst/>
          </a:prstGeom>
        </p:spPr>
        <p:txBody>
          <a:bodyPr lIns="0" tIns="0" rIns="0" bIns="0" rtlCol="0" anchor="t">
            <a:spAutoFit/>
          </a:bodyPr>
          <a:lstStyle/>
          <a:p>
            <a:pPr algn="ctr">
              <a:lnSpc>
                <a:spcPts val="2670"/>
              </a:lnSpc>
            </a:pPr>
            <a:r>
              <a:rPr lang="en-US" sz="2643">
                <a:solidFill>
                  <a:srgbClr val="43B4BE"/>
                </a:solidFill>
                <a:latin typeface="Montserrat Classic"/>
              </a:rPr>
              <a:t>Type Segment</a:t>
            </a:r>
          </a:p>
        </p:txBody>
      </p:sp>
      <p:sp>
        <p:nvSpPr>
          <p:cNvPr id="24" name="TextBox 24"/>
          <p:cNvSpPr txBox="1"/>
          <p:nvPr/>
        </p:nvSpPr>
        <p:spPr>
          <a:xfrm>
            <a:off x="3593814" y="2209043"/>
            <a:ext cx="5201040" cy="2806699"/>
          </a:xfrm>
          <a:prstGeom prst="rect">
            <a:avLst/>
          </a:prstGeom>
        </p:spPr>
        <p:txBody>
          <a:bodyPr lIns="0" tIns="0" rIns="0" bIns="0" rtlCol="0" anchor="t">
            <a:spAutoFit/>
          </a:bodyPr>
          <a:lstStyle/>
          <a:p>
            <a:pPr marL="431805" lvl="1" indent="-215903">
              <a:lnSpc>
                <a:spcPts val="2800"/>
              </a:lnSpc>
              <a:buFont typeface="Arial"/>
              <a:buChar char="•"/>
            </a:pPr>
            <a:r>
              <a:rPr lang="en-US" sz="2000">
                <a:solidFill>
                  <a:srgbClr val="FFFFFF"/>
                </a:solidFill>
                <a:latin typeface="Montserrat"/>
              </a:rPr>
              <a:t>Doughnuts</a:t>
            </a:r>
          </a:p>
          <a:p>
            <a:pPr marL="431805" lvl="1" indent="-215903">
              <a:lnSpc>
                <a:spcPts val="2800"/>
              </a:lnSpc>
              <a:buFont typeface="Arial"/>
              <a:buChar char="•"/>
            </a:pPr>
            <a:r>
              <a:rPr lang="en-US" sz="2000">
                <a:solidFill>
                  <a:srgbClr val="FFFFFF"/>
                </a:solidFill>
                <a:latin typeface="Montserrat"/>
              </a:rPr>
              <a:t>Muffins</a:t>
            </a:r>
          </a:p>
          <a:p>
            <a:pPr marL="431805" lvl="1" indent="-215903">
              <a:lnSpc>
                <a:spcPts val="2800"/>
              </a:lnSpc>
              <a:buFont typeface="Arial"/>
              <a:buChar char="•"/>
            </a:pPr>
            <a:r>
              <a:rPr lang="en-US" sz="2000">
                <a:solidFill>
                  <a:srgbClr val="FFFFFF"/>
                </a:solidFill>
                <a:latin typeface="Montserrat"/>
              </a:rPr>
              <a:t>Pastry/Danish/Coffee Cake</a:t>
            </a:r>
          </a:p>
          <a:p>
            <a:pPr marL="431805" lvl="1" indent="-215903">
              <a:lnSpc>
                <a:spcPts val="2800"/>
              </a:lnSpc>
              <a:buFont typeface="Arial"/>
              <a:buChar char="•"/>
            </a:pPr>
            <a:r>
              <a:rPr lang="en-US" sz="2000">
                <a:solidFill>
                  <a:srgbClr val="FFFFFF"/>
                </a:solidFill>
                <a:latin typeface="Montserrat"/>
              </a:rPr>
              <a:t>Cookies</a:t>
            </a:r>
          </a:p>
          <a:p>
            <a:pPr marL="431805" lvl="1" indent="-215903">
              <a:lnSpc>
                <a:spcPts val="2800"/>
              </a:lnSpc>
              <a:buFont typeface="Arial"/>
              <a:buChar char="•"/>
            </a:pPr>
            <a:r>
              <a:rPr lang="en-US" sz="2000">
                <a:solidFill>
                  <a:srgbClr val="FFFFFF"/>
                </a:solidFill>
                <a:latin typeface="Montserrat"/>
              </a:rPr>
              <a:t>Brownies</a:t>
            </a:r>
          </a:p>
          <a:p>
            <a:pPr marL="431805" lvl="1" indent="-215903">
              <a:lnSpc>
                <a:spcPts val="2800"/>
              </a:lnSpc>
              <a:buFont typeface="Arial"/>
              <a:buChar char="•"/>
            </a:pPr>
            <a:r>
              <a:rPr lang="en-US" sz="2000">
                <a:solidFill>
                  <a:srgbClr val="FFFFFF"/>
                </a:solidFill>
                <a:latin typeface="Montserrat"/>
              </a:rPr>
              <a:t>Cakes</a:t>
            </a:r>
          </a:p>
          <a:p>
            <a:pPr marL="431805" lvl="1" indent="-215903">
              <a:lnSpc>
                <a:spcPts val="2800"/>
              </a:lnSpc>
              <a:buFont typeface="Arial"/>
              <a:buChar char="•"/>
            </a:pPr>
            <a:r>
              <a:rPr lang="en-US" sz="2000">
                <a:solidFill>
                  <a:srgbClr val="FFFFFF"/>
                </a:solidFill>
                <a:latin typeface="Montserrat"/>
              </a:rPr>
              <a:t>Pies</a:t>
            </a:r>
          </a:p>
          <a:p>
            <a:pPr marL="431805" lvl="1" indent="-215903">
              <a:lnSpc>
                <a:spcPts val="2800"/>
              </a:lnSpc>
              <a:buFont typeface="Arial"/>
              <a:buChar char="•"/>
            </a:pPr>
            <a:r>
              <a:rPr lang="en-US" sz="2000">
                <a:solidFill>
                  <a:srgbClr val="FFFFFF"/>
                </a:solidFill>
                <a:latin typeface="Montserrat"/>
              </a:rPr>
              <a:t>Biscuits</a:t>
            </a:r>
          </a:p>
        </p:txBody>
      </p:sp>
      <p:sp>
        <p:nvSpPr>
          <p:cNvPr id="25" name="TextBox 25"/>
          <p:cNvSpPr txBox="1"/>
          <p:nvPr/>
        </p:nvSpPr>
        <p:spPr>
          <a:xfrm>
            <a:off x="233738" y="6849567"/>
            <a:ext cx="2850528" cy="680970"/>
          </a:xfrm>
          <a:prstGeom prst="rect">
            <a:avLst/>
          </a:prstGeom>
        </p:spPr>
        <p:txBody>
          <a:bodyPr lIns="0" tIns="0" rIns="0" bIns="0" rtlCol="0" anchor="t">
            <a:spAutoFit/>
          </a:bodyPr>
          <a:lstStyle/>
          <a:p>
            <a:pPr algn="ctr">
              <a:lnSpc>
                <a:spcPts val="2670"/>
              </a:lnSpc>
            </a:pPr>
            <a:r>
              <a:rPr lang="en-US" sz="2643">
                <a:solidFill>
                  <a:srgbClr val="43B4BE"/>
                </a:solidFill>
                <a:latin typeface="Montserrat Classic"/>
              </a:rPr>
              <a:t>Application Segment</a:t>
            </a:r>
          </a:p>
        </p:txBody>
      </p:sp>
      <p:sp>
        <p:nvSpPr>
          <p:cNvPr id="26" name="TextBox 26"/>
          <p:cNvSpPr txBox="1"/>
          <p:nvPr/>
        </p:nvSpPr>
        <p:spPr>
          <a:xfrm>
            <a:off x="3322391" y="5977911"/>
            <a:ext cx="5472463" cy="2492366"/>
          </a:xfrm>
          <a:prstGeom prst="rect">
            <a:avLst/>
          </a:prstGeom>
        </p:spPr>
        <p:txBody>
          <a:bodyPr lIns="0" tIns="0" rIns="0" bIns="0" rtlCol="0" anchor="t">
            <a:spAutoFit/>
          </a:bodyPr>
          <a:lstStyle/>
          <a:p>
            <a:pPr marL="767703" lvl="1" indent="-383851">
              <a:lnSpc>
                <a:spcPts val="4978"/>
              </a:lnSpc>
              <a:buFont typeface="Arial"/>
              <a:buChar char="•"/>
            </a:pPr>
            <a:r>
              <a:rPr lang="en-US" sz="3555">
                <a:solidFill>
                  <a:srgbClr val="FFFFFF"/>
                </a:solidFill>
                <a:latin typeface="Montserrat"/>
              </a:rPr>
              <a:t>Kids</a:t>
            </a:r>
          </a:p>
          <a:p>
            <a:pPr marL="767703" lvl="1" indent="-383851">
              <a:lnSpc>
                <a:spcPts val="4978"/>
              </a:lnSpc>
              <a:buFont typeface="Arial"/>
              <a:buChar char="•"/>
            </a:pPr>
            <a:r>
              <a:rPr lang="en-US" sz="3555">
                <a:solidFill>
                  <a:srgbClr val="FFFFFF"/>
                </a:solidFill>
                <a:latin typeface="Montserrat"/>
              </a:rPr>
              <a:t>Adult</a:t>
            </a:r>
          </a:p>
          <a:p>
            <a:pPr marL="767703" lvl="1" indent="-383851">
              <a:lnSpc>
                <a:spcPts val="4978"/>
              </a:lnSpc>
              <a:buFont typeface="Arial"/>
              <a:buChar char="•"/>
            </a:pPr>
            <a:r>
              <a:rPr lang="en-US" sz="3555">
                <a:solidFill>
                  <a:srgbClr val="FFFFFF"/>
                </a:solidFill>
                <a:latin typeface="Montserrat"/>
              </a:rPr>
              <a:t>Pregnant Woman</a:t>
            </a:r>
          </a:p>
          <a:p>
            <a:pPr marL="767703" lvl="1" indent="-383851">
              <a:lnSpc>
                <a:spcPts val="4978"/>
              </a:lnSpc>
              <a:buFont typeface="Arial"/>
              <a:buChar char="•"/>
            </a:pPr>
            <a:r>
              <a:rPr lang="en-US" sz="3555">
                <a:solidFill>
                  <a:srgbClr val="FFFFFF"/>
                </a:solidFill>
                <a:latin typeface="Montserrat"/>
              </a:rPr>
              <a:t>The Old</a:t>
            </a:r>
          </a:p>
        </p:txBody>
      </p:sp>
      <p:sp>
        <p:nvSpPr>
          <p:cNvPr id="27" name="TextBox 27"/>
          <p:cNvSpPr txBox="1"/>
          <p:nvPr/>
        </p:nvSpPr>
        <p:spPr>
          <a:xfrm>
            <a:off x="9371323" y="3289558"/>
            <a:ext cx="2850528" cy="680970"/>
          </a:xfrm>
          <a:prstGeom prst="rect">
            <a:avLst/>
          </a:prstGeom>
        </p:spPr>
        <p:txBody>
          <a:bodyPr lIns="0" tIns="0" rIns="0" bIns="0" rtlCol="0" anchor="t">
            <a:spAutoFit/>
          </a:bodyPr>
          <a:lstStyle/>
          <a:p>
            <a:pPr algn="ctr">
              <a:lnSpc>
                <a:spcPts val="2670"/>
              </a:lnSpc>
            </a:pPr>
            <a:r>
              <a:rPr lang="en-US" sz="2643">
                <a:solidFill>
                  <a:srgbClr val="43B4BE"/>
                </a:solidFill>
                <a:latin typeface="Montserrat Classic"/>
              </a:rPr>
              <a:t>Distribution Channel</a:t>
            </a:r>
          </a:p>
        </p:txBody>
      </p:sp>
      <p:sp>
        <p:nvSpPr>
          <p:cNvPr id="28" name="TextBox 28"/>
          <p:cNvSpPr txBox="1"/>
          <p:nvPr/>
        </p:nvSpPr>
        <p:spPr>
          <a:xfrm>
            <a:off x="12581968" y="2626127"/>
            <a:ext cx="5472463" cy="1773406"/>
          </a:xfrm>
          <a:prstGeom prst="rect">
            <a:avLst/>
          </a:prstGeom>
        </p:spPr>
        <p:txBody>
          <a:bodyPr lIns="0" tIns="0" rIns="0" bIns="0" rtlCol="0" anchor="t">
            <a:spAutoFit/>
          </a:bodyPr>
          <a:lstStyle/>
          <a:p>
            <a:pPr marL="551808" lvl="1" indent="-275904">
              <a:lnSpc>
                <a:spcPts val="3578"/>
              </a:lnSpc>
              <a:buFont typeface="Arial"/>
              <a:buChar char="•"/>
            </a:pPr>
            <a:r>
              <a:rPr lang="en-US" sz="2555">
                <a:solidFill>
                  <a:srgbClr val="FFFFFF"/>
                </a:solidFill>
                <a:latin typeface="Montserrat"/>
              </a:rPr>
              <a:t>Supermarkets/Hypermarkets</a:t>
            </a:r>
          </a:p>
          <a:p>
            <a:pPr marL="551808" lvl="1" indent="-275904">
              <a:lnSpc>
                <a:spcPts val="3578"/>
              </a:lnSpc>
              <a:buFont typeface="Arial"/>
              <a:buChar char="•"/>
            </a:pPr>
            <a:r>
              <a:rPr lang="en-US" sz="2555">
                <a:solidFill>
                  <a:srgbClr val="FFFFFF"/>
                </a:solidFill>
                <a:latin typeface="Montserrat"/>
              </a:rPr>
              <a:t>Convenience Stores</a:t>
            </a:r>
          </a:p>
          <a:p>
            <a:pPr marL="551808" lvl="1" indent="-275904">
              <a:lnSpc>
                <a:spcPts val="3578"/>
              </a:lnSpc>
              <a:buFont typeface="Arial"/>
              <a:buChar char="•"/>
            </a:pPr>
            <a:r>
              <a:rPr lang="en-US" sz="2555">
                <a:solidFill>
                  <a:srgbClr val="FFFFFF"/>
                </a:solidFill>
                <a:latin typeface="Montserrat"/>
              </a:rPr>
              <a:t>Bakeries</a:t>
            </a:r>
          </a:p>
          <a:p>
            <a:pPr marL="551808" lvl="1" indent="-275904">
              <a:lnSpc>
                <a:spcPts val="3578"/>
              </a:lnSpc>
              <a:buFont typeface="Arial"/>
              <a:buChar char="•"/>
            </a:pPr>
            <a:r>
              <a:rPr lang="en-US" sz="2555">
                <a:solidFill>
                  <a:srgbClr val="FFFFFF"/>
                </a:solidFill>
                <a:latin typeface="Montserrat"/>
              </a:rPr>
              <a:t>Online Retail</a:t>
            </a:r>
          </a:p>
        </p:txBody>
      </p:sp>
      <p:sp>
        <p:nvSpPr>
          <p:cNvPr id="29" name="TextBox 29"/>
          <p:cNvSpPr txBox="1"/>
          <p:nvPr/>
        </p:nvSpPr>
        <p:spPr>
          <a:xfrm>
            <a:off x="9379932" y="6799143"/>
            <a:ext cx="2850528" cy="680970"/>
          </a:xfrm>
          <a:prstGeom prst="rect">
            <a:avLst/>
          </a:prstGeom>
        </p:spPr>
        <p:txBody>
          <a:bodyPr lIns="0" tIns="0" rIns="0" bIns="0" rtlCol="0" anchor="t">
            <a:spAutoFit/>
          </a:bodyPr>
          <a:lstStyle/>
          <a:p>
            <a:pPr algn="ctr">
              <a:lnSpc>
                <a:spcPts val="2670"/>
              </a:lnSpc>
            </a:pPr>
            <a:r>
              <a:rPr lang="en-US" sz="2643">
                <a:solidFill>
                  <a:srgbClr val="43B4BE"/>
                </a:solidFill>
                <a:latin typeface="Montserrat Classic"/>
              </a:rPr>
              <a:t>Occasion Segment </a:t>
            </a:r>
          </a:p>
        </p:txBody>
      </p:sp>
      <p:sp>
        <p:nvSpPr>
          <p:cNvPr id="30" name="TextBox 30"/>
          <p:cNvSpPr txBox="1"/>
          <p:nvPr/>
        </p:nvSpPr>
        <p:spPr>
          <a:xfrm>
            <a:off x="12505768" y="5977911"/>
            <a:ext cx="5472463" cy="2492366"/>
          </a:xfrm>
          <a:prstGeom prst="rect">
            <a:avLst/>
          </a:prstGeom>
        </p:spPr>
        <p:txBody>
          <a:bodyPr lIns="0" tIns="0" rIns="0" bIns="0" rtlCol="0" anchor="t">
            <a:spAutoFit/>
          </a:bodyPr>
          <a:lstStyle/>
          <a:p>
            <a:pPr marL="767703" lvl="1" indent="-383851">
              <a:lnSpc>
                <a:spcPts val="4978"/>
              </a:lnSpc>
              <a:buFont typeface="Arial"/>
              <a:buChar char="•"/>
            </a:pPr>
            <a:r>
              <a:rPr lang="en-US" sz="3555">
                <a:solidFill>
                  <a:srgbClr val="FFFFFF"/>
                </a:solidFill>
                <a:latin typeface="Montserrat"/>
              </a:rPr>
              <a:t>Daily Consumption</a:t>
            </a:r>
          </a:p>
          <a:p>
            <a:pPr marL="767703" lvl="1" indent="-383851">
              <a:lnSpc>
                <a:spcPts val="4978"/>
              </a:lnSpc>
              <a:buFont typeface="Arial"/>
              <a:buChar char="•"/>
            </a:pPr>
            <a:r>
              <a:rPr lang="en-US" sz="3555">
                <a:solidFill>
                  <a:srgbClr val="FFFFFF"/>
                </a:solidFill>
                <a:latin typeface="Montserrat"/>
              </a:rPr>
              <a:t>Seasonal</a:t>
            </a:r>
          </a:p>
          <a:p>
            <a:pPr marL="767703" lvl="1" indent="-383851">
              <a:lnSpc>
                <a:spcPts val="4978"/>
              </a:lnSpc>
              <a:buFont typeface="Arial"/>
              <a:buChar char="•"/>
            </a:pPr>
            <a:r>
              <a:rPr lang="en-US" sz="3555">
                <a:solidFill>
                  <a:srgbClr val="FFFFFF"/>
                </a:solidFill>
                <a:latin typeface="Montserrat"/>
              </a:rPr>
              <a:t>Celebration</a:t>
            </a:r>
          </a:p>
          <a:p>
            <a:pPr marL="767703" lvl="1" indent="-383851">
              <a:lnSpc>
                <a:spcPts val="4978"/>
              </a:lnSpc>
              <a:buFont typeface="Arial"/>
              <a:buChar char="•"/>
            </a:pPr>
            <a:r>
              <a:rPr lang="en-US" sz="3555">
                <a:solidFill>
                  <a:srgbClr val="FFFFFF"/>
                </a:solidFill>
                <a:latin typeface="Montserrat"/>
              </a:rPr>
              <a:t>Gifting</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61720"/>
            <a:ext cx="11165240" cy="9225280"/>
          </a:xfrm>
          <a:custGeom>
            <a:rect l="l" t="t" r="r" b="b"/>
            <a:pathLst>
              <a:path w="11165240" h="9225280">
                <a:moveTo>
                  <a:pt x="0" y="0"/>
                </a:moveTo>
                <a:lnTo>
                  <a:pt x="11165240" y="0"/>
                </a:lnTo>
                <a:lnTo>
                  <a:pt x="11165240" y="9225280"/>
                </a:lnTo>
                <a:lnTo>
                  <a:pt x="0" y="9225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4933548"/>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17169"/>
            <a:ext cx="18016034" cy="738506"/>
          </a:xfrm>
          <a:prstGeom prst="rect">
            <a:avLst/>
          </a:prstGeom>
        </p:spPr>
        <p:txBody>
          <a:bodyPr lIns="0" tIns="0" rIns="0" bIns="0" rtlCol="0" anchor="t">
            <a:spAutoFit/>
          </a:bodyPr>
          <a:lstStyle/>
          <a:p>
            <a:pPr algn="ctr">
              <a:lnSpc>
                <a:spcPts val="6019"/>
              </a:lnSpc>
              <a:spcBef>
                <a:spcPct val="0"/>
              </a:spcBef>
            </a:pPr>
            <a:r>
              <a:rPr lang="en-US" sz="4299" spc="137">
                <a:solidFill>
                  <a:srgbClr val="000000"/>
                </a:solidFill>
                <a:latin typeface="Canva Sans"/>
              </a:rPr>
              <a:t>Global Sweet Baked Goods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B271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5362E"/>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B271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62E"/>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B271D"/>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62E"/>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742912" y="2193769"/>
            <a:ext cx="7389418"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Changing Consumer Preferences to Provide Viable Market Output</a:t>
            </a:r>
          </a:p>
        </p:txBody>
      </p:sp>
      <p:sp>
        <p:nvSpPr>
          <p:cNvPr id="18" name="TextBox 18"/>
          <p:cNvSpPr txBox="1"/>
          <p:nvPr/>
        </p:nvSpPr>
        <p:spPr>
          <a:xfrm>
            <a:off x="6883590" y="5722416"/>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Health Issues due to Excess Consumption of Trans-Fatty Acids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794605" y="1824080"/>
            <a:ext cx="14698791" cy="7195604"/>
            <a:chExt cx="3871286" cy="1895138"/>
          </a:xfrm>
        </p:grpSpPr>
        <p:sp>
          <p:nvSpPr>
            <p:cNvPr id="4" name="Freeform 4"/>
            <p:cNvSpPr/>
            <p:nvPr/>
          </p:nvSpPr>
          <p:spPr>
            <a:xfrm>
              <a:off x="0" y="0"/>
              <a:ext cx="3871287" cy="1895138"/>
            </a:xfrm>
            <a:custGeom>
              <a:rect l="l" t="t" r="r" b="b"/>
              <a:pathLst>
                <a:path w="3871287" h="1895137">
                  <a:moveTo>
                    <a:pt x="0" y="0"/>
                  </a:moveTo>
                  <a:lnTo>
                    <a:pt x="3871287" y="0"/>
                  </a:lnTo>
                  <a:lnTo>
                    <a:pt x="3871287" y="1895138"/>
                  </a:lnTo>
                  <a:lnTo>
                    <a:pt x="0" y="1895138"/>
                  </a:lnTo>
                  <a:close/>
                </a:path>
              </a:pathLst>
            </a:custGeom>
            <a:solidFill>
              <a:srgbClr val="562F16">
                <a:alpha val="80784"/>
              </a:srgbClr>
            </a:solidFill>
          </p:spPr>
          <p:txBody>
            <a:bodyPr/>
            <a:lstStyle/>
            <a:p/>
          </p:txBody>
        </p:sp>
        <p:sp>
          <p:nvSpPr>
            <p:cNvPr id="5" name="TextBox 5"/>
            <p:cNvSpPr txBox="1"/>
            <p:nvPr/>
          </p:nvSpPr>
          <p:spPr>
            <a:xfrm>
              <a:off x="0" y="-38100"/>
              <a:ext cx="3871286" cy="1933238"/>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4522848" y="2227598"/>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794605" y="3348038"/>
            <a:ext cx="14433662" cy="5282565"/>
          </a:xfrm>
          <a:prstGeom prst="rect">
            <a:avLst/>
          </a:prstGeom>
        </p:spPr>
        <p:txBody>
          <a:bodyPr lIns="0" tIns="0" rIns="0" bIns="0" rtlCol="0" anchor="t">
            <a:spAutoFit/>
          </a:bodyPr>
          <a:lstStyle/>
          <a:p>
            <a:pPr marL="712473" lvl="1" indent="-356237">
              <a:lnSpc>
                <a:spcPts val="3465"/>
              </a:lnSpc>
              <a:buFont typeface="Arial"/>
              <a:buChar char="•"/>
            </a:pPr>
            <a:r>
              <a:rPr lang="en-US" sz="3300" spc="105">
                <a:solidFill>
                  <a:srgbClr val="FFFFFF"/>
                </a:solidFill>
                <a:latin typeface="Barlow"/>
              </a:rPr>
              <a:t>The global sweet baked goods market will expand significantly by 9.0% CAGR between 2024 to 2031.</a:t>
            </a:r>
          </a:p>
          <a:p>
            <a:pPr marL="712473" lvl="1" indent="-356237">
              <a:lnSpc>
                <a:spcPts val="3465"/>
              </a:lnSpc>
              <a:buFont typeface="Arial"/>
              <a:buChar char="•"/>
            </a:pPr>
            <a:r>
              <a:rPr lang="en-US" sz="3300" spc="105">
                <a:solidFill>
                  <a:srgbClr val="FFFFFF"/>
                </a:solidFill>
                <a:latin typeface="Barlow"/>
              </a:rPr>
              <a:t>The bakeries segment is set to rise due to the proliferation of bakeries offering artisanal and specialty products, attracting consumers seeking unique and high-quality treats. Bakeries are pivotal in shaping consumer preferences, driving innovation, and creating experiential consumption opportunities within the market.</a:t>
            </a:r>
          </a:p>
          <a:p>
            <a:pPr marL="712473" lvl="1" indent="-356237">
              <a:lnSpc>
                <a:spcPts val="3465"/>
              </a:lnSpc>
              <a:buFont typeface="Arial"/>
              <a:buChar char="•"/>
            </a:pPr>
            <a:r>
              <a:rPr lang="en-US" sz="3300" spc="105">
                <a:solidFill>
                  <a:srgbClr val="FFFFFF"/>
                </a:solidFill>
                <a:latin typeface="Barlow"/>
              </a:rPr>
              <a:t>The sweet baked goods market is driven by evolving consumer preferences for indulgent yet convenient snacks and innovative product offerings to meet changing tastes. Additionally, urbanization, rising disposable incomes, and effective marketing strategies contribute to market growth and competitiveness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V="1">
            <a:off x="0" y="0"/>
            <a:ext cx="18288000" cy="10287000"/>
          </a:xfrm>
          <a:custGeom>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18666" b="0"/>
            </a:stretch>
          </a:blipFill>
        </p:spPr>
        <p:txBody>
          <a:bodyPr/>
          <a:lstStyle/>
          <a:p/>
        </p:txBody>
      </p:sp>
      <p:sp>
        <p:nvSpPr>
          <p:cNvPr id="3" name="Freeform 3"/>
          <p:cNvSpPr/>
          <p:nvPr/>
        </p:nvSpPr>
        <p:spPr>
          <a:xfrm>
            <a:off x="834503" y="1531917"/>
            <a:ext cx="4228162" cy="1254972"/>
          </a:xfrm>
          <a:custGeom>
            <a:rect l="l" t="t" r="r" b="b"/>
            <a:pathLst>
              <a:path w="4228162" h="1254972">
                <a:moveTo>
                  <a:pt x="0" y="0"/>
                </a:moveTo>
                <a:lnTo>
                  <a:pt x="4228162" y="0"/>
                </a:lnTo>
                <a:lnTo>
                  <a:pt x="4228162" y="1254972"/>
                </a:lnTo>
                <a:lnTo>
                  <a:pt x="0" y="1254972"/>
                </a:lnTo>
                <a:lnTo>
                  <a:pt x="0" y="0"/>
                </a:lnTo>
                <a:close/>
              </a:path>
            </a:pathLst>
          </a:custGeom>
          <a:blipFill>
            <a:blip r:embed="rId3"/>
            <a:stretch>
              <a:fillRect l="-5179" t="-16778" r="-5577" b="-17449"/>
            </a:stretch>
          </a:blipFill>
        </p:spPr>
        <p:txBody>
          <a:bodyPr/>
          <a:lstStyle/>
          <a:p/>
        </p:txBody>
      </p:sp>
      <p:sp>
        <p:nvSpPr>
          <p:cNvPr id="4" name="Freeform 4"/>
          <p:cNvSpPr/>
          <p:nvPr/>
        </p:nvSpPr>
        <p:spPr>
          <a:xfrm>
            <a:off x="6264236" y="1602590"/>
            <a:ext cx="4936425" cy="1184299"/>
          </a:xfrm>
          <a:custGeom>
            <a:rect l="l" t="t" r="r" b="b"/>
            <a:pathLst>
              <a:path w="4936425" h="1184299">
                <a:moveTo>
                  <a:pt x="0" y="0"/>
                </a:moveTo>
                <a:lnTo>
                  <a:pt x="4936425" y="0"/>
                </a:lnTo>
                <a:lnTo>
                  <a:pt x="4936425" y="1184299"/>
                </a:lnTo>
                <a:lnTo>
                  <a:pt x="0" y="1184299"/>
                </a:lnTo>
                <a:lnTo>
                  <a:pt x="0" y="0"/>
                </a:lnTo>
                <a:close/>
              </a:path>
            </a:pathLst>
          </a:custGeom>
          <a:blipFill>
            <a:blip r:embed="rId4"/>
            <a:stretch>
              <a:fillRect r="-896" b="-1869"/>
            </a:stretch>
          </a:blipFill>
        </p:spPr>
        <p:txBody>
          <a:bodyPr/>
          <a:lstStyle/>
          <a:p/>
        </p:txBody>
      </p:sp>
      <p:sp>
        <p:nvSpPr>
          <p:cNvPr id="5" name="Freeform 5"/>
          <p:cNvSpPr/>
          <p:nvPr/>
        </p:nvSpPr>
        <p:spPr>
          <a:xfrm>
            <a:off x="12400811" y="1696810"/>
            <a:ext cx="5341154" cy="995859"/>
          </a:xfrm>
          <a:custGeom>
            <a:rect l="l" t="t" r="r" b="b"/>
            <a:pathLst>
              <a:path w="5341154" h="995859">
                <a:moveTo>
                  <a:pt x="0" y="0"/>
                </a:moveTo>
                <a:lnTo>
                  <a:pt x="5341154" y="0"/>
                </a:lnTo>
                <a:lnTo>
                  <a:pt x="5341154" y="995859"/>
                </a:lnTo>
                <a:lnTo>
                  <a:pt x="0" y="995859"/>
                </a:lnTo>
                <a:lnTo>
                  <a:pt x="0" y="0"/>
                </a:lnTo>
                <a:close/>
              </a:path>
            </a:pathLst>
          </a:custGeom>
          <a:blipFill>
            <a:blip r:embed="rId5"/>
            <a:stretch>
              <a:fillRect l="-4075" t="-141069" r="-8274" b="-133121"/>
            </a:stretch>
          </a:blipFill>
        </p:spPr>
        <p:txBody>
          <a:bodyPr/>
          <a:lstStyle/>
          <a:p/>
        </p:txBody>
      </p:sp>
      <p:sp>
        <p:nvSpPr>
          <p:cNvPr id="6" name="Freeform 6"/>
          <p:cNvSpPr/>
          <p:nvPr/>
        </p:nvSpPr>
        <p:spPr>
          <a:xfrm>
            <a:off x="257567" y="3004374"/>
            <a:ext cx="4805098" cy="1611205"/>
          </a:xfrm>
          <a:custGeom>
            <a:rect l="l" t="t" r="r" b="b"/>
            <a:pathLst>
              <a:path w="4805098" h="1611205">
                <a:moveTo>
                  <a:pt x="0" y="0"/>
                </a:moveTo>
                <a:lnTo>
                  <a:pt x="4805098" y="0"/>
                </a:lnTo>
                <a:lnTo>
                  <a:pt x="4805098" y="1611205"/>
                </a:lnTo>
                <a:lnTo>
                  <a:pt x="0" y="1611205"/>
                </a:lnTo>
                <a:lnTo>
                  <a:pt x="0" y="0"/>
                </a:lnTo>
                <a:close/>
              </a:path>
            </a:pathLst>
          </a:custGeom>
          <a:blipFill>
            <a:blip r:embed="rId6"/>
            <a:stretch>
              <a:fillRect/>
            </a:stretch>
          </a:blipFill>
        </p:spPr>
        <p:txBody>
          <a:bodyPr/>
          <a:lstStyle/>
          <a:p/>
        </p:txBody>
      </p:sp>
      <p:sp>
        <p:nvSpPr>
          <p:cNvPr id="7" name="Freeform 7"/>
          <p:cNvSpPr/>
          <p:nvPr/>
        </p:nvSpPr>
        <p:spPr>
          <a:xfrm>
            <a:off x="5879318" y="3456733"/>
            <a:ext cx="4512493" cy="1163680"/>
          </a:xfrm>
          <a:custGeom>
            <a:rect l="l" t="t" r="r" b="b"/>
            <a:pathLst>
              <a:path w="4512493" h="1163680">
                <a:moveTo>
                  <a:pt x="0" y="0"/>
                </a:moveTo>
                <a:lnTo>
                  <a:pt x="4512493" y="0"/>
                </a:lnTo>
                <a:lnTo>
                  <a:pt x="4512493" y="1163680"/>
                </a:lnTo>
                <a:lnTo>
                  <a:pt x="0" y="1163680"/>
                </a:lnTo>
                <a:lnTo>
                  <a:pt x="0" y="0"/>
                </a:lnTo>
                <a:close/>
              </a:path>
            </a:pathLst>
          </a:custGeom>
          <a:blipFill>
            <a:blip r:embed="rId7"/>
            <a:stretch>
              <a:fillRect l="-1719" t="-13333" r="-1146" b="-9629"/>
            </a:stretch>
          </a:blipFill>
        </p:spPr>
        <p:txBody>
          <a:bodyPr/>
          <a:lstStyle/>
          <a:p/>
        </p:txBody>
      </p:sp>
      <p:sp>
        <p:nvSpPr>
          <p:cNvPr id="8" name="Freeform 8"/>
          <p:cNvSpPr/>
          <p:nvPr/>
        </p:nvSpPr>
        <p:spPr>
          <a:xfrm>
            <a:off x="11010936" y="2984962"/>
            <a:ext cx="2779751" cy="1630616"/>
          </a:xfrm>
          <a:custGeom>
            <a:rect l="l" t="t" r="r" b="b"/>
            <a:pathLst>
              <a:path w="2779751" h="1630616">
                <a:moveTo>
                  <a:pt x="0" y="0"/>
                </a:moveTo>
                <a:lnTo>
                  <a:pt x="2779751" y="0"/>
                </a:lnTo>
                <a:lnTo>
                  <a:pt x="2779751" y="1630617"/>
                </a:lnTo>
                <a:lnTo>
                  <a:pt x="0" y="1630617"/>
                </a:lnTo>
                <a:lnTo>
                  <a:pt x="0" y="0"/>
                </a:lnTo>
                <a:close/>
              </a:path>
            </a:pathLst>
          </a:custGeom>
          <a:blipFill>
            <a:blip r:embed="rId8"/>
            <a:stretch>
              <a:fillRect/>
            </a:stretch>
          </a:blipFill>
        </p:spPr>
        <p:txBody>
          <a:bodyPr/>
          <a:lstStyle/>
          <a:p/>
        </p:txBody>
      </p:sp>
      <p:sp>
        <p:nvSpPr>
          <p:cNvPr id="9" name="Freeform 9"/>
          <p:cNvSpPr/>
          <p:nvPr/>
        </p:nvSpPr>
        <p:spPr>
          <a:xfrm>
            <a:off x="14409812" y="3456733"/>
            <a:ext cx="3794510" cy="1158845"/>
          </a:xfrm>
          <a:custGeom>
            <a:rect l="l" t="t" r="r" b="b"/>
            <a:pathLst>
              <a:path w="3794510" h="1158845">
                <a:moveTo>
                  <a:pt x="0" y="0"/>
                </a:moveTo>
                <a:lnTo>
                  <a:pt x="3794509" y="0"/>
                </a:lnTo>
                <a:lnTo>
                  <a:pt x="3794509" y="1158846"/>
                </a:lnTo>
                <a:lnTo>
                  <a:pt x="0" y="1158846"/>
                </a:lnTo>
                <a:lnTo>
                  <a:pt x="0" y="0"/>
                </a:lnTo>
                <a:close/>
              </a:path>
            </a:pathLst>
          </a:custGeom>
          <a:blipFill>
            <a:blip r:embed="rId9"/>
            <a:stretch>
              <a:fillRect b="-6135"/>
            </a:stretch>
          </a:blipFill>
        </p:spPr>
        <p:txBody>
          <a:bodyPr/>
          <a:lstStyle/>
          <a:p/>
        </p:txBody>
      </p:sp>
      <p:sp>
        <p:nvSpPr>
          <p:cNvPr id="10" name="Freeform 10"/>
          <p:cNvSpPr/>
          <p:nvPr/>
        </p:nvSpPr>
        <p:spPr>
          <a:xfrm>
            <a:off x="834503" y="4834654"/>
            <a:ext cx="3832457" cy="1916228"/>
          </a:xfrm>
          <a:custGeom>
            <a:rect l="l" t="t" r="r" b="b"/>
            <a:pathLst>
              <a:path w="3832457" h="1916227">
                <a:moveTo>
                  <a:pt x="0" y="0"/>
                </a:moveTo>
                <a:lnTo>
                  <a:pt x="3832456" y="0"/>
                </a:lnTo>
                <a:lnTo>
                  <a:pt x="3832456" y="1916228"/>
                </a:lnTo>
                <a:lnTo>
                  <a:pt x="0" y="1916228"/>
                </a:lnTo>
                <a:lnTo>
                  <a:pt x="0" y="0"/>
                </a:lnTo>
                <a:close/>
              </a:path>
            </a:pathLst>
          </a:custGeom>
          <a:blipFill>
            <a:blip r:embed="rId10"/>
            <a:stretch>
              <a:fillRect/>
            </a:stretch>
          </a:blipFill>
        </p:spPr>
        <p:txBody>
          <a:bodyPr/>
          <a:lstStyle/>
          <a:p/>
        </p:txBody>
      </p:sp>
      <p:sp>
        <p:nvSpPr>
          <p:cNvPr id="11" name="Freeform 11"/>
          <p:cNvSpPr/>
          <p:nvPr/>
        </p:nvSpPr>
        <p:spPr>
          <a:xfrm>
            <a:off x="6264236" y="5085124"/>
            <a:ext cx="4405562" cy="1415287"/>
          </a:xfrm>
          <a:custGeom>
            <a:rect l="l" t="t" r="r" b="b"/>
            <a:pathLst>
              <a:path w="4405562" h="1415287">
                <a:moveTo>
                  <a:pt x="0" y="0"/>
                </a:moveTo>
                <a:lnTo>
                  <a:pt x="4405562" y="0"/>
                </a:lnTo>
                <a:lnTo>
                  <a:pt x="4405562" y="1415287"/>
                </a:lnTo>
                <a:lnTo>
                  <a:pt x="0" y="1415287"/>
                </a:lnTo>
                <a:lnTo>
                  <a:pt x="0" y="0"/>
                </a:lnTo>
                <a:close/>
              </a:path>
            </a:pathLst>
          </a:custGeom>
          <a:blipFill>
            <a:blip r:embed="rId11"/>
            <a:stretch>
              <a:fillRect t="-4085" b="-4085"/>
            </a:stretch>
          </a:blipFill>
        </p:spPr>
        <p:txBody>
          <a:bodyPr/>
          <a:lstStyle/>
          <a:p/>
        </p:txBody>
      </p:sp>
      <p:sp>
        <p:nvSpPr>
          <p:cNvPr id="12" name="Freeform 12"/>
          <p:cNvSpPr/>
          <p:nvPr/>
        </p:nvSpPr>
        <p:spPr>
          <a:xfrm>
            <a:off x="11569358" y="4834654"/>
            <a:ext cx="3208923" cy="1382511"/>
          </a:xfrm>
          <a:custGeom>
            <a:rect l="l" t="t" r="r" b="b"/>
            <a:pathLst>
              <a:path w="3208923" h="1382511">
                <a:moveTo>
                  <a:pt x="0" y="0"/>
                </a:moveTo>
                <a:lnTo>
                  <a:pt x="3208923" y="0"/>
                </a:lnTo>
                <a:lnTo>
                  <a:pt x="3208923" y="1382510"/>
                </a:lnTo>
                <a:lnTo>
                  <a:pt x="0" y="1382510"/>
                </a:lnTo>
                <a:lnTo>
                  <a:pt x="0" y="0"/>
                </a:lnTo>
                <a:close/>
              </a:path>
            </a:pathLst>
          </a:custGeom>
          <a:blipFill>
            <a:blip r:embed="rId12"/>
            <a:stretch>
              <a:fillRect/>
            </a:stretch>
          </a:blipFill>
        </p:spPr>
        <p:txBody>
          <a:bodyPr/>
          <a:lstStyle/>
          <a:p/>
        </p:txBody>
      </p:sp>
      <p:sp>
        <p:nvSpPr>
          <p:cNvPr id="13" name="TextBox 13"/>
          <p:cNvSpPr txBox="1"/>
          <p:nvPr/>
        </p:nvSpPr>
        <p:spPr>
          <a:xfrm>
            <a:off x="5715833" y="514497"/>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cyp27km"/>
              </a:rPr>
              <a:t>https://tinyurl.com/ycyp27km</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Sweet Baked Goods Market Report 2024</dc:title>
  <cp:lastModifiedBy>decipher market</cp:lastModifiedBy>
  <cp:revision>2</cp:revision>
  <dcterms:created xsi:type="dcterms:W3CDTF">2006-08-16T00:00:00Z</dcterms:created>
  <dcterms:modified xsi:type="dcterms:W3CDTF">2024-03-20T13:57:00Z</dcterms:modified>
</cp:coreProperties>
</file>