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panose="020B0604020202020204"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11" Type="http://schemas.openxmlformats.org/officeDocument/2006/relationships/image" Target="../media/image17.jpeg" /><Relationship Id="rId12" Type="http://schemas.openxmlformats.org/officeDocument/2006/relationships/image" Target="../media/image18.jpeg" /><Relationship Id="rId13" Type="http://schemas.openxmlformats.org/officeDocument/2006/relationships/image" Target="../media/image19.jpeg" /><Relationship Id="rId2" Type="http://schemas.openxmlformats.org/officeDocument/2006/relationships/image" Target="../media/image2.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y8c2kb3y"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154" b="-11363"/>
            </a:stretch>
          </a:blipFill>
        </p:spPr>
        <p:txBody>
          <a:bodyPr/>
          <a:lstStyle/>
          <a:p/>
        </p:txBody>
      </p:sp>
      <p:sp>
        <p:nvSpPr>
          <p:cNvPr id="3" name="TextBox 3"/>
          <p:cNvSpPr txBox="1"/>
          <p:nvPr/>
        </p:nvSpPr>
        <p:spPr>
          <a:xfrm>
            <a:off x="3200400" y="2481659"/>
            <a:ext cx="12794366" cy="4719241"/>
          </a:xfrm>
          <a:prstGeom prst="rect">
            <a:avLst/>
          </a:prstGeom>
        </p:spPr>
        <p:txBody>
          <a:bodyPr lIns="0" tIns="0" rIns="0" bIns="0" rtlCol="0" anchor="t">
            <a:spAutoFit/>
          </a:bodyPr>
          <a:lstStyle/>
          <a:p>
            <a:pPr>
              <a:lnSpc>
                <a:spcPts val="9190"/>
              </a:lnSpc>
            </a:pPr>
            <a:r>
              <a:rPr lang="en-US" sz="9099">
                <a:solidFill>
                  <a:srgbClr val="000000"/>
                </a:solidFill>
                <a:latin typeface="Lato"/>
              </a:rPr>
              <a:t>GLOBAL</a:t>
            </a:r>
          </a:p>
          <a:p>
            <a:pPr>
              <a:lnSpc>
                <a:spcPts val="9190"/>
              </a:lnSpc>
            </a:pPr>
            <a:r>
              <a:rPr lang="en-US" sz="9099">
                <a:solidFill>
                  <a:srgbClr val="000000"/>
                </a:solidFill>
                <a:latin typeface="Lato"/>
              </a:rPr>
              <a:t>SUPERFOODS</a:t>
            </a:r>
          </a:p>
          <a:p>
            <a:pPr>
              <a:lnSpc>
                <a:spcPts val="9190"/>
              </a:lnSpc>
            </a:pPr>
            <a:r>
              <a:rPr lang="en-US" sz="9099">
                <a:solidFill>
                  <a:srgbClr val="000000"/>
                </a:solidFill>
                <a:latin typeface="Lato"/>
              </a:rPr>
              <a:t>MARKET REPORT</a:t>
            </a:r>
          </a:p>
          <a:p>
            <a:pPr>
              <a:lnSpc>
                <a:spcPts val="9190"/>
              </a:lnSpc>
            </a:pPr>
            <a:r>
              <a:rPr lang="en-US" sz="9099">
                <a:solidFill>
                  <a:srgbClr val="000000"/>
                </a:solidFill>
                <a:latin typeface="Lato"/>
              </a:rPr>
              <a:t>2024</a:t>
            </a:r>
          </a:p>
        </p:txBody>
      </p:sp>
      <p:sp>
        <p:nvSpPr>
          <p:cNvPr id="4" name="TextBox 4"/>
          <p:cNvSpPr txBox="1"/>
          <p:nvPr/>
        </p:nvSpPr>
        <p:spPr>
          <a:xfrm>
            <a:off x="4419600" y="7200900"/>
            <a:ext cx="8792149" cy="688974"/>
          </a:xfrm>
          <a:prstGeom prst="rect">
            <a:avLst/>
          </a:prstGeom>
        </p:spPr>
        <p:txBody>
          <a:bodyPr lIns="0" tIns="0" rIns="0" bIns="0" rtlCol="0" anchor="t">
            <a:spAutoFit/>
          </a:bodyPr>
          <a:lstStyle/>
          <a:p>
            <a:pPr algn="ctr">
              <a:lnSpc>
                <a:spcPts val="5600"/>
              </a:lnSpc>
            </a:pPr>
            <a:r>
              <a:rPr lang="en-US" sz="4000" err="1">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TextBox 3"/>
          <p:cNvSpPr txBox="1"/>
          <p:nvPr/>
        </p:nvSpPr>
        <p:spPr>
          <a:xfrm>
            <a:off x="5179206" y="622617"/>
            <a:ext cx="7929589" cy="897890"/>
          </a:xfrm>
          <a:prstGeom prst="rect">
            <a:avLst/>
          </a:prstGeom>
        </p:spPr>
        <p:txBody>
          <a:bodyPr lIns="0" tIns="0" rIns="0" bIns="0" rtlCol="0" anchor="t">
            <a:spAutoFit/>
          </a:bodyPr>
          <a:lstStyle/>
          <a:p>
            <a:pPr algn="ctr">
              <a:lnSpc>
                <a:spcPts val="6955"/>
              </a:lnSpc>
            </a:pPr>
            <a:r>
              <a:rPr lang="en-US" sz="6500">
                <a:solidFill>
                  <a:srgbClr val="000000"/>
                </a:solidFill>
                <a:latin typeface="Canva Sans"/>
              </a:rPr>
              <a:t>INTRODUCTION</a:t>
            </a:r>
          </a:p>
        </p:txBody>
      </p:sp>
      <p:sp>
        <p:nvSpPr>
          <p:cNvPr id="4" name="TextBox 4"/>
          <p:cNvSpPr txBox="1"/>
          <p:nvPr/>
        </p:nvSpPr>
        <p:spPr>
          <a:xfrm>
            <a:off x="2353541" y="2675775"/>
            <a:ext cx="14256327" cy="3948429"/>
          </a:xfrm>
          <a:prstGeom prst="rect">
            <a:avLst/>
          </a:prstGeom>
        </p:spPr>
        <p:txBody>
          <a:bodyPr lIns="0" tIns="0" rIns="0" bIns="0" rtlCol="0" anchor="t">
            <a:spAutoFit/>
          </a:bodyPr>
          <a:lstStyle/>
          <a:p>
            <a:pPr>
              <a:lnSpc>
                <a:spcPts val="3920"/>
              </a:lnSpc>
              <a:spcBef>
                <a:spcPct val="0"/>
              </a:spcBef>
            </a:pPr>
            <a:r>
              <a:rPr lang="en-US" sz="2800">
                <a:solidFill>
                  <a:srgbClr val="000000"/>
                </a:solidFill>
                <a:latin typeface="Garet"/>
              </a:rPr>
              <a:t>The increasing health consciousness, rising demand for functional foods, high nutrient density, growth in vegan and plant-based diets, rise in the aging population, power of social media in promoting trends, increased availability in grocery stores, a boom in the health and wellness industry, popularity in various regions, ongoing scientific researches, consumer desire for natural and organic products, popularity among athletes and fitness enthusiasts, rising innovation in the food industry, and rising concern about ethical and environmental aspects of food production.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2296"/>
            </a:stretch>
          </a:blipFill>
        </p:spPr>
        <p:txBody>
          <a:bodyPr/>
          <a:lstStyle/>
          <a:p/>
        </p:txBody>
      </p:sp>
      <p:grpSp>
        <p:nvGrpSpPr>
          <p:cNvPr id="3" name="Group 3"/>
          <p:cNvGrpSpPr/>
          <p:nvPr/>
        </p:nvGrpSpPr>
        <p:grpSpPr>
          <a:xfrm>
            <a:off x="5686815" y="5304058"/>
            <a:ext cx="6914369" cy="2093319"/>
            <a:chExt cx="860407" cy="260488"/>
          </a:xfrm>
        </p:grpSpPr>
        <p:sp>
          <p:nvSpPr>
            <p:cNvPr id="4" name="Freeform 4"/>
            <p:cNvSpPr/>
            <p:nvPr/>
          </p:nvSpPr>
          <p:spPr>
            <a:xfrm>
              <a:off x="0" y="0"/>
              <a:ext cx="860407" cy="260488"/>
            </a:xfrm>
            <a:custGeom>
              <a:rect l="l" t="t" r="r" b="b"/>
              <a:pathLst>
                <a:path w="860407" h="260488">
                  <a:moveTo>
                    <a:pt x="111969" y="0"/>
                  </a:moveTo>
                  <a:lnTo>
                    <a:pt x="748439" y="0"/>
                  </a:lnTo>
                  <a:cubicBezTo>
                    <a:pt x="778135" y="0"/>
                    <a:pt x="806614" y="11797"/>
                    <a:pt x="827612" y="32795"/>
                  </a:cubicBezTo>
                  <a:cubicBezTo>
                    <a:pt x="848611" y="53793"/>
                    <a:pt x="860407" y="82273"/>
                    <a:pt x="860407" y="111969"/>
                  </a:cubicBezTo>
                  <a:lnTo>
                    <a:pt x="860407" y="148519"/>
                  </a:lnTo>
                  <a:cubicBezTo>
                    <a:pt x="860407" y="178215"/>
                    <a:pt x="848611" y="206695"/>
                    <a:pt x="827612" y="227693"/>
                  </a:cubicBezTo>
                  <a:cubicBezTo>
                    <a:pt x="806614" y="248691"/>
                    <a:pt x="778135" y="260488"/>
                    <a:pt x="748439" y="260488"/>
                  </a:cubicBezTo>
                  <a:lnTo>
                    <a:pt x="111969" y="260488"/>
                  </a:lnTo>
                  <a:cubicBezTo>
                    <a:pt x="82273" y="260488"/>
                    <a:pt x="53793" y="248691"/>
                    <a:pt x="32795" y="227693"/>
                  </a:cubicBezTo>
                  <a:cubicBezTo>
                    <a:pt x="11797" y="206695"/>
                    <a:pt x="0" y="178215"/>
                    <a:pt x="0" y="148519"/>
                  </a:cubicBezTo>
                  <a:lnTo>
                    <a:pt x="0" y="111969"/>
                  </a:lnTo>
                  <a:cubicBezTo>
                    <a:pt x="0" y="82273"/>
                    <a:pt x="11797" y="53793"/>
                    <a:pt x="32795" y="32795"/>
                  </a:cubicBezTo>
                  <a:cubicBezTo>
                    <a:pt x="53793" y="11797"/>
                    <a:pt x="82273" y="0"/>
                    <a:pt x="111969" y="0"/>
                  </a:cubicBezTo>
                  <a:close/>
                </a:path>
              </a:pathLst>
            </a:custGeom>
            <a:solidFill>
              <a:srgbClr val="A6312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971449" y="5561258"/>
            <a:ext cx="1688849" cy="1686738"/>
          </a:xfrm>
          <a:custGeom>
            <a:rect l="l" t="t" r="r" b="b"/>
            <a:pathLst>
              <a:path w="1688849" h="1686738">
                <a:moveTo>
                  <a:pt x="0" y="0"/>
                </a:moveTo>
                <a:lnTo>
                  <a:pt x="1688849" y="0"/>
                </a:lnTo>
                <a:lnTo>
                  <a:pt x="1688849" y="1686738"/>
                </a:lnTo>
                <a:lnTo>
                  <a:pt x="0" y="1686738"/>
                </a:lnTo>
                <a:lnTo>
                  <a:pt x="0" y="0"/>
                </a:lnTo>
                <a:close/>
              </a:path>
            </a:pathLst>
          </a:custGeom>
          <a:blipFill>
            <a:blip r:embed="rId3"/>
            <a:stretch>
              <a:fillRect/>
            </a:stretch>
          </a:blipFill>
        </p:spPr>
        <p:txBody>
          <a:bodyPr/>
          <a:lstStyle/>
          <a:p/>
        </p:txBody>
      </p:sp>
      <p:grpSp>
        <p:nvGrpSpPr>
          <p:cNvPr id="7" name="Group 7"/>
          <p:cNvGrpSpPr/>
          <p:nvPr/>
        </p:nvGrpSpPr>
        <p:grpSpPr>
          <a:xfrm>
            <a:off x="5932074" y="5493758"/>
            <a:ext cx="1663977" cy="166397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5686815" y="2889623"/>
            <a:ext cx="6914369" cy="2093319"/>
            <a:chExt cx="860407" cy="260488"/>
          </a:xfrm>
        </p:grpSpPr>
        <p:sp>
          <p:nvSpPr>
            <p:cNvPr id="11" name="Freeform 11"/>
            <p:cNvSpPr/>
            <p:nvPr/>
          </p:nvSpPr>
          <p:spPr>
            <a:xfrm>
              <a:off x="0" y="0"/>
              <a:ext cx="860407" cy="260488"/>
            </a:xfrm>
            <a:custGeom>
              <a:rect l="l" t="t" r="r" b="b"/>
              <a:pathLst>
                <a:path w="860407" h="260488">
                  <a:moveTo>
                    <a:pt x="111969" y="0"/>
                  </a:moveTo>
                  <a:lnTo>
                    <a:pt x="748439" y="0"/>
                  </a:lnTo>
                  <a:cubicBezTo>
                    <a:pt x="778135" y="0"/>
                    <a:pt x="806614" y="11797"/>
                    <a:pt x="827612" y="32795"/>
                  </a:cubicBezTo>
                  <a:cubicBezTo>
                    <a:pt x="848611" y="53793"/>
                    <a:pt x="860407" y="82273"/>
                    <a:pt x="860407" y="111969"/>
                  </a:cubicBezTo>
                  <a:lnTo>
                    <a:pt x="860407" y="148519"/>
                  </a:lnTo>
                  <a:cubicBezTo>
                    <a:pt x="860407" y="178215"/>
                    <a:pt x="848611" y="206695"/>
                    <a:pt x="827612" y="227693"/>
                  </a:cubicBezTo>
                  <a:cubicBezTo>
                    <a:pt x="806614" y="248691"/>
                    <a:pt x="778135" y="260488"/>
                    <a:pt x="748439" y="260488"/>
                  </a:cubicBezTo>
                  <a:lnTo>
                    <a:pt x="111969" y="260488"/>
                  </a:lnTo>
                  <a:cubicBezTo>
                    <a:pt x="82273" y="260488"/>
                    <a:pt x="53793" y="248691"/>
                    <a:pt x="32795" y="227693"/>
                  </a:cubicBezTo>
                  <a:cubicBezTo>
                    <a:pt x="11797" y="206695"/>
                    <a:pt x="0" y="178215"/>
                    <a:pt x="0" y="148519"/>
                  </a:cubicBezTo>
                  <a:lnTo>
                    <a:pt x="0" y="111969"/>
                  </a:lnTo>
                  <a:cubicBezTo>
                    <a:pt x="0" y="82273"/>
                    <a:pt x="11797" y="53793"/>
                    <a:pt x="32795" y="32795"/>
                  </a:cubicBezTo>
                  <a:cubicBezTo>
                    <a:pt x="53793" y="11797"/>
                    <a:pt x="82273" y="0"/>
                    <a:pt x="111969" y="0"/>
                  </a:cubicBezTo>
                  <a:close/>
                </a:path>
              </a:pathLst>
            </a:custGeom>
            <a:solidFill>
              <a:srgbClr val="A63129"/>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5971449" y="3146823"/>
            <a:ext cx="1688849" cy="1686738"/>
          </a:xfrm>
          <a:custGeom>
            <a:rect l="l" t="t" r="r" b="b"/>
            <a:pathLst>
              <a:path w="1688849" h="1686738">
                <a:moveTo>
                  <a:pt x="0" y="0"/>
                </a:moveTo>
                <a:lnTo>
                  <a:pt x="1688849" y="0"/>
                </a:lnTo>
                <a:lnTo>
                  <a:pt x="1688849" y="1686739"/>
                </a:lnTo>
                <a:lnTo>
                  <a:pt x="0" y="1686739"/>
                </a:lnTo>
                <a:lnTo>
                  <a:pt x="0" y="0"/>
                </a:lnTo>
                <a:close/>
              </a:path>
            </a:pathLst>
          </a:custGeom>
          <a:blipFill>
            <a:blip r:embed="rId3"/>
            <a:stretch>
              <a:fillRect/>
            </a:stretch>
          </a:blipFill>
        </p:spPr>
        <p:txBody>
          <a:bodyPr/>
          <a:lstStyle/>
          <a:p/>
        </p:txBody>
      </p:sp>
      <p:grpSp>
        <p:nvGrpSpPr>
          <p:cNvPr id="14" name="Group 14"/>
          <p:cNvGrpSpPr/>
          <p:nvPr/>
        </p:nvGrpSpPr>
        <p:grpSpPr>
          <a:xfrm>
            <a:off x="5932074" y="3079323"/>
            <a:ext cx="1663977" cy="1663977"/>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7" name="TextBox 17"/>
          <p:cNvSpPr txBox="1"/>
          <p:nvPr/>
        </p:nvSpPr>
        <p:spPr>
          <a:xfrm>
            <a:off x="6154595" y="5883756"/>
            <a:ext cx="1218936" cy="1151251"/>
          </a:xfrm>
          <a:prstGeom prst="rect">
            <a:avLst/>
          </a:prstGeom>
        </p:spPr>
        <p:txBody>
          <a:bodyPr lIns="0" tIns="0" rIns="0" bIns="0" rtlCol="0" anchor="t">
            <a:spAutoFit/>
          </a:bodyPr>
          <a:lstStyle/>
          <a:p>
            <a:pPr algn="ctr">
              <a:lnSpc>
                <a:spcPts val="2871"/>
              </a:lnSpc>
            </a:pPr>
            <a:r>
              <a:rPr lang="en-US" sz="3589">
                <a:solidFill>
                  <a:srgbClr val="1E3048"/>
                </a:solidFill>
                <a:latin typeface="Poppins Bold"/>
              </a:rPr>
              <a:t>2023- 2030</a:t>
            </a:r>
          </a:p>
        </p:txBody>
      </p:sp>
      <p:sp>
        <p:nvSpPr>
          <p:cNvPr id="18" name="TextBox 18"/>
          <p:cNvSpPr txBox="1"/>
          <p:nvPr/>
        </p:nvSpPr>
        <p:spPr>
          <a:xfrm>
            <a:off x="7505850" y="5625343"/>
            <a:ext cx="4645717" cy="1393689"/>
          </a:xfrm>
          <a:prstGeom prst="rect">
            <a:avLst/>
          </a:prstGeom>
        </p:spPr>
        <p:txBody>
          <a:bodyPr lIns="0" tIns="0" rIns="0" bIns="0" rtlCol="0" anchor="t">
            <a:spAutoFit/>
          </a:bodyPr>
          <a:lstStyle/>
          <a:p>
            <a:pPr algn="ctr">
              <a:lnSpc>
                <a:spcPts val="5429"/>
              </a:lnSpc>
            </a:pPr>
            <a:r>
              <a:rPr lang="en-US" sz="3877">
                <a:solidFill>
                  <a:srgbClr val="FFFFFF"/>
                </a:solidFill>
                <a:latin typeface="Poppins"/>
              </a:rPr>
              <a:t>CAGR</a:t>
            </a:r>
          </a:p>
          <a:p>
            <a:pPr algn="ctr">
              <a:lnSpc>
                <a:spcPts val="5429"/>
              </a:lnSpc>
              <a:spcBef>
                <a:spcPct val="0"/>
              </a:spcBef>
            </a:pPr>
            <a:r>
              <a:rPr lang="en-US" sz="3877">
                <a:solidFill>
                  <a:srgbClr val="FFFFFF"/>
                </a:solidFill>
                <a:latin typeface="Poppins"/>
              </a:rPr>
              <a:t>10.50%</a:t>
            </a:r>
          </a:p>
        </p:txBody>
      </p:sp>
      <p:sp>
        <p:nvSpPr>
          <p:cNvPr id="19" name="TextBox 19"/>
          <p:cNvSpPr txBox="1"/>
          <p:nvPr/>
        </p:nvSpPr>
        <p:spPr>
          <a:xfrm>
            <a:off x="5162248" y="1228725"/>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0" name="TextBox 20"/>
          <p:cNvSpPr txBox="1"/>
          <p:nvPr/>
        </p:nvSpPr>
        <p:spPr>
          <a:xfrm>
            <a:off x="6154595" y="3743133"/>
            <a:ext cx="1218936" cy="435464"/>
          </a:xfrm>
          <a:prstGeom prst="rect">
            <a:avLst/>
          </a:prstGeom>
        </p:spPr>
        <p:txBody>
          <a:bodyPr lIns="0" tIns="0" rIns="0" bIns="0" rtlCol="0" anchor="t">
            <a:spAutoFit/>
          </a:bodyPr>
          <a:lstStyle/>
          <a:p>
            <a:pPr marL="0" lvl="0" indent="0" algn="ctr">
              <a:lnSpc>
                <a:spcPts val="2871"/>
              </a:lnSpc>
              <a:spcBef>
                <a:spcPct val="0"/>
              </a:spcBef>
            </a:pPr>
            <a:r>
              <a:rPr lang="en-US" sz="3589" u="none" strike="noStrike">
                <a:solidFill>
                  <a:srgbClr val="1E3048"/>
                </a:solidFill>
                <a:latin typeface="Poppins Bold"/>
              </a:rPr>
              <a:t>2023</a:t>
            </a:r>
          </a:p>
        </p:txBody>
      </p:sp>
      <p:sp>
        <p:nvSpPr>
          <p:cNvPr id="21" name="TextBox 21"/>
          <p:cNvSpPr txBox="1"/>
          <p:nvPr/>
        </p:nvSpPr>
        <p:spPr>
          <a:xfrm>
            <a:off x="7660298" y="3218916"/>
            <a:ext cx="4882405" cy="1329959"/>
          </a:xfrm>
          <a:prstGeom prst="rect">
            <a:avLst/>
          </a:prstGeom>
        </p:spPr>
        <p:txBody>
          <a:bodyPr lIns="0" tIns="0" rIns="0" bIns="0" rtlCol="0" anchor="t">
            <a:spAutoFit/>
          </a:bodyPr>
          <a:lstStyle/>
          <a:p>
            <a:pPr algn="ctr">
              <a:lnSpc>
                <a:spcPts val="5267"/>
              </a:lnSpc>
            </a:pPr>
            <a:r>
              <a:rPr lang="en-US" sz="3762">
                <a:solidFill>
                  <a:srgbClr val="FFFFFF"/>
                </a:solidFill>
                <a:latin typeface="Poppins"/>
              </a:rPr>
              <a:t>MARKET SIZE </a:t>
            </a:r>
          </a:p>
          <a:p>
            <a:pPr algn="ctr">
              <a:lnSpc>
                <a:spcPts val="5267"/>
              </a:lnSpc>
              <a:spcBef>
                <a:spcPct val="0"/>
              </a:spcBef>
            </a:pPr>
            <a:r>
              <a:rPr lang="en-US" sz="3762">
                <a:solidFill>
                  <a:srgbClr val="FFFFFF"/>
                </a:solidFill>
                <a:latin typeface="Poppins"/>
              </a:rPr>
              <a:t>USD 162.5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b="-18518"/>
            </a:stretch>
          </a:blipFill>
        </p:spPr>
        <p:txBody>
          <a:bodyPr/>
          <a:lstStyle/>
          <a:p/>
        </p:txBody>
      </p:sp>
      <p:grpSp>
        <p:nvGrpSpPr>
          <p:cNvPr id="3" name="Group 3"/>
          <p:cNvGrpSpPr/>
          <p:nvPr/>
        </p:nvGrpSpPr>
        <p:grpSpPr>
          <a:xfrm>
            <a:off x="3541892" y="1985579"/>
            <a:ext cx="6163578" cy="2519940"/>
            <a:chExt cx="6777126" cy="2770785"/>
          </a:xfrm>
        </p:grpSpPr>
        <p:sp>
          <p:nvSpPr>
            <p:cNvPr id="4" name="Freeform 4"/>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716250">
                <a:alpha val="89804"/>
              </a:srgbClr>
            </a:solidFill>
          </p:spPr>
          <p:txBody>
            <a:bodyPr/>
            <a:lstStyle/>
            <a:p/>
          </p:txBody>
        </p:sp>
      </p:grpSp>
      <p:grpSp>
        <p:nvGrpSpPr>
          <p:cNvPr id="5" name="Group 5"/>
          <p:cNvGrpSpPr/>
          <p:nvPr/>
        </p:nvGrpSpPr>
        <p:grpSpPr>
          <a:xfrm rot="5400000">
            <a:off x="2102496" y="457035"/>
            <a:ext cx="1287965" cy="5492957"/>
            <a:chExt cx="3130550" cy="13351270"/>
          </a:xfrm>
        </p:grpSpPr>
        <p:sp>
          <p:nvSpPr>
            <p:cNvPr id="6" name="Freeform 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7" name="Group 7"/>
          <p:cNvGrpSpPr/>
          <p:nvPr/>
        </p:nvGrpSpPr>
        <p:grpSpPr>
          <a:xfrm>
            <a:off x="0" y="0"/>
            <a:ext cx="18288000" cy="1407896"/>
            <a:chExt cx="4816593" cy="370804"/>
          </a:xfrm>
        </p:grpSpPr>
        <p:sp>
          <p:nvSpPr>
            <p:cNvPr id="8" name="Freeform 8"/>
            <p:cNvSpPr/>
            <p:nvPr/>
          </p:nvSpPr>
          <p:spPr>
            <a:xfrm>
              <a:off x="0" y="0"/>
              <a:ext cx="4816592" cy="370804"/>
            </a:xfrm>
            <a:custGeom>
              <a:rect l="l" t="t" r="r" b="b"/>
              <a:pathLst>
                <a:path w="4816592" h="370804">
                  <a:moveTo>
                    <a:pt x="0" y="0"/>
                  </a:moveTo>
                  <a:lnTo>
                    <a:pt x="4816592" y="0"/>
                  </a:lnTo>
                  <a:lnTo>
                    <a:pt x="4816592" y="370804"/>
                  </a:lnTo>
                  <a:lnTo>
                    <a:pt x="0" y="370804"/>
                  </a:lnTo>
                  <a:close/>
                </a:path>
              </a:pathLst>
            </a:custGeom>
            <a:solidFill>
              <a:srgbClr val="000000">
                <a:alpha val="49804"/>
              </a:srgbClr>
            </a:solidFill>
          </p:spPr>
          <p:txBody>
            <a:bodyPr/>
            <a:lstStyle/>
            <a:p/>
          </p:txBody>
        </p:sp>
        <p:sp>
          <p:nvSpPr>
            <p:cNvPr id="9" name="TextBox 9"/>
            <p:cNvSpPr txBox="1"/>
            <p:nvPr/>
          </p:nvSpPr>
          <p:spPr>
            <a:xfrm>
              <a:off x="0" y="-38100"/>
              <a:ext cx="4816593" cy="40890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541892" y="4759422"/>
            <a:ext cx="6163578" cy="2519940"/>
            <a:chExt cx="6777126" cy="2770785"/>
          </a:xfrm>
        </p:grpSpPr>
        <p:sp>
          <p:nvSpPr>
            <p:cNvPr id="11" name="Freeform 11"/>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1C1917">
                <a:alpha val="89804"/>
              </a:srgbClr>
            </a:solidFill>
          </p:spPr>
          <p:txBody>
            <a:bodyPr/>
            <a:lstStyle/>
            <a:p/>
          </p:txBody>
        </p:sp>
      </p:grpSp>
      <p:grpSp>
        <p:nvGrpSpPr>
          <p:cNvPr id="12" name="Group 12"/>
          <p:cNvGrpSpPr/>
          <p:nvPr/>
        </p:nvGrpSpPr>
        <p:grpSpPr>
          <a:xfrm rot="5400000">
            <a:off x="2102496" y="3263650"/>
            <a:ext cx="1287965" cy="549295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3541892" y="7533265"/>
            <a:ext cx="6163578" cy="2519940"/>
            <a:chExt cx="6777126" cy="2770785"/>
          </a:xfrm>
        </p:grpSpPr>
        <p:sp>
          <p:nvSpPr>
            <p:cNvPr id="15" name="Freeform 15"/>
            <p:cNvSpPr/>
            <p:nvPr/>
          </p:nvSpPr>
          <p:spPr>
            <a:xfrm>
              <a:off x="0" y="0"/>
              <a:ext cx="6777126" cy="2770785"/>
            </a:xfrm>
            <a:custGeom>
              <a:rect l="l" t="t" r="r" b="b"/>
              <a:pathLst>
                <a:path w="6777126" h="2770785">
                  <a:moveTo>
                    <a:pt x="6652666" y="2770785"/>
                  </a:moveTo>
                  <a:lnTo>
                    <a:pt x="124460" y="2770785"/>
                  </a:lnTo>
                  <a:cubicBezTo>
                    <a:pt x="55880" y="2770785"/>
                    <a:pt x="0" y="2714905"/>
                    <a:pt x="0" y="2646325"/>
                  </a:cubicBezTo>
                  <a:lnTo>
                    <a:pt x="0" y="124460"/>
                  </a:lnTo>
                  <a:cubicBezTo>
                    <a:pt x="0" y="55880"/>
                    <a:pt x="55880" y="0"/>
                    <a:pt x="124460" y="0"/>
                  </a:cubicBezTo>
                  <a:lnTo>
                    <a:pt x="6652666" y="0"/>
                  </a:lnTo>
                  <a:cubicBezTo>
                    <a:pt x="6721246" y="0"/>
                    <a:pt x="6777126" y="55880"/>
                    <a:pt x="6777126" y="124460"/>
                  </a:cubicBezTo>
                  <a:lnTo>
                    <a:pt x="6777126" y="2646325"/>
                  </a:lnTo>
                  <a:cubicBezTo>
                    <a:pt x="6777126" y="2714905"/>
                    <a:pt x="6721246" y="2770785"/>
                    <a:pt x="6652666" y="2770785"/>
                  </a:cubicBezTo>
                  <a:close/>
                </a:path>
              </a:pathLst>
            </a:custGeom>
            <a:solidFill>
              <a:srgbClr val="FF5757">
                <a:alpha val="89804"/>
              </a:srgbClr>
            </a:solidFill>
          </p:spPr>
          <p:txBody>
            <a:bodyPr/>
            <a:lstStyle/>
            <a:p/>
          </p:txBody>
        </p:sp>
      </p:grpSp>
      <p:grpSp>
        <p:nvGrpSpPr>
          <p:cNvPr id="16" name="Group 16"/>
          <p:cNvGrpSpPr/>
          <p:nvPr/>
        </p:nvGrpSpPr>
        <p:grpSpPr>
          <a:xfrm rot="5400000">
            <a:off x="2102496" y="6037493"/>
            <a:ext cx="1287965" cy="5492957"/>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46734"/>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45395" y="2971106"/>
            <a:ext cx="4712819" cy="531490"/>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By Product</a:t>
            </a:r>
          </a:p>
        </p:txBody>
      </p:sp>
      <p:sp>
        <p:nvSpPr>
          <p:cNvPr id="20" name="TextBox 20"/>
          <p:cNvSpPr txBox="1"/>
          <p:nvPr/>
        </p:nvSpPr>
        <p:spPr>
          <a:xfrm>
            <a:off x="5582902" y="2439701"/>
            <a:ext cx="4018659" cy="1407794"/>
          </a:xfrm>
          <a:prstGeom prst="rect">
            <a:avLst/>
          </a:prstGeom>
        </p:spPr>
        <p:txBody>
          <a:bodyPr lIns="0" tIns="0" rIns="0" bIns="0" rtlCol="0" anchor="t">
            <a:spAutoFit/>
          </a:bodyPr>
          <a:lstStyle/>
          <a:p>
            <a:pPr marL="582935" lvl="1" indent="-291467">
              <a:lnSpc>
                <a:spcPts val="3780"/>
              </a:lnSpc>
              <a:buFont typeface="Arial"/>
              <a:buChar char="•"/>
            </a:pPr>
            <a:r>
              <a:rPr lang="en-US" sz="2700">
                <a:solidFill>
                  <a:srgbClr val="FFFFFF"/>
                </a:solidFill>
                <a:latin typeface="Montserrat"/>
              </a:rPr>
              <a:t>Vegetables </a:t>
            </a:r>
          </a:p>
          <a:p>
            <a:pPr marL="582935" lvl="1" indent="-291467">
              <a:lnSpc>
                <a:spcPts val="3780"/>
              </a:lnSpc>
              <a:buFont typeface="Arial"/>
              <a:buChar char="•"/>
            </a:pPr>
            <a:r>
              <a:rPr lang="en-US" sz="2700">
                <a:solidFill>
                  <a:srgbClr val="FFFFFF"/>
                </a:solidFill>
                <a:latin typeface="Montserrat"/>
              </a:rPr>
              <a:t>Fruits</a:t>
            </a:r>
          </a:p>
          <a:p>
            <a:pPr marL="582935" lvl="1" indent="-291467">
              <a:lnSpc>
                <a:spcPts val="3780"/>
              </a:lnSpc>
              <a:buFont typeface="Arial"/>
              <a:buChar char="•"/>
            </a:pPr>
            <a:r>
              <a:rPr lang="en-US" sz="2700">
                <a:solidFill>
                  <a:srgbClr val="FFFFFF"/>
                </a:solidFill>
                <a:latin typeface="Montserrat"/>
              </a:rPr>
              <a:t>Grain and Seeds</a:t>
            </a:r>
          </a:p>
        </p:txBody>
      </p:sp>
      <p:sp>
        <p:nvSpPr>
          <p:cNvPr id="21" name="TextBox 21"/>
          <p:cNvSpPr txBox="1"/>
          <p:nvPr/>
        </p:nvSpPr>
        <p:spPr>
          <a:xfrm>
            <a:off x="0" y="5535907"/>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Application segment </a:t>
            </a:r>
          </a:p>
        </p:txBody>
      </p:sp>
      <p:sp>
        <p:nvSpPr>
          <p:cNvPr id="22" name="TextBox 22"/>
          <p:cNvSpPr txBox="1"/>
          <p:nvPr/>
        </p:nvSpPr>
        <p:spPr>
          <a:xfrm>
            <a:off x="5478993" y="5095875"/>
            <a:ext cx="4122568" cy="1884044"/>
          </a:xfrm>
          <a:prstGeom prst="rect">
            <a:avLst/>
          </a:prstGeom>
        </p:spPr>
        <p:txBody>
          <a:bodyPr lIns="0" tIns="0" rIns="0" bIns="0" rtlCol="0" anchor="t">
            <a:spAutoFit/>
          </a:bodyPr>
          <a:lstStyle/>
          <a:p>
            <a:pPr marL="582935" lvl="1" indent="-291467">
              <a:lnSpc>
                <a:spcPts val="3780"/>
              </a:lnSpc>
              <a:buFont typeface="Arial"/>
              <a:buChar char="•"/>
            </a:pPr>
            <a:r>
              <a:rPr lang="en-US" sz="2700">
                <a:solidFill>
                  <a:srgbClr val="FFFFFF"/>
                </a:solidFill>
                <a:latin typeface="Montserrat"/>
              </a:rPr>
              <a:t>Beverages</a:t>
            </a:r>
          </a:p>
          <a:p>
            <a:pPr marL="582935" lvl="1" indent="-291467">
              <a:lnSpc>
                <a:spcPts val="3780"/>
              </a:lnSpc>
              <a:buFont typeface="Arial"/>
              <a:buChar char="•"/>
            </a:pPr>
            <a:r>
              <a:rPr lang="en-US" sz="2700">
                <a:solidFill>
                  <a:srgbClr val="FFFFFF"/>
                </a:solidFill>
                <a:latin typeface="Montserrat"/>
              </a:rPr>
              <a:t>Convenience or ready-to-eat and ready-to-drink foods</a:t>
            </a:r>
          </a:p>
        </p:txBody>
      </p:sp>
      <p:sp>
        <p:nvSpPr>
          <p:cNvPr id="23" name="TextBox 23"/>
          <p:cNvSpPr txBox="1"/>
          <p:nvPr/>
        </p:nvSpPr>
        <p:spPr>
          <a:xfrm>
            <a:off x="245395" y="8224655"/>
            <a:ext cx="4712819" cy="1033645"/>
          </a:xfrm>
          <a:prstGeom prst="rect">
            <a:avLst/>
          </a:prstGeom>
        </p:spPr>
        <p:txBody>
          <a:bodyPr lIns="0" tIns="0" rIns="0" bIns="0" rtlCol="0" anchor="t">
            <a:spAutoFit/>
          </a:bodyPr>
          <a:lstStyle/>
          <a:p>
            <a:pPr algn="ctr">
              <a:lnSpc>
                <a:spcPts val="4018"/>
              </a:lnSpc>
            </a:pPr>
            <a:r>
              <a:rPr lang="en-US" sz="3978">
                <a:solidFill>
                  <a:srgbClr val="43B4BE"/>
                </a:solidFill>
                <a:latin typeface="Montserrat Classic"/>
              </a:rPr>
              <a:t>Distribution Channel</a:t>
            </a:r>
          </a:p>
        </p:txBody>
      </p:sp>
      <p:sp>
        <p:nvSpPr>
          <p:cNvPr id="24" name="TextBox 24"/>
          <p:cNvSpPr txBox="1"/>
          <p:nvPr/>
        </p:nvSpPr>
        <p:spPr>
          <a:xfrm>
            <a:off x="5375083" y="7589275"/>
            <a:ext cx="4226477" cy="2360294"/>
          </a:xfrm>
          <a:prstGeom prst="rect">
            <a:avLst/>
          </a:prstGeom>
        </p:spPr>
        <p:txBody>
          <a:bodyPr lIns="0" tIns="0" rIns="0" bIns="0" rtlCol="0" anchor="t">
            <a:spAutoFit/>
          </a:bodyPr>
          <a:lstStyle/>
          <a:p>
            <a:pPr marL="582935" lvl="1" indent="-291467">
              <a:lnSpc>
                <a:spcPts val="3780"/>
              </a:lnSpc>
              <a:buFont typeface="Arial"/>
              <a:buChar char="•"/>
            </a:pPr>
            <a:r>
              <a:rPr lang="en-US" sz="2700">
                <a:solidFill>
                  <a:srgbClr val="FFFFFF"/>
                </a:solidFill>
                <a:latin typeface="Montserrat"/>
              </a:rPr>
              <a:t>Hypermarkets/Supermarkets</a:t>
            </a:r>
          </a:p>
          <a:p>
            <a:pPr marL="582935" lvl="1" indent="-291467">
              <a:lnSpc>
                <a:spcPts val="3780"/>
              </a:lnSpc>
              <a:buFont typeface="Arial"/>
              <a:buChar char="•"/>
            </a:pPr>
            <a:r>
              <a:rPr lang="en-US" sz="2700">
                <a:solidFill>
                  <a:srgbClr val="FFFFFF"/>
                </a:solidFill>
                <a:latin typeface="Montserrat"/>
              </a:rPr>
              <a:t>Online Channels</a:t>
            </a:r>
          </a:p>
          <a:p>
            <a:pPr marL="582935" lvl="1" indent="-291467">
              <a:lnSpc>
                <a:spcPts val="3780"/>
              </a:lnSpc>
              <a:buFont typeface="Arial"/>
              <a:buChar char="•"/>
            </a:pPr>
            <a:r>
              <a:rPr lang="en-US" sz="2700">
                <a:solidFill>
                  <a:srgbClr val="FFFFFF"/>
                </a:solidFill>
                <a:latin typeface="Montserrat"/>
              </a:rPr>
              <a:t>Traditional Grocery Stores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061720"/>
            <a:ext cx="11165240" cy="9225280"/>
          </a:xfrm>
          <a:custGeom>
            <a:rect l="l" t="t" r="r" b="b"/>
            <a:pathLst>
              <a:path w="11165240" h="9225280">
                <a:moveTo>
                  <a:pt x="0" y="0"/>
                </a:moveTo>
                <a:lnTo>
                  <a:pt x="11165241" y="0"/>
                </a:lnTo>
                <a:lnTo>
                  <a:pt x="11165241" y="9225280"/>
                </a:lnTo>
                <a:lnTo>
                  <a:pt x="0" y="9225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Superfoods Market Revenue share for 2022</a:t>
            </a:r>
          </a:p>
        </p:txBody>
      </p:sp>
      <p:sp>
        <p:nvSpPr>
          <p:cNvPr id="4" name="TextBox 4"/>
          <p:cNvSpPr txBox="1"/>
          <p:nvPr/>
        </p:nvSpPr>
        <p:spPr>
          <a:xfrm>
            <a:off x="10176618" y="5210175"/>
            <a:ext cx="7338536" cy="1965324"/>
          </a:xfrm>
          <a:prstGeom prst="rect">
            <a:avLst/>
          </a:prstGeom>
        </p:spPr>
        <p:txBody>
          <a:bodyPr lIns="0" tIns="0" rIns="0" bIns="0" rtlCol="0" anchor="t">
            <a:spAutoFit/>
          </a:bodyPr>
          <a:lstStyle/>
          <a:p>
            <a:pPr algn="ctr">
              <a:lnSpc>
                <a:spcPts val="7699"/>
              </a:lnSpc>
            </a:pPr>
            <a:r>
              <a:rPr lang="en-US" sz="6999">
                <a:solidFill>
                  <a:srgbClr val="000000"/>
                </a:solidFill>
                <a:latin typeface="Montserrat"/>
              </a:rPr>
              <a:t>North America</a:t>
            </a:r>
          </a:p>
          <a:p>
            <a:pPr algn="ctr">
              <a:lnSpc>
                <a:spcPts val="7699"/>
              </a:lnSpc>
            </a:pPr>
            <a:r>
              <a:rPr lang="en-US" sz="6999">
                <a:solidFill>
                  <a:srgbClr val="000000"/>
                </a:solidFill>
                <a:latin typeface="Montserrat"/>
              </a:rPr>
              <a:t>37%</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10" b="-17508"/>
            </a:stretch>
          </a:blipFill>
        </p:spPr>
        <p:txBody>
          <a:bodyPr/>
          <a:lstStyle/>
          <a:p/>
        </p:txBody>
      </p:sp>
      <p:grpSp>
        <p:nvGrpSpPr>
          <p:cNvPr id="3" name="Group 3"/>
          <p:cNvGrpSpPr/>
          <p:nvPr/>
        </p:nvGrpSpPr>
        <p:grpSpPr>
          <a:xfrm>
            <a:off x="6164580" y="1970858"/>
            <a:ext cx="8118491" cy="2992260"/>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407036" y="5290459"/>
            <a:ext cx="8876035" cy="3025683"/>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A63129">
                <a:alpha val="89804"/>
              </a:srgbClr>
            </a:solidFill>
          </p:spPr>
          <p:txBody>
            <a:bodyPr/>
            <a:lstStyle/>
            <a:p/>
          </p:txBody>
        </p:sp>
      </p:grpSp>
      <p:grpSp>
        <p:nvGrpSpPr>
          <p:cNvPr id="7" name="Group 7"/>
          <p:cNvGrpSpPr/>
          <p:nvPr/>
        </p:nvGrpSpPr>
        <p:grpSpPr>
          <a:xfrm>
            <a:off x="5407036" y="1970858"/>
            <a:ext cx="8876035" cy="2992260"/>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81911"/>
            </a:solidFill>
          </p:spPr>
          <p:txBody>
            <a:bodyPr/>
            <a:lstStyle/>
            <a:p/>
          </p:txBody>
        </p:sp>
      </p:grpSp>
      <p:grpSp>
        <p:nvGrpSpPr>
          <p:cNvPr id="9" name="Group 9"/>
          <p:cNvGrpSpPr/>
          <p:nvPr/>
        </p:nvGrpSpPr>
        <p:grpSpPr>
          <a:xfrm>
            <a:off x="4004929" y="2433804"/>
            <a:ext cx="2542220" cy="20663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A63129">
                <a:alpha val="89804"/>
              </a:srgbClr>
            </a:solidFill>
          </p:spPr>
          <p:txBody>
            <a:bodyPr/>
            <a:lstStyle/>
            <a:p/>
          </p:txBody>
        </p:sp>
      </p:grpSp>
      <p:grpSp>
        <p:nvGrpSpPr>
          <p:cNvPr id="11" name="Group 11"/>
          <p:cNvGrpSpPr/>
          <p:nvPr/>
        </p:nvGrpSpPr>
        <p:grpSpPr>
          <a:xfrm>
            <a:off x="4004929" y="5696965"/>
            <a:ext cx="2542220" cy="2066368"/>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81911"/>
            </a:solidFill>
          </p:spPr>
          <p:txBody>
            <a:bodyPr/>
            <a:lstStyle/>
            <a:p/>
          </p:txBody>
        </p:sp>
      </p:grpSp>
      <p:grpSp>
        <p:nvGrpSpPr>
          <p:cNvPr id="13" name="Group 13"/>
          <p:cNvGrpSpPr>
            <a:grpSpLocks noChangeAspect="1"/>
          </p:cNvGrpSpPr>
          <p:nvPr/>
        </p:nvGrpSpPr>
        <p:grpSpPr>
          <a:xfrm rot="5400000">
            <a:off x="6426775" y="3167943"/>
            <a:ext cx="690634" cy="598089"/>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A63129">
                <a:alpha val="89804"/>
              </a:srgbClr>
            </a:solidFill>
          </p:spPr>
          <p:txBody>
            <a:bodyPr/>
            <a:lstStyle/>
            <a:p/>
          </p:txBody>
        </p:sp>
      </p:grpSp>
      <p:grpSp>
        <p:nvGrpSpPr>
          <p:cNvPr id="15" name="Group 15"/>
          <p:cNvGrpSpPr>
            <a:grpSpLocks noChangeAspect="1"/>
          </p:cNvGrpSpPr>
          <p:nvPr/>
        </p:nvGrpSpPr>
        <p:grpSpPr>
          <a:xfrm rot="5400000">
            <a:off x="6426775" y="6343285"/>
            <a:ext cx="690634" cy="598089"/>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81911"/>
            </a:solidFill>
          </p:spPr>
          <p:txBody>
            <a:bodyPr/>
            <a:lstStyle/>
            <a:p/>
          </p:txBody>
        </p:sp>
      </p:grpSp>
      <p:sp>
        <p:nvSpPr>
          <p:cNvPr id="17" name="TextBox 17"/>
          <p:cNvSpPr txBox="1"/>
          <p:nvPr/>
        </p:nvSpPr>
        <p:spPr>
          <a:xfrm>
            <a:off x="4192822" y="3079655"/>
            <a:ext cx="2280226" cy="531390"/>
          </a:xfrm>
          <a:prstGeom prst="rect">
            <a:avLst/>
          </a:prstGeom>
        </p:spPr>
        <p:txBody>
          <a:bodyPr lIns="0" tIns="0" rIns="0" bIns="0" rtlCol="0" anchor="t">
            <a:spAutoFit/>
          </a:bodyPr>
          <a:lstStyle/>
          <a:p>
            <a:pPr algn="ctr">
              <a:lnSpc>
                <a:spcPts val="4429"/>
              </a:lnSpc>
              <a:spcBef>
                <a:spcPct val="0"/>
              </a:spcBef>
            </a:pPr>
            <a:r>
              <a:rPr lang="en-US" sz="3163" spc="101">
                <a:solidFill>
                  <a:srgbClr val="FFFFFF"/>
                </a:solidFill>
                <a:latin typeface="Garet Bold"/>
              </a:rPr>
              <a:t>Drivers</a:t>
            </a:r>
          </a:p>
        </p:txBody>
      </p:sp>
      <p:sp>
        <p:nvSpPr>
          <p:cNvPr id="18" name="TextBox 18"/>
          <p:cNvSpPr txBox="1"/>
          <p:nvPr/>
        </p:nvSpPr>
        <p:spPr>
          <a:xfrm>
            <a:off x="4004929" y="6348060"/>
            <a:ext cx="2804214" cy="531390"/>
          </a:xfrm>
          <a:prstGeom prst="rect">
            <a:avLst/>
          </a:prstGeom>
        </p:spPr>
        <p:txBody>
          <a:bodyPr lIns="0" tIns="0" rIns="0" bIns="0" rtlCol="0" anchor="t">
            <a:spAutoFit/>
          </a:bodyPr>
          <a:lstStyle/>
          <a:p>
            <a:pPr algn="ctr">
              <a:lnSpc>
                <a:spcPts val="4429"/>
              </a:lnSpc>
              <a:spcBef>
                <a:spcPct val="0"/>
              </a:spcBef>
            </a:pPr>
            <a:r>
              <a:rPr lang="en-US" sz="3163" spc="101">
                <a:solidFill>
                  <a:srgbClr val="FFFFFF"/>
                </a:solidFill>
                <a:latin typeface="Garet Bold"/>
              </a:rPr>
              <a:t>Restraints</a:t>
            </a:r>
          </a:p>
        </p:txBody>
      </p:sp>
      <p:sp>
        <p:nvSpPr>
          <p:cNvPr id="19" name="TextBox 19"/>
          <p:cNvSpPr txBox="1"/>
          <p:nvPr/>
        </p:nvSpPr>
        <p:spPr>
          <a:xfrm>
            <a:off x="7223567" y="2500479"/>
            <a:ext cx="6871490" cy="1819275"/>
          </a:xfrm>
          <a:prstGeom prst="rect">
            <a:avLst/>
          </a:prstGeom>
        </p:spPr>
        <p:txBody>
          <a:bodyPr lIns="0" tIns="0" rIns="0" bIns="0" rtlCol="0" anchor="t">
            <a:spAutoFit/>
          </a:bodyPr>
          <a:lstStyle/>
          <a:p>
            <a:pPr>
              <a:lnSpc>
                <a:spcPts val="4725"/>
              </a:lnSpc>
            </a:pPr>
            <a:r>
              <a:rPr lang="en-US" sz="4500" spc="144">
                <a:solidFill>
                  <a:srgbClr val="FFFFFF">
                    <a:alpha val="89804"/>
                  </a:srgbClr>
                </a:solidFill>
                <a:latin typeface="Barlow"/>
              </a:rPr>
              <a:t>Various Strategies Adopted by Key Players to Propel Market Growth</a:t>
            </a:r>
          </a:p>
        </p:txBody>
      </p:sp>
      <p:sp>
        <p:nvSpPr>
          <p:cNvPr id="20" name="TextBox 20"/>
          <p:cNvSpPr txBox="1"/>
          <p:nvPr/>
        </p:nvSpPr>
        <p:spPr>
          <a:xfrm>
            <a:off x="7071137" y="6153886"/>
            <a:ext cx="7023920" cy="1219200"/>
          </a:xfrm>
          <a:prstGeom prst="rect">
            <a:avLst/>
          </a:prstGeom>
        </p:spPr>
        <p:txBody>
          <a:bodyPr lIns="0" tIns="0" rIns="0" bIns="0" rtlCol="0" anchor="t">
            <a:spAutoFit/>
          </a:bodyPr>
          <a:lstStyle/>
          <a:p>
            <a:pPr>
              <a:lnSpc>
                <a:spcPts val="4725"/>
              </a:lnSpc>
            </a:pPr>
            <a:r>
              <a:rPr lang="en-US" sz="4500" spc="144">
                <a:solidFill>
                  <a:srgbClr val="FFFFFF"/>
                </a:solidFill>
                <a:latin typeface="Barlow"/>
              </a:rPr>
              <a:t>High Prices of Products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542" b="-5976"/>
            </a:stretch>
          </a:blipFill>
        </p:spPr>
        <p:txBody>
          <a:bodyPr/>
          <a:lstStyle/>
          <a:p/>
        </p:txBody>
      </p:sp>
      <p:sp>
        <p:nvSpPr>
          <p:cNvPr id="3" name="TextBox 3"/>
          <p:cNvSpPr txBox="1"/>
          <p:nvPr/>
        </p:nvSpPr>
        <p:spPr>
          <a:xfrm>
            <a:off x="4187210" y="1353232"/>
            <a:ext cx="9030353" cy="768429"/>
          </a:xfrm>
          <a:prstGeom prst="rect">
            <a:avLst/>
          </a:prstGeom>
        </p:spPr>
        <p:txBody>
          <a:bodyPr lIns="0" tIns="0" rIns="0" bIns="0" rtlCol="0" anchor="t">
            <a:spAutoFit/>
          </a:bodyPr>
          <a:lstStyle/>
          <a:p>
            <a:pPr algn="ctr">
              <a:lnSpc>
                <a:spcPts val="5900"/>
              </a:lnSpc>
            </a:pPr>
            <a:r>
              <a:rPr lang="en-US" sz="5514">
                <a:solidFill>
                  <a:srgbClr val="413A13"/>
                </a:solidFill>
                <a:latin typeface="Canva Sans"/>
              </a:rPr>
              <a:t>AUTHOR'S PERSPECTIVE</a:t>
            </a:r>
          </a:p>
        </p:txBody>
      </p:sp>
      <p:sp>
        <p:nvSpPr>
          <p:cNvPr id="4" name="TextBox 4"/>
          <p:cNvSpPr txBox="1"/>
          <p:nvPr/>
        </p:nvSpPr>
        <p:spPr>
          <a:xfrm>
            <a:off x="3145848" y="2410345"/>
            <a:ext cx="11580668" cy="5848350"/>
          </a:xfrm>
          <a:prstGeom prst="rect">
            <a:avLst/>
          </a:prstGeom>
        </p:spPr>
        <p:txBody>
          <a:bodyPr lIns="0" tIns="0" rIns="0" bIns="0" rtlCol="0" anchor="t">
            <a:spAutoFit/>
          </a:bodyPr>
          <a:lstStyle/>
          <a:p>
            <a:pPr marL="647703" lvl="1" indent="-323852">
              <a:lnSpc>
                <a:spcPts val="4200"/>
              </a:lnSpc>
              <a:buFont typeface="Arial"/>
              <a:buChar char="•"/>
            </a:pPr>
            <a:r>
              <a:rPr lang="en-US" sz="3000">
                <a:solidFill>
                  <a:srgbClr val="413A13"/>
                </a:solidFill>
                <a:latin typeface="Montserrat"/>
              </a:rPr>
              <a:t>The Global Superfoods Market is witnessing significant growth in the near future.</a:t>
            </a:r>
          </a:p>
          <a:p>
            <a:pPr marL="647703" lvl="1" indent="-323852">
              <a:lnSpc>
                <a:spcPts val="4200"/>
              </a:lnSpc>
              <a:buFont typeface="Arial"/>
              <a:buChar char="•"/>
            </a:pPr>
            <a:r>
              <a:rPr lang="en-US" sz="3000">
                <a:solidFill>
                  <a:srgbClr val="413A13"/>
                </a:solidFill>
                <a:latin typeface="Montserrat"/>
              </a:rPr>
              <a:t>Superfood fruits include blueberries, acai berries, goji berries, and pomegranates, renowned for their antioxidant content and potential health benefits. </a:t>
            </a:r>
          </a:p>
          <a:p>
            <a:pPr marL="647703" lvl="1" indent="-323852">
              <a:lnSpc>
                <a:spcPts val="4200"/>
              </a:lnSpc>
              <a:buFont typeface="Arial"/>
              <a:buChar char="•"/>
            </a:pPr>
            <a:r>
              <a:rPr lang="en-US" sz="3000">
                <a:solidFill>
                  <a:srgbClr val="413A13"/>
                </a:solidFill>
                <a:latin typeface="Montserrat"/>
              </a:rPr>
              <a:t>Grains &amp; seeds are the second-most used product. Quinoa, chia, flax, and hemp seeds are among the popular choices.</a:t>
            </a:r>
          </a:p>
          <a:p>
            <a:pPr marL="647703" lvl="1" indent="-323852">
              <a:lnSpc>
                <a:spcPts val="4200"/>
              </a:lnSpc>
              <a:buFont typeface="Arial"/>
              <a:buChar char="•"/>
            </a:pPr>
            <a:r>
              <a:rPr lang="en-US" sz="3000">
                <a:solidFill>
                  <a:srgbClr val="413A13"/>
                </a:solidFill>
                <a:latin typeface="Montserrat"/>
              </a:rPr>
              <a:t>Superfood ingredients like quinoa, cocoa, and nuts are added to cookies, granola bars, and chocolates, providing consumers with a guilt-free indulgence option.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52" b="-18265"/>
            </a:stretch>
          </a:blipFill>
        </p:spPr>
        <p:txBody>
          <a:bodyPr/>
          <a:lstStyle/>
          <a:p/>
        </p:txBody>
      </p:sp>
      <p:sp>
        <p:nvSpPr>
          <p:cNvPr id="3" name="Freeform 3"/>
          <p:cNvSpPr/>
          <p:nvPr/>
        </p:nvSpPr>
        <p:spPr>
          <a:xfrm>
            <a:off x="1991228" y="2182133"/>
            <a:ext cx="3132953" cy="1338349"/>
          </a:xfrm>
          <a:custGeom>
            <a:rect l="l" t="t" r="r" b="b"/>
            <a:pathLst>
              <a:path w="3132953" h="1338349">
                <a:moveTo>
                  <a:pt x="0" y="0"/>
                </a:moveTo>
                <a:lnTo>
                  <a:pt x="3132953" y="0"/>
                </a:lnTo>
                <a:lnTo>
                  <a:pt x="3132953" y="1338349"/>
                </a:lnTo>
                <a:lnTo>
                  <a:pt x="0" y="1338349"/>
                </a:lnTo>
                <a:lnTo>
                  <a:pt x="0" y="0"/>
                </a:lnTo>
                <a:close/>
              </a:path>
            </a:pathLst>
          </a:custGeom>
          <a:blipFill>
            <a:blip r:embed="rId3"/>
            <a:stretch>
              <a:fillRect l="-4854" t="-77272" r="-4368" b="-78409"/>
            </a:stretch>
          </a:blipFill>
        </p:spPr>
        <p:txBody>
          <a:bodyPr/>
          <a:lstStyle/>
          <a:p/>
        </p:txBody>
      </p:sp>
      <p:sp>
        <p:nvSpPr>
          <p:cNvPr id="4" name="Freeform 4"/>
          <p:cNvSpPr/>
          <p:nvPr/>
        </p:nvSpPr>
        <p:spPr>
          <a:xfrm>
            <a:off x="14639716" y="1827111"/>
            <a:ext cx="1994840" cy="2048393"/>
          </a:xfrm>
          <a:custGeom>
            <a:rect l="l" t="t" r="r" b="b"/>
            <a:pathLst>
              <a:path w="1994839" h="2048392">
                <a:moveTo>
                  <a:pt x="0" y="0"/>
                </a:moveTo>
                <a:lnTo>
                  <a:pt x="1994840" y="0"/>
                </a:lnTo>
                <a:lnTo>
                  <a:pt x="1994840" y="2048393"/>
                </a:lnTo>
                <a:lnTo>
                  <a:pt x="0" y="2048393"/>
                </a:lnTo>
                <a:lnTo>
                  <a:pt x="0" y="0"/>
                </a:lnTo>
                <a:close/>
              </a:path>
            </a:pathLst>
          </a:custGeom>
          <a:blipFill>
            <a:blip r:embed="rId4"/>
            <a:stretch>
              <a:fillRect l="-8389" t="-8169" r="-8389" b="-5555"/>
            </a:stretch>
          </a:blipFill>
        </p:spPr>
        <p:txBody>
          <a:bodyPr/>
          <a:lstStyle/>
          <a:p/>
        </p:txBody>
      </p:sp>
      <p:sp>
        <p:nvSpPr>
          <p:cNvPr id="5" name="Freeform 5"/>
          <p:cNvSpPr/>
          <p:nvPr/>
        </p:nvSpPr>
        <p:spPr>
          <a:xfrm>
            <a:off x="5350348" y="1934705"/>
            <a:ext cx="2324706" cy="1623876"/>
          </a:xfrm>
          <a:custGeom>
            <a:rect l="l" t="t" r="r" b="b"/>
            <a:pathLst>
              <a:path w="2324706" h="1623876">
                <a:moveTo>
                  <a:pt x="0" y="0"/>
                </a:moveTo>
                <a:lnTo>
                  <a:pt x="2324707" y="0"/>
                </a:lnTo>
                <a:lnTo>
                  <a:pt x="2324707" y="1623876"/>
                </a:lnTo>
                <a:lnTo>
                  <a:pt x="0" y="1623876"/>
                </a:lnTo>
                <a:lnTo>
                  <a:pt x="0" y="0"/>
                </a:lnTo>
                <a:close/>
              </a:path>
            </a:pathLst>
          </a:custGeom>
          <a:blipFill>
            <a:blip r:embed="rId5"/>
            <a:stretch>
              <a:fillRect l="-23529" t="-55789" r="-23529" b="-54736"/>
            </a:stretch>
          </a:blipFill>
        </p:spPr>
        <p:txBody>
          <a:bodyPr/>
          <a:lstStyle/>
          <a:p/>
        </p:txBody>
      </p:sp>
      <p:sp>
        <p:nvSpPr>
          <p:cNvPr id="6" name="Freeform 6"/>
          <p:cNvSpPr/>
          <p:nvPr/>
        </p:nvSpPr>
        <p:spPr>
          <a:xfrm>
            <a:off x="2471271" y="3670366"/>
            <a:ext cx="1847190" cy="1847190"/>
          </a:xfrm>
          <a:custGeom>
            <a:rect l="l" t="t" r="r" b="b"/>
            <a:pathLst>
              <a:path w="1847189" h="1847189">
                <a:moveTo>
                  <a:pt x="0" y="0"/>
                </a:moveTo>
                <a:lnTo>
                  <a:pt x="1847190" y="0"/>
                </a:lnTo>
                <a:lnTo>
                  <a:pt x="1847190" y="1847190"/>
                </a:lnTo>
                <a:lnTo>
                  <a:pt x="0" y="1847190"/>
                </a:lnTo>
                <a:lnTo>
                  <a:pt x="0" y="0"/>
                </a:lnTo>
                <a:close/>
              </a:path>
            </a:pathLst>
          </a:custGeom>
          <a:blipFill>
            <a:blip r:embed="rId6"/>
            <a:stretch>
              <a:fillRect/>
            </a:stretch>
          </a:blipFill>
        </p:spPr>
        <p:txBody>
          <a:bodyPr/>
          <a:lstStyle/>
          <a:p/>
        </p:txBody>
      </p:sp>
      <p:sp>
        <p:nvSpPr>
          <p:cNvPr id="7" name="Freeform 7"/>
          <p:cNvSpPr/>
          <p:nvPr/>
        </p:nvSpPr>
        <p:spPr>
          <a:xfrm>
            <a:off x="11082900" y="2302540"/>
            <a:ext cx="3003070" cy="1097535"/>
          </a:xfrm>
          <a:custGeom>
            <a:rect l="l" t="t" r="r" b="b"/>
            <a:pathLst>
              <a:path w="3003070" h="1097535">
                <a:moveTo>
                  <a:pt x="0" y="0"/>
                </a:moveTo>
                <a:lnTo>
                  <a:pt x="3003071" y="0"/>
                </a:lnTo>
                <a:lnTo>
                  <a:pt x="3003071" y="1097535"/>
                </a:lnTo>
                <a:lnTo>
                  <a:pt x="0" y="1097535"/>
                </a:lnTo>
                <a:lnTo>
                  <a:pt x="0" y="0"/>
                </a:lnTo>
                <a:close/>
              </a:path>
            </a:pathLst>
          </a:custGeom>
          <a:blipFill>
            <a:blip r:embed="rId7"/>
            <a:stretch>
              <a:fillRect l="-18049" t="-46319" r="-16479" b="-46319"/>
            </a:stretch>
          </a:blipFill>
        </p:spPr>
        <p:txBody>
          <a:bodyPr/>
          <a:lstStyle/>
          <a:p/>
        </p:txBody>
      </p:sp>
      <p:sp>
        <p:nvSpPr>
          <p:cNvPr id="8" name="Freeform 8"/>
          <p:cNvSpPr/>
          <p:nvPr/>
        </p:nvSpPr>
        <p:spPr>
          <a:xfrm>
            <a:off x="4665680" y="3875504"/>
            <a:ext cx="4356274" cy="1298414"/>
          </a:xfrm>
          <a:custGeom>
            <a:rect l="l" t="t" r="r" b="b"/>
            <a:pathLst>
              <a:path w="4356274" h="1298414">
                <a:moveTo>
                  <a:pt x="0" y="0"/>
                </a:moveTo>
                <a:lnTo>
                  <a:pt x="4356274" y="0"/>
                </a:lnTo>
                <a:lnTo>
                  <a:pt x="4356274" y="1298414"/>
                </a:lnTo>
                <a:lnTo>
                  <a:pt x="0" y="1298414"/>
                </a:lnTo>
                <a:lnTo>
                  <a:pt x="0" y="0"/>
                </a:lnTo>
                <a:close/>
              </a:path>
            </a:pathLst>
          </a:custGeom>
          <a:blipFill>
            <a:blip r:embed="rId8"/>
            <a:stretch>
              <a:fillRect t="-55117" b="-79868"/>
            </a:stretch>
          </a:blipFill>
        </p:spPr>
        <p:txBody>
          <a:bodyPr/>
          <a:lstStyle/>
          <a:p/>
        </p:txBody>
      </p:sp>
      <p:sp>
        <p:nvSpPr>
          <p:cNvPr id="9" name="Freeform 9"/>
          <p:cNvSpPr/>
          <p:nvPr/>
        </p:nvSpPr>
        <p:spPr>
          <a:xfrm>
            <a:off x="9377795" y="3875504"/>
            <a:ext cx="2974554" cy="1351186"/>
          </a:xfrm>
          <a:custGeom>
            <a:rect l="l" t="t" r="r" b="b"/>
            <a:pathLst>
              <a:path w="2974554" h="1351186">
                <a:moveTo>
                  <a:pt x="0" y="0"/>
                </a:moveTo>
                <a:lnTo>
                  <a:pt x="2974554" y="0"/>
                </a:lnTo>
                <a:lnTo>
                  <a:pt x="2974554" y="1351186"/>
                </a:lnTo>
                <a:lnTo>
                  <a:pt x="0" y="1351186"/>
                </a:lnTo>
                <a:lnTo>
                  <a:pt x="0" y="0"/>
                </a:lnTo>
                <a:close/>
              </a:path>
            </a:pathLst>
          </a:custGeom>
          <a:blipFill>
            <a:blip r:embed="rId9"/>
            <a:stretch>
              <a:fillRect/>
            </a:stretch>
          </a:blipFill>
        </p:spPr>
        <p:txBody>
          <a:bodyPr/>
          <a:lstStyle/>
          <a:p/>
        </p:txBody>
      </p:sp>
      <p:sp>
        <p:nvSpPr>
          <p:cNvPr id="10" name="Freeform 10"/>
          <p:cNvSpPr/>
          <p:nvPr/>
        </p:nvSpPr>
        <p:spPr>
          <a:xfrm>
            <a:off x="13438935" y="3725621"/>
            <a:ext cx="2401562" cy="1791935"/>
          </a:xfrm>
          <a:custGeom>
            <a:rect l="l" t="t" r="r" b="b"/>
            <a:pathLst>
              <a:path w="2401562" h="1791935">
                <a:moveTo>
                  <a:pt x="0" y="0"/>
                </a:moveTo>
                <a:lnTo>
                  <a:pt x="2401562" y="0"/>
                </a:lnTo>
                <a:lnTo>
                  <a:pt x="2401562" y="1791935"/>
                </a:lnTo>
                <a:lnTo>
                  <a:pt x="0" y="1791935"/>
                </a:lnTo>
                <a:lnTo>
                  <a:pt x="0" y="0"/>
                </a:lnTo>
                <a:close/>
              </a:path>
            </a:pathLst>
          </a:custGeom>
          <a:blipFill>
            <a:blip r:embed="rId10"/>
            <a:stretch>
              <a:fillRect/>
            </a:stretch>
          </a:blipFill>
        </p:spPr>
        <p:txBody>
          <a:bodyPr/>
          <a:lstStyle/>
          <a:p/>
        </p:txBody>
      </p:sp>
      <p:sp>
        <p:nvSpPr>
          <p:cNvPr id="11" name="Freeform 11"/>
          <p:cNvSpPr/>
          <p:nvPr/>
        </p:nvSpPr>
        <p:spPr>
          <a:xfrm>
            <a:off x="2016684" y="5631856"/>
            <a:ext cx="5297992" cy="1380817"/>
          </a:xfrm>
          <a:custGeom>
            <a:rect l="l" t="t" r="r" b="b"/>
            <a:pathLst>
              <a:path w="5297992" h="1380817">
                <a:moveTo>
                  <a:pt x="0" y="0"/>
                </a:moveTo>
                <a:lnTo>
                  <a:pt x="5297992" y="0"/>
                </a:lnTo>
                <a:lnTo>
                  <a:pt x="5297992" y="1380817"/>
                </a:lnTo>
                <a:lnTo>
                  <a:pt x="0" y="1380817"/>
                </a:lnTo>
                <a:lnTo>
                  <a:pt x="0" y="0"/>
                </a:lnTo>
                <a:close/>
              </a:path>
            </a:pathLst>
          </a:custGeom>
          <a:blipFill>
            <a:blip r:embed="rId11"/>
            <a:stretch>
              <a:fillRect t="-21160" b="-22692"/>
            </a:stretch>
          </a:blipFill>
        </p:spPr>
        <p:txBody>
          <a:bodyPr/>
          <a:lstStyle/>
          <a:p/>
        </p:txBody>
      </p:sp>
      <p:sp>
        <p:nvSpPr>
          <p:cNvPr id="12" name="Freeform 12"/>
          <p:cNvSpPr/>
          <p:nvPr/>
        </p:nvSpPr>
        <p:spPr>
          <a:xfrm>
            <a:off x="7675055" y="5388615"/>
            <a:ext cx="1978904" cy="2137217"/>
          </a:xfrm>
          <a:custGeom>
            <a:rect l="l" t="t" r="r" b="b"/>
            <a:pathLst>
              <a:path w="1978904" h="2137217">
                <a:moveTo>
                  <a:pt x="0" y="0"/>
                </a:moveTo>
                <a:lnTo>
                  <a:pt x="1978904" y="0"/>
                </a:lnTo>
                <a:lnTo>
                  <a:pt x="1978904" y="2137217"/>
                </a:lnTo>
                <a:lnTo>
                  <a:pt x="0" y="2137217"/>
                </a:lnTo>
                <a:lnTo>
                  <a:pt x="0" y="0"/>
                </a:lnTo>
                <a:close/>
              </a:path>
            </a:pathLst>
          </a:custGeom>
          <a:blipFill>
            <a:blip r:embed="rId12"/>
            <a:stretch>
              <a:fillRect l="-30000" t="-17901" r="-19999" b="-20987"/>
            </a:stretch>
          </a:blipFill>
        </p:spPr>
        <p:txBody>
          <a:bodyPr/>
          <a:lstStyle/>
          <a:p/>
        </p:txBody>
      </p:sp>
      <p:sp>
        <p:nvSpPr>
          <p:cNvPr id="13" name="Freeform 13"/>
          <p:cNvSpPr/>
          <p:nvPr/>
        </p:nvSpPr>
        <p:spPr>
          <a:xfrm>
            <a:off x="9894675" y="5787663"/>
            <a:ext cx="4915349" cy="1069204"/>
          </a:xfrm>
          <a:custGeom>
            <a:rect l="l" t="t" r="r" b="b"/>
            <a:pathLst>
              <a:path w="4915349" h="1069204">
                <a:moveTo>
                  <a:pt x="0" y="0"/>
                </a:moveTo>
                <a:lnTo>
                  <a:pt x="4915349" y="0"/>
                </a:lnTo>
                <a:lnTo>
                  <a:pt x="4915349" y="1069203"/>
                </a:lnTo>
                <a:lnTo>
                  <a:pt x="0" y="1069203"/>
                </a:lnTo>
                <a:lnTo>
                  <a:pt x="0" y="0"/>
                </a:lnTo>
                <a:close/>
              </a:path>
            </a:pathLst>
          </a:custGeom>
          <a:blipFill>
            <a:blip r:embed="rId13"/>
            <a:stretch>
              <a:fillRect l="-31503" r="-31639"/>
            </a:stretch>
          </a:blipFill>
        </p:spPr>
        <p:txBody>
          <a:bodyPr/>
          <a:lstStyle/>
          <a:p/>
        </p:txBody>
      </p:sp>
      <p:sp>
        <p:nvSpPr>
          <p:cNvPr id="14" name="TextBox 14"/>
          <p:cNvSpPr txBox="1"/>
          <p:nvPr/>
        </p:nvSpPr>
        <p:spPr>
          <a:xfrm>
            <a:off x="5116553" y="453267"/>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y8c2kb3y"/>
              </a:rPr>
              <a:t>https://tinyurl.com/y8c2kb3y</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Superfoods Market Report 2023</dc:title>
  <cp:lastModifiedBy>decipher market</cp:lastModifiedBy>
  <cp:revision>2</cp:revision>
  <dcterms:created xsi:type="dcterms:W3CDTF">2006-08-16T00:00:00Z</dcterms:created>
  <dcterms:modified xsi:type="dcterms:W3CDTF">2024-02-21T10:44:27Z</dcterms:modified>
</cp:coreProperties>
</file>