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y2xbtkdv"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8507688" cy="10287000"/>
            <a:chExt cx="2240708" cy="2709333"/>
          </a:xfrm>
        </p:grpSpPr>
        <p:sp>
          <p:nvSpPr>
            <p:cNvPr id="4" name="Freeform 4"/>
            <p:cNvSpPr/>
            <p:nvPr/>
          </p:nvSpPr>
          <p:spPr>
            <a:xfrm>
              <a:off x="0" y="0"/>
              <a:ext cx="2240708" cy="2709333"/>
            </a:xfrm>
            <a:custGeom>
              <a:rect l="l" t="t" r="r" b="b"/>
              <a:pathLst>
                <a:path w="2240708" h="2709333">
                  <a:moveTo>
                    <a:pt x="0" y="0"/>
                  </a:moveTo>
                  <a:lnTo>
                    <a:pt x="2240708" y="0"/>
                  </a:lnTo>
                  <a:lnTo>
                    <a:pt x="2240708" y="2709333"/>
                  </a:lnTo>
                  <a:lnTo>
                    <a:pt x="0" y="2709333"/>
                  </a:lnTo>
                  <a:close/>
                </a:path>
              </a:pathLst>
            </a:custGeom>
            <a:solidFill>
              <a:srgbClr val="3C3C15">
                <a:alpha val="84706"/>
              </a:srgbClr>
            </a:solidFill>
          </p:spPr>
          <p:txBody>
            <a:bodyPr/>
            <a:lstStyle/>
            <a:p/>
          </p:txBody>
        </p:sp>
        <p:sp>
          <p:nvSpPr>
            <p:cNvPr id="5" name="TextBox 5"/>
            <p:cNvSpPr txBox="1"/>
            <p:nvPr/>
          </p:nvSpPr>
          <p:spPr>
            <a:xfrm>
              <a:off x="0" y="-38100"/>
              <a:ext cx="2240708"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8502" y="9405921"/>
            <a:ext cx="8076298" cy="688974"/>
          </a:xfrm>
          <a:prstGeom prst="rect">
            <a:avLst/>
          </a:prstGeom>
        </p:spPr>
        <p:txBody>
          <a:bodyPr lIns="0" tIns="0" rIns="0" bIns="0" rtlCol="0" anchor="t">
            <a:spAutoFit/>
          </a:bodyPr>
          <a:lstStyle/>
          <a:p>
            <a:pPr algn="ctr">
              <a:lnSpc>
                <a:spcPts val="5600"/>
              </a:lnSpc>
            </a:pPr>
            <a:r>
              <a:rPr lang="en-US" sz="4000">
                <a:solidFill>
                  <a:srgbClr val="F8F8F8"/>
                </a:solidFill>
                <a:latin typeface="DM Sans"/>
              </a:rPr>
              <a:t>Global,Regional,CountryAnalysis</a:t>
            </a:r>
          </a:p>
        </p:txBody>
      </p:sp>
      <p:sp>
        <p:nvSpPr>
          <p:cNvPr id="7" name="TextBox 7"/>
          <p:cNvSpPr txBox="1"/>
          <p:nvPr/>
        </p:nvSpPr>
        <p:spPr>
          <a:xfrm>
            <a:off x="172889" y="3757105"/>
            <a:ext cx="8334800" cy="3282950"/>
          </a:xfrm>
          <a:prstGeom prst="rect">
            <a:avLst/>
          </a:prstGeom>
        </p:spPr>
        <p:txBody>
          <a:bodyPr lIns="0" tIns="0" rIns="0" bIns="0" rtlCol="0" anchor="t">
            <a:spAutoFit/>
          </a:bodyPr>
          <a:lstStyle/>
          <a:p>
            <a:pPr>
              <a:lnSpc>
                <a:spcPts val="6370"/>
              </a:lnSpc>
            </a:pPr>
            <a:r>
              <a:rPr lang="en-US" sz="6000">
                <a:solidFill>
                  <a:srgbClr val="F8F8F8"/>
                </a:solidFill>
                <a:latin typeface="Canva Sans"/>
              </a:rPr>
              <a:t>GLOBAL </a:t>
            </a:r>
          </a:p>
          <a:p>
            <a:pPr>
              <a:lnSpc>
                <a:spcPts val="6370"/>
              </a:lnSpc>
            </a:pPr>
            <a:r>
              <a:rPr lang="en-US" sz="6000">
                <a:solidFill>
                  <a:srgbClr val="F8F8F8"/>
                </a:solidFill>
                <a:latin typeface="Canva Sans"/>
              </a:rPr>
              <a:t>SPORTS NUTRITION</a:t>
            </a:r>
          </a:p>
          <a:p>
            <a:pPr>
              <a:lnSpc>
                <a:spcPts val="6370"/>
              </a:lnSpc>
            </a:pPr>
            <a:r>
              <a:rPr lang="en-US" sz="6000">
                <a:solidFill>
                  <a:srgbClr val="F8F8F8"/>
                </a:solidFill>
                <a:latin typeface="Canva Sans"/>
              </a:rPr>
              <a:t>MARKET REPORT </a:t>
            </a:r>
          </a:p>
          <a:p>
            <a:pPr>
              <a:lnSpc>
                <a:spcPts val="6370"/>
              </a:lnSpc>
            </a:pPr>
            <a:r>
              <a:rPr lang="en-US" sz="6000">
                <a:solidFill>
                  <a:srgbClr val="F8F8F8"/>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66" b="-9166"/>
            </a:stretch>
          </a:blipFill>
        </p:spPr>
        <p:txBody>
          <a:bodyPr/>
          <a:lstStyle/>
          <a:p/>
        </p:txBody>
      </p:sp>
      <p:grpSp>
        <p:nvGrpSpPr>
          <p:cNvPr id="3" name="Group 3"/>
          <p:cNvGrpSpPr/>
          <p:nvPr/>
        </p:nvGrpSpPr>
        <p:grpSpPr>
          <a:xfrm>
            <a:off x="1516218" y="1543050"/>
            <a:ext cx="15255563" cy="7200900"/>
            <a:chExt cx="4017926" cy="1896533"/>
          </a:xfrm>
        </p:grpSpPr>
        <p:sp>
          <p:nvSpPr>
            <p:cNvPr id="4" name="Freeform 4"/>
            <p:cNvSpPr/>
            <p:nvPr/>
          </p:nvSpPr>
          <p:spPr>
            <a:xfrm>
              <a:off x="0" y="0"/>
              <a:ext cx="4017926" cy="1896533"/>
            </a:xfrm>
            <a:custGeom>
              <a:rect l="l" t="t" r="r" b="b"/>
              <a:pathLst>
                <a:path w="4017926" h="1896533">
                  <a:moveTo>
                    <a:pt x="0" y="0"/>
                  </a:moveTo>
                  <a:lnTo>
                    <a:pt x="4017926" y="0"/>
                  </a:lnTo>
                  <a:lnTo>
                    <a:pt x="4017926" y="1896533"/>
                  </a:lnTo>
                  <a:lnTo>
                    <a:pt x="0" y="1896533"/>
                  </a:lnTo>
                  <a:close/>
                </a:path>
              </a:pathLst>
            </a:custGeom>
            <a:solidFill>
              <a:srgbClr val="443A33">
                <a:alpha val="84706"/>
              </a:srgbClr>
            </a:solidFill>
          </p:spPr>
          <p:txBody>
            <a:bodyPr/>
            <a:lstStyle/>
            <a:p/>
          </p:txBody>
        </p:sp>
        <p:sp>
          <p:nvSpPr>
            <p:cNvPr id="5" name="TextBox 5"/>
            <p:cNvSpPr txBox="1"/>
            <p:nvPr/>
          </p:nvSpPr>
          <p:spPr>
            <a:xfrm>
              <a:off x="0" y="-38100"/>
              <a:ext cx="4017926" cy="19346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854736" y="186281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784320" y="2895743"/>
            <a:ext cx="14772385" cy="5434331"/>
          </a:xfrm>
          <a:prstGeom prst="rect">
            <a:avLst/>
          </a:prstGeom>
        </p:spPr>
        <p:txBody>
          <a:bodyPr lIns="0" tIns="0" rIns="0" bIns="0" rtlCol="0" anchor="t">
            <a:spAutoFit/>
          </a:bodyPr>
          <a:lstStyle/>
          <a:p>
            <a:pPr>
              <a:lnSpc>
                <a:spcPts val="3919"/>
              </a:lnSpc>
              <a:spcBef>
                <a:spcPct val="0"/>
              </a:spcBef>
            </a:pPr>
            <a:r>
              <a:rPr lang="en-US" sz="2799">
                <a:solidFill>
                  <a:srgbClr val="FFFFFF"/>
                </a:solidFill>
                <a:latin typeface="Canva Sans"/>
              </a:rPr>
              <a:t>The sports nutrition market includes various goods intended to improve sports performance, aid in recovery, and advance general health among people who exercise. Supplements, including protein powders, energy bars, pre-workout mixes, amino acids, and vitamins designed to satisfy the dietary requirements of athletes and fitness enthusiasts, are commonly found in these items. The market serves many consumers who want to maximize their training results and maintain a healthy lifestyle, from casual gym attendees to elite athletes. Growing health consciousness, increased engagement in sports and fitness activities, and the spread of specialized diet plans are major factors propelling market expansion. Improvements further aid the market's growth in product formulas, practical packaging, and a growing number of distribution channels, including online retail platforms.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66" b="-9166"/>
            </a:stretch>
          </a:blipFill>
        </p:spPr>
        <p:txBody>
          <a:bodyPr/>
          <a:lstStyle/>
          <a:p/>
        </p:txBody>
      </p:sp>
      <p:grpSp>
        <p:nvGrpSpPr>
          <p:cNvPr id="3" name="Group 3"/>
          <p:cNvGrpSpPr/>
          <p:nvPr/>
        </p:nvGrpSpPr>
        <p:grpSpPr>
          <a:xfrm>
            <a:off x="198280" y="6001534"/>
            <a:ext cx="8343578" cy="2526011"/>
            <a:chExt cx="860407" cy="260488"/>
          </a:xfrm>
        </p:grpSpPr>
        <p:sp>
          <p:nvSpPr>
            <p:cNvPr id="4" name="Freeform 4"/>
            <p:cNvSpPr/>
            <p:nvPr/>
          </p:nvSpPr>
          <p:spPr>
            <a:xfrm>
              <a:off x="0" y="0"/>
              <a:ext cx="860407" cy="260488"/>
            </a:xfrm>
            <a:custGeom>
              <a:rect l="l" t="t" r="r" b="b"/>
              <a:pathLst>
                <a:path w="860407" h="260488">
                  <a:moveTo>
                    <a:pt x="92789" y="0"/>
                  </a:moveTo>
                  <a:lnTo>
                    <a:pt x="767618" y="0"/>
                  </a:lnTo>
                  <a:cubicBezTo>
                    <a:pt x="818864" y="0"/>
                    <a:pt x="860407" y="41543"/>
                    <a:pt x="860407" y="92789"/>
                  </a:cubicBezTo>
                  <a:lnTo>
                    <a:pt x="860407" y="167699"/>
                  </a:lnTo>
                  <a:cubicBezTo>
                    <a:pt x="860407" y="218945"/>
                    <a:pt x="818864" y="260488"/>
                    <a:pt x="767618" y="260488"/>
                  </a:cubicBezTo>
                  <a:lnTo>
                    <a:pt x="92789" y="260488"/>
                  </a:lnTo>
                  <a:cubicBezTo>
                    <a:pt x="41543" y="260488"/>
                    <a:pt x="0" y="218945"/>
                    <a:pt x="0" y="167699"/>
                  </a:cubicBezTo>
                  <a:lnTo>
                    <a:pt x="0" y="92789"/>
                  </a:lnTo>
                  <a:cubicBezTo>
                    <a:pt x="0" y="41543"/>
                    <a:pt x="41543" y="0"/>
                    <a:pt x="92789" y="0"/>
                  </a:cubicBezTo>
                  <a:close/>
                </a:path>
              </a:pathLst>
            </a:custGeom>
            <a:solidFill>
              <a:srgbClr val="38403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41748" y="6311898"/>
            <a:ext cx="2037937" cy="2035389"/>
          </a:xfrm>
          <a:custGeom>
            <a:rect l="l" t="t" r="r" b="b"/>
            <a:pathLst>
              <a:path w="2037937" h="2035389">
                <a:moveTo>
                  <a:pt x="0" y="0"/>
                </a:moveTo>
                <a:lnTo>
                  <a:pt x="2037937" y="0"/>
                </a:lnTo>
                <a:lnTo>
                  <a:pt x="2037937" y="2035389"/>
                </a:lnTo>
                <a:lnTo>
                  <a:pt x="0" y="2035389"/>
                </a:lnTo>
                <a:lnTo>
                  <a:pt x="0" y="0"/>
                </a:lnTo>
                <a:close/>
              </a:path>
            </a:pathLst>
          </a:custGeom>
          <a:blipFill>
            <a:blip r:embed="rId3"/>
            <a:stretch>
              <a:fillRect/>
            </a:stretch>
          </a:blipFill>
        </p:spPr>
        <p:txBody>
          <a:bodyPr/>
          <a:lstStyle/>
          <a:p/>
        </p:txBody>
      </p:sp>
      <p:grpSp>
        <p:nvGrpSpPr>
          <p:cNvPr id="7" name="Group 7"/>
          <p:cNvGrpSpPr/>
          <p:nvPr/>
        </p:nvGrpSpPr>
        <p:grpSpPr>
          <a:xfrm>
            <a:off x="494234" y="6230445"/>
            <a:ext cx="2007923" cy="20079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98280" y="3264018"/>
            <a:ext cx="8343578" cy="2526011"/>
            <a:chExt cx="860407" cy="260488"/>
          </a:xfrm>
        </p:grpSpPr>
        <p:sp>
          <p:nvSpPr>
            <p:cNvPr id="14" name="Freeform 14"/>
            <p:cNvSpPr/>
            <p:nvPr/>
          </p:nvSpPr>
          <p:spPr>
            <a:xfrm>
              <a:off x="0" y="0"/>
              <a:ext cx="860407" cy="260488"/>
            </a:xfrm>
            <a:custGeom>
              <a:rect l="l" t="t" r="r" b="b"/>
              <a:pathLst>
                <a:path w="860407" h="260488">
                  <a:moveTo>
                    <a:pt x="92789" y="0"/>
                  </a:moveTo>
                  <a:lnTo>
                    <a:pt x="767618" y="0"/>
                  </a:lnTo>
                  <a:cubicBezTo>
                    <a:pt x="818864" y="0"/>
                    <a:pt x="860407" y="41543"/>
                    <a:pt x="860407" y="92789"/>
                  </a:cubicBezTo>
                  <a:lnTo>
                    <a:pt x="860407" y="167699"/>
                  </a:lnTo>
                  <a:cubicBezTo>
                    <a:pt x="860407" y="218945"/>
                    <a:pt x="818864" y="260488"/>
                    <a:pt x="767618" y="260488"/>
                  </a:cubicBezTo>
                  <a:lnTo>
                    <a:pt x="92789" y="260488"/>
                  </a:lnTo>
                  <a:cubicBezTo>
                    <a:pt x="41543" y="260488"/>
                    <a:pt x="0" y="218945"/>
                    <a:pt x="0" y="167699"/>
                  </a:cubicBezTo>
                  <a:lnTo>
                    <a:pt x="0" y="92789"/>
                  </a:lnTo>
                  <a:cubicBezTo>
                    <a:pt x="0" y="41543"/>
                    <a:pt x="41543" y="0"/>
                    <a:pt x="92789" y="0"/>
                  </a:cubicBezTo>
                  <a:close/>
                </a:path>
              </a:pathLst>
            </a:custGeom>
            <a:solidFill>
              <a:srgbClr val="38403F"/>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541748" y="3574382"/>
            <a:ext cx="2037937" cy="2035389"/>
          </a:xfrm>
          <a:custGeom>
            <a:rect l="l" t="t" r="r" b="b"/>
            <a:pathLst>
              <a:path w="2037937" h="2035389">
                <a:moveTo>
                  <a:pt x="0" y="0"/>
                </a:moveTo>
                <a:lnTo>
                  <a:pt x="2037937" y="0"/>
                </a:lnTo>
                <a:lnTo>
                  <a:pt x="2037937" y="2035389"/>
                </a:lnTo>
                <a:lnTo>
                  <a:pt x="0" y="2035389"/>
                </a:lnTo>
                <a:lnTo>
                  <a:pt x="0" y="0"/>
                </a:lnTo>
                <a:close/>
              </a:path>
            </a:pathLst>
          </a:custGeom>
          <a:blipFill>
            <a:blip r:embed="rId3"/>
            <a:stretch>
              <a:fillRect/>
            </a:stretch>
          </a:blipFill>
        </p:spPr>
        <p:txBody>
          <a:bodyPr/>
          <a:lstStyle/>
          <a:p/>
        </p:txBody>
      </p:sp>
      <p:grpSp>
        <p:nvGrpSpPr>
          <p:cNvPr id="17" name="Group 17"/>
          <p:cNvGrpSpPr/>
          <p:nvPr/>
        </p:nvGrpSpPr>
        <p:grpSpPr>
          <a:xfrm>
            <a:off x="494234" y="3492929"/>
            <a:ext cx="2007923" cy="200792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762750" y="6707974"/>
            <a:ext cx="1470891" cy="1382298"/>
          </a:xfrm>
          <a:prstGeom prst="rect">
            <a:avLst/>
          </a:prstGeom>
        </p:spPr>
        <p:txBody>
          <a:bodyPr lIns="0" tIns="0" rIns="0" bIns="0" rtlCol="0" anchor="t">
            <a:spAutoFit/>
          </a:bodyPr>
          <a:lstStyle/>
          <a:p>
            <a:pPr algn="ctr">
              <a:lnSpc>
                <a:spcPts val="3465"/>
              </a:lnSpc>
            </a:pPr>
            <a:r>
              <a:rPr lang="en-US" sz="4331">
                <a:solidFill>
                  <a:srgbClr val="1E3048"/>
                </a:solidFill>
                <a:latin typeface="Poppins Bold"/>
              </a:rPr>
              <a:t>2024- 2031</a:t>
            </a:r>
          </a:p>
        </p:txBody>
      </p:sp>
      <p:sp>
        <p:nvSpPr>
          <p:cNvPr id="21" name="TextBox 21"/>
          <p:cNvSpPr txBox="1"/>
          <p:nvPr/>
        </p:nvSpPr>
        <p:spPr>
          <a:xfrm>
            <a:off x="2502157" y="6367585"/>
            <a:ext cx="5605993" cy="1660558"/>
          </a:xfrm>
          <a:prstGeom prst="rect">
            <a:avLst/>
          </a:prstGeom>
        </p:spPr>
        <p:txBody>
          <a:bodyPr lIns="0" tIns="0" rIns="0" bIns="0" rtlCol="0" anchor="t">
            <a:spAutoFit/>
          </a:bodyPr>
          <a:lstStyle/>
          <a:p>
            <a:pPr algn="ctr">
              <a:lnSpc>
                <a:spcPts val="6500"/>
              </a:lnSpc>
            </a:pPr>
            <a:r>
              <a:rPr lang="en-US" sz="4642">
                <a:solidFill>
                  <a:srgbClr val="FFFFFF"/>
                </a:solidFill>
                <a:latin typeface="Poppins"/>
              </a:rPr>
              <a:t>CAGR</a:t>
            </a:r>
          </a:p>
          <a:p>
            <a:pPr algn="ctr">
              <a:lnSpc>
                <a:spcPts val="6500"/>
              </a:lnSpc>
              <a:spcBef>
                <a:spcPct val="0"/>
              </a:spcBef>
            </a:pPr>
            <a:r>
              <a:rPr lang="en-US" sz="4642">
                <a:solidFill>
                  <a:srgbClr val="FFFFFF"/>
                </a:solidFill>
                <a:latin typeface="Poppins"/>
              </a:rPr>
              <a:t>8.0%</a:t>
            </a:r>
          </a:p>
        </p:txBody>
      </p:sp>
      <p:sp>
        <p:nvSpPr>
          <p:cNvPr id="22" name="TextBox 22"/>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762750" y="4334420"/>
            <a:ext cx="1470891" cy="518557"/>
          </a:xfrm>
          <a:prstGeom prst="rect">
            <a:avLst/>
          </a:prstGeom>
        </p:spPr>
        <p:txBody>
          <a:bodyPr lIns="0" tIns="0" rIns="0" bIns="0" rtlCol="0" anchor="t">
            <a:spAutoFit/>
          </a:bodyPr>
          <a:lstStyle/>
          <a:p>
            <a:pPr algn="ctr">
              <a:lnSpc>
                <a:spcPts val="3465"/>
              </a:lnSpc>
            </a:pPr>
            <a:r>
              <a:rPr lang="en-US" sz="4331">
                <a:solidFill>
                  <a:srgbClr val="1E3048"/>
                </a:solidFill>
                <a:latin typeface="Poppins Bold"/>
              </a:rPr>
              <a:t>2024</a:t>
            </a:r>
          </a:p>
        </p:txBody>
      </p:sp>
      <p:sp>
        <p:nvSpPr>
          <p:cNvPr id="24" name="TextBox 24"/>
          <p:cNvSpPr txBox="1"/>
          <p:nvPr/>
        </p:nvSpPr>
        <p:spPr>
          <a:xfrm>
            <a:off x="2579685" y="3630069"/>
            <a:ext cx="5605993" cy="1660558"/>
          </a:xfrm>
          <a:prstGeom prst="rect">
            <a:avLst/>
          </a:prstGeom>
        </p:spPr>
        <p:txBody>
          <a:bodyPr lIns="0" tIns="0" rIns="0" bIns="0" rtlCol="0" anchor="t">
            <a:spAutoFit/>
          </a:bodyPr>
          <a:lstStyle/>
          <a:p>
            <a:pPr algn="ctr">
              <a:lnSpc>
                <a:spcPts val="6500"/>
              </a:lnSpc>
            </a:pPr>
            <a:r>
              <a:rPr lang="en-US" sz="4642">
                <a:solidFill>
                  <a:srgbClr val="FFFFFF"/>
                </a:solidFill>
                <a:latin typeface="Poppins"/>
              </a:rPr>
              <a:t>MARKET SIZE</a:t>
            </a:r>
          </a:p>
          <a:p>
            <a:pPr algn="ctr">
              <a:lnSpc>
                <a:spcPts val="6500"/>
              </a:lnSpc>
              <a:spcBef>
                <a:spcPct val="0"/>
              </a:spcBef>
            </a:pPr>
            <a:r>
              <a:rPr lang="en-US" sz="4642">
                <a:solidFill>
                  <a:srgbClr val="FFFFFF"/>
                </a:solidFill>
                <a:latin typeface="Poppins"/>
              </a:rPr>
              <a:t>USD 45121.2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1222" b="-35861"/>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08958" y="1702418"/>
            <a:ext cx="6085144" cy="2615759"/>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583313"/>
            </a:solidFill>
          </p:spPr>
          <p:txBody>
            <a:bodyPr/>
            <a:lstStyle/>
            <a:p/>
          </p:txBody>
        </p:sp>
      </p:grpSp>
      <p:grpSp>
        <p:nvGrpSpPr>
          <p:cNvPr id="8" name="Group 8"/>
          <p:cNvGrpSpPr/>
          <p:nvPr/>
        </p:nvGrpSpPr>
        <p:grpSpPr>
          <a:xfrm rot="5400000">
            <a:off x="1239158" y="1341198"/>
            <a:ext cx="759094" cy="323741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08958" y="4656479"/>
            <a:ext cx="6085144" cy="2574202"/>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839549"/>
            </a:solidFill>
          </p:spPr>
          <p:txBody>
            <a:bodyPr/>
            <a:lstStyle/>
            <a:p/>
          </p:txBody>
        </p:sp>
      </p:grpSp>
      <p:grpSp>
        <p:nvGrpSpPr>
          <p:cNvPr id="12" name="Group 12"/>
          <p:cNvGrpSpPr/>
          <p:nvPr/>
        </p:nvGrpSpPr>
        <p:grpSpPr>
          <a:xfrm rot="5400000">
            <a:off x="1239158" y="4336815"/>
            <a:ext cx="759094" cy="323741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335694" y="1769286"/>
            <a:ext cx="4607044" cy="2389505"/>
          </a:xfrm>
          <a:prstGeom prst="rect">
            <a:avLst/>
          </a:prstGeom>
        </p:spPr>
        <p:txBody>
          <a:bodyPr lIns="0" tIns="0" rIns="0" bIns="0" rtlCol="0" anchor="t">
            <a:spAutoFit/>
          </a:bodyPr>
          <a:lstStyle/>
          <a:p>
            <a:pPr marL="496571" lvl="1" indent="-248285">
              <a:lnSpc>
                <a:spcPts val="3220"/>
              </a:lnSpc>
              <a:buFont typeface="Arial"/>
              <a:buChar char="•"/>
            </a:pPr>
            <a:r>
              <a:rPr lang="en-US" sz="2300">
                <a:solidFill>
                  <a:srgbClr val="FFFFFF"/>
                </a:solidFill>
                <a:latin typeface="Montserrat"/>
              </a:rPr>
              <a:t>Sports Supplements </a:t>
            </a:r>
          </a:p>
          <a:p>
            <a:pPr marL="496571" lvl="1" indent="-248285">
              <a:lnSpc>
                <a:spcPts val="3220"/>
              </a:lnSpc>
              <a:buFont typeface="Arial"/>
              <a:buChar char="•"/>
            </a:pPr>
            <a:r>
              <a:rPr lang="en-US" sz="2300">
                <a:solidFill>
                  <a:srgbClr val="FFFFFF"/>
                </a:solidFill>
                <a:latin typeface="Montserrat"/>
              </a:rPr>
              <a:t>Sports Drinks </a:t>
            </a:r>
          </a:p>
          <a:p>
            <a:pPr marL="496571" lvl="1" indent="-248285">
              <a:lnSpc>
                <a:spcPts val="3220"/>
              </a:lnSpc>
              <a:buFont typeface="Arial"/>
              <a:buChar char="•"/>
            </a:pPr>
            <a:r>
              <a:rPr lang="en-US" sz="2300">
                <a:solidFill>
                  <a:srgbClr val="FFFFFF"/>
                </a:solidFill>
                <a:latin typeface="Montserrat"/>
              </a:rPr>
              <a:t>Sports Foods </a:t>
            </a:r>
          </a:p>
          <a:p>
            <a:pPr marL="496571" lvl="1" indent="-248285">
              <a:lnSpc>
                <a:spcPts val="3220"/>
              </a:lnSpc>
              <a:buFont typeface="Arial"/>
              <a:buChar char="•"/>
            </a:pPr>
            <a:r>
              <a:rPr lang="en-US" sz="2300">
                <a:solidFill>
                  <a:srgbClr val="FFFFFF"/>
                </a:solidFill>
                <a:latin typeface="Montserrat"/>
              </a:rPr>
              <a:t>Meal Replacement Products </a:t>
            </a:r>
          </a:p>
          <a:p>
            <a:pPr marL="496571" lvl="1" indent="-248285">
              <a:lnSpc>
                <a:spcPts val="3220"/>
              </a:lnSpc>
              <a:buFont typeface="Arial"/>
              <a:buChar char="•"/>
            </a:pPr>
            <a:r>
              <a:rPr lang="en-US" sz="2300">
                <a:solidFill>
                  <a:srgbClr val="FFFFFF"/>
                </a:solidFill>
                <a:latin typeface="Montserrat"/>
              </a:rPr>
              <a:t>Weight Loss Product</a:t>
            </a:r>
          </a:p>
        </p:txBody>
      </p:sp>
      <p:sp>
        <p:nvSpPr>
          <p:cNvPr id="16" name="TextBox 16"/>
          <p:cNvSpPr txBox="1"/>
          <p:nvPr/>
        </p:nvSpPr>
        <p:spPr>
          <a:xfrm>
            <a:off x="229897" y="2773352"/>
            <a:ext cx="2777616" cy="357486"/>
          </a:xfrm>
          <a:prstGeom prst="rect">
            <a:avLst/>
          </a:prstGeom>
        </p:spPr>
        <p:txBody>
          <a:bodyPr lIns="0" tIns="0" rIns="0" bIns="0" rtlCol="0" anchor="t">
            <a:spAutoFit/>
          </a:bodyPr>
          <a:lstStyle/>
          <a:p>
            <a:pPr algn="ctr">
              <a:lnSpc>
                <a:spcPts val="2601"/>
              </a:lnSpc>
            </a:pPr>
            <a:r>
              <a:rPr lang="en-US" sz="2576">
                <a:solidFill>
                  <a:srgbClr val="43B4BE"/>
                </a:solidFill>
                <a:latin typeface="Montserrat Classic"/>
              </a:rPr>
              <a:t>Type Segment </a:t>
            </a:r>
          </a:p>
        </p:txBody>
      </p:sp>
      <p:sp>
        <p:nvSpPr>
          <p:cNvPr id="17" name="TextBox 17"/>
          <p:cNvSpPr txBox="1"/>
          <p:nvPr/>
        </p:nvSpPr>
        <p:spPr>
          <a:xfrm>
            <a:off x="3237410" y="5400467"/>
            <a:ext cx="4803613" cy="1025142"/>
          </a:xfrm>
          <a:prstGeom prst="rect">
            <a:avLst/>
          </a:prstGeom>
        </p:spPr>
        <p:txBody>
          <a:bodyPr lIns="0" tIns="0" rIns="0" bIns="0" rtlCol="0" anchor="t">
            <a:spAutoFit/>
          </a:bodyPr>
          <a:lstStyle/>
          <a:p>
            <a:pPr marL="636417" lvl="1" indent="-318208">
              <a:lnSpc>
                <a:spcPts val="4126"/>
              </a:lnSpc>
              <a:buFont typeface="Arial"/>
              <a:buChar char="•"/>
            </a:pPr>
            <a:r>
              <a:rPr lang="en-US" sz="2947">
                <a:solidFill>
                  <a:srgbClr val="FFFFFF"/>
                </a:solidFill>
                <a:latin typeface="Montserrat"/>
              </a:rPr>
              <a:t>Pre-workout</a:t>
            </a:r>
          </a:p>
          <a:p>
            <a:pPr marL="636417" lvl="1" indent="-318208">
              <a:lnSpc>
                <a:spcPts val="4126"/>
              </a:lnSpc>
              <a:buFont typeface="Arial"/>
              <a:buChar char="•"/>
            </a:pPr>
            <a:r>
              <a:rPr lang="en-US" sz="2947">
                <a:solidFill>
                  <a:srgbClr val="FFFFFF"/>
                </a:solidFill>
                <a:latin typeface="Montserrat"/>
              </a:rPr>
              <a:t>Post-workout</a:t>
            </a:r>
          </a:p>
        </p:txBody>
      </p:sp>
      <p:sp>
        <p:nvSpPr>
          <p:cNvPr id="18" name="TextBox 18"/>
          <p:cNvSpPr txBox="1"/>
          <p:nvPr/>
        </p:nvSpPr>
        <p:spPr>
          <a:xfrm>
            <a:off x="229897" y="5629116"/>
            <a:ext cx="2777616" cy="681384"/>
          </a:xfrm>
          <a:prstGeom prst="rect">
            <a:avLst/>
          </a:prstGeom>
        </p:spPr>
        <p:txBody>
          <a:bodyPr lIns="0" tIns="0" rIns="0" bIns="0" rtlCol="0" anchor="t">
            <a:spAutoFit/>
          </a:bodyPr>
          <a:lstStyle/>
          <a:p>
            <a:pPr algn="ctr">
              <a:lnSpc>
                <a:spcPts val="2601"/>
              </a:lnSpc>
            </a:pPr>
            <a:r>
              <a:rPr lang="en-US" sz="2576">
                <a:solidFill>
                  <a:srgbClr val="43B4BE"/>
                </a:solidFill>
                <a:latin typeface="Montserrat Classic"/>
              </a:rPr>
              <a:t>Application Segment</a:t>
            </a:r>
          </a:p>
        </p:txBody>
      </p:sp>
      <p:grpSp>
        <p:nvGrpSpPr>
          <p:cNvPr id="19" name="Group 19"/>
          <p:cNvGrpSpPr/>
          <p:nvPr/>
        </p:nvGrpSpPr>
        <p:grpSpPr>
          <a:xfrm>
            <a:off x="2108958" y="7573581"/>
            <a:ext cx="6085144" cy="2574202"/>
            <a:chExt cx="8245593" cy="3488138"/>
          </a:xfrm>
        </p:grpSpPr>
        <p:sp>
          <p:nvSpPr>
            <p:cNvPr id="20" name="Freeform 20"/>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6F6C6B"/>
            </a:solidFill>
          </p:spPr>
          <p:txBody>
            <a:bodyPr/>
            <a:lstStyle/>
            <a:p/>
          </p:txBody>
        </p:sp>
      </p:grpSp>
      <p:grpSp>
        <p:nvGrpSpPr>
          <p:cNvPr id="21" name="Group 21"/>
          <p:cNvGrpSpPr/>
          <p:nvPr/>
        </p:nvGrpSpPr>
        <p:grpSpPr>
          <a:xfrm rot="5400000">
            <a:off x="1239158" y="7253917"/>
            <a:ext cx="759094" cy="3237410"/>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3335694" y="7802647"/>
            <a:ext cx="4803613" cy="2101850"/>
          </a:xfrm>
          <a:prstGeom prst="rect">
            <a:avLst/>
          </a:prstGeom>
        </p:spPr>
        <p:txBody>
          <a:bodyPr lIns="0" tIns="0" rIns="0" bIns="0" rtlCol="0" anchor="t">
            <a:spAutoFit/>
          </a:bodyPr>
          <a:lstStyle/>
          <a:p>
            <a:pPr marL="431801" lvl="1" indent="-215900">
              <a:lnSpc>
                <a:spcPts val="2800"/>
              </a:lnSpc>
              <a:buFont typeface="Arial"/>
              <a:buChar char="•"/>
            </a:pPr>
            <a:r>
              <a:rPr lang="en-US" sz="2000">
                <a:solidFill>
                  <a:srgbClr val="FFFFFF"/>
                </a:solidFill>
                <a:latin typeface="Montserrat"/>
              </a:rPr>
              <a:t>Tablets</a:t>
            </a:r>
          </a:p>
          <a:p>
            <a:pPr marL="431801" lvl="1" indent="-215900">
              <a:lnSpc>
                <a:spcPts val="2800"/>
              </a:lnSpc>
              <a:buFont typeface="Arial"/>
              <a:buChar char="•"/>
            </a:pPr>
            <a:r>
              <a:rPr lang="en-US" sz="2000">
                <a:solidFill>
                  <a:srgbClr val="FFFFFF"/>
                </a:solidFill>
                <a:latin typeface="Montserrat"/>
              </a:rPr>
              <a:t>Capsules</a:t>
            </a:r>
          </a:p>
          <a:p>
            <a:pPr marL="431801" lvl="1" indent="-215900">
              <a:lnSpc>
                <a:spcPts val="2800"/>
              </a:lnSpc>
              <a:buFont typeface="Arial"/>
              <a:buChar char="•"/>
            </a:pPr>
            <a:r>
              <a:rPr lang="en-US" sz="2000">
                <a:solidFill>
                  <a:srgbClr val="FFFFFF"/>
                </a:solidFill>
                <a:latin typeface="Montserrat"/>
              </a:rPr>
              <a:t>Powder</a:t>
            </a:r>
          </a:p>
          <a:p>
            <a:pPr marL="431801" lvl="1" indent="-215900">
              <a:lnSpc>
                <a:spcPts val="2800"/>
              </a:lnSpc>
              <a:buFont typeface="Arial"/>
              <a:buChar char="•"/>
            </a:pPr>
            <a:r>
              <a:rPr lang="en-US" sz="2000">
                <a:solidFill>
                  <a:srgbClr val="FFFFFF"/>
                </a:solidFill>
                <a:latin typeface="Montserrat"/>
              </a:rPr>
              <a:t>Softgels</a:t>
            </a:r>
          </a:p>
          <a:p>
            <a:pPr marL="431801" lvl="1" indent="-215900">
              <a:lnSpc>
                <a:spcPts val="2800"/>
              </a:lnSpc>
              <a:buFont typeface="Arial"/>
              <a:buChar char="•"/>
            </a:pPr>
            <a:r>
              <a:rPr lang="en-US" sz="2000">
                <a:solidFill>
                  <a:srgbClr val="FFFFFF"/>
                </a:solidFill>
                <a:latin typeface="Montserrat"/>
              </a:rPr>
              <a:t>Liquid</a:t>
            </a:r>
          </a:p>
          <a:p>
            <a:pPr marL="431801" lvl="1" indent="-215900">
              <a:lnSpc>
                <a:spcPts val="2800"/>
              </a:lnSpc>
              <a:buFont typeface="Arial"/>
              <a:buChar char="•"/>
            </a:pPr>
            <a:r>
              <a:rPr lang="en-US" sz="2000">
                <a:solidFill>
                  <a:srgbClr val="FFFFFF"/>
                </a:solidFill>
                <a:latin typeface="Montserrat"/>
              </a:rPr>
              <a:t>Gummies</a:t>
            </a:r>
          </a:p>
        </p:txBody>
      </p:sp>
      <p:sp>
        <p:nvSpPr>
          <p:cNvPr id="24" name="TextBox 24"/>
          <p:cNvSpPr txBox="1"/>
          <p:nvPr/>
        </p:nvSpPr>
        <p:spPr>
          <a:xfrm>
            <a:off x="229897" y="8546218"/>
            <a:ext cx="2777616" cy="681384"/>
          </a:xfrm>
          <a:prstGeom prst="rect">
            <a:avLst/>
          </a:prstGeom>
        </p:spPr>
        <p:txBody>
          <a:bodyPr lIns="0" tIns="0" rIns="0" bIns="0" rtlCol="0" anchor="t">
            <a:spAutoFit/>
          </a:bodyPr>
          <a:lstStyle/>
          <a:p>
            <a:pPr algn="ctr">
              <a:lnSpc>
                <a:spcPts val="2601"/>
              </a:lnSpc>
            </a:pPr>
            <a:r>
              <a:rPr lang="en-US" sz="2576">
                <a:solidFill>
                  <a:srgbClr val="43B4BE"/>
                </a:solidFill>
                <a:latin typeface="Montserrat Classic"/>
              </a:rPr>
              <a:t>Formulation Segment</a:t>
            </a:r>
          </a:p>
        </p:txBody>
      </p:sp>
      <p:grpSp>
        <p:nvGrpSpPr>
          <p:cNvPr id="25" name="Group 25"/>
          <p:cNvGrpSpPr/>
          <p:nvPr/>
        </p:nvGrpSpPr>
        <p:grpSpPr>
          <a:xfrm>
            <a:off x="12202856" y="1702418"/>
            <a:ext cx="6085144" cy="2615759"/>
            <a:chExt cx="8245593" cy="3544449"/>
          </a:xfrm>
        </p:grpSpPr>
        <p:sp>
          <p:nvSpPr>
            <p:cNvPr id="26" name="Freeform 26"/>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1B1E1B"/>
            </a:solidFill>
          </p:spPr>
          <p:txBody>
            <a:bodyPr/>
            <a:lstStyle/>
            <a:p/>
          </p:txBody>
        </p:sp>
      </p:grpSp>
      <p:grpSp>
        <p:nvGrpSpPr>
          <p:cNvPr id="27" name="Group 27"/>
          <p:cNvGrpSpPr/>
          <p:nvPr/>
        </p:nvGrpSpPr>
        <p:grpSpPr>
          <a:xfrm rot="5400000">
            <a:off x="11333056" y="1341198"/>
            <a:ext cx="759094" cy="3237410"/>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9" name="Group 29"/>
          <p:cNvGrpSpPr/>
          <p:nvPr/>
        </p:nvGrpSpPr>
        <p:grpSpPr>
          <a:xfrm>
            <a:off x="12202856" y="4656479"/>
            <a:ext cx="6085144" cy="2574202"/>
            <a:chExt cx="8245593" cy="3488138"/>
          </a:xfrm>
        </p:grpSpPr>
        <p:sp>
          <p:nvSpPr>
            <p:cNvPr id="30" name="Freeform 30"/>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7F740A"/>
            </a:solidFill>
          </p:spPr>
          <p:txBody>
            <a:bodyPr/>
            <a:lstStyle/>
            <a:p/>
          </p:txBody>
        </p:sp>
      </p:grpSp>
      <p:grpSp>
        <p:nvGrpSpPr>
          <p:cNvPr id="31" name="Group 31"/>
          <p:cNvGrpSpPr/>
          <p:nvPr/>
        </p:nvGrpSpPr>
        <p:grpSpPr>
          <a:xfrm rot="5400000">
            <a:off x="11333056" y="4336815"/>
            <a:ext cx="759094" cy="3237410"/>
            <a:chExt cx="3130550" cy="13351270"/>
          </a:xfrm>
        </p:grpSpPr>
        <p:sp>
          <p:nvSpPr>
            <p:cNvPr id="32" name="Freeform 3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33" name="TextBox 33"/>
          <p:cNvSpPr txBox="1"/>
          <p:nvPr/>
        </p:nvSpPr>
        <p:spPr>
          <a:xfrm>
            <a:off x="13527877" y="2158041"/>
            <a:ext cx="4607044" cy="1546574"/>
          </a:xfrm>
          <a:prstGeom prst="rect">
            <a:avLst/>
          </a:prstGeom>
        </p:spPr>
        <p:txBody>
          <a:bodyPr lIns="0" tIns="0" rIns="0" bIns="0" rtlCol="0" anchor="t">
            <a:spAutoFit/>
          </a:bodyPr>
          <a:lstStyle/>
          <a:p>
            <a:pPr marL="636417" lvl="1" indent="-318208">
              <a:lnSpc>
                <a:spcPts val="4126"/>
              </a:lnSpc>
              <a:buFont typeface="Arial"/>
              <a:buChar char="•"/>
            </a:pPr>
            <a:r>
              <a:rPr lang="en-US" sz="2947">
                <a:solidFill>
                  <a:srgbClr val="FFFFFF"/>
                </a:solidFill>
                <a:latin typeface="Montserrat"/>
              </a:rPr>
              <a:t>Children</a:t>
            </a:r>
          </a:p>
          <a:p>
            <a:pPr marL="636417" lvl="1" indent="-318208">
              <a:lnSpc>
                <a:spcPts val="4126"/>
              </a:lnSpc>
              <a:buFont typeface="Arial"/>
              <a:buChar char="•"/>
            </a:pPr>
            <a:r>
              <a:rPr lang="en-US" sz="2947">
                <a:solidFill>
                  <a:srgbClr val="FFFFFF"/>
                </a:solidFill>
                <a:latin typeface="Montserrat"/>
              </a:rPr>
              <a:t>Adult</a:t>
            </a:r>
          </a:p>
          <a:p>
            <a:pPr marL="636417" lvl="1" indent="-318208">
              <a:lnSpc>
                <a:spcPts val="4126"/>
              </a:lnSpc>
              <a:buFont typeface="Arial"/>
              <a:buChar char="•"/>
            </a:pPr>
            <a:r>
              <a:rPr lang="en-US" sz="2947">
                <a:solidFill>
                  <a:srgbClr val="FFFFFF"/>
                </a:solidFill>
                <a:latin typeface="Montserrat"/>
              </a:rPr>
              <a:t>Geriatric</a:t>
            </a:r>
          </a:p>
        </p:txBody>
      </p:sp>
      <p:sp>
        <p:nvSpPr>
          <p:cNvPr id="34" name="TextBox 34"/>
          <p:cNvSpPr txBox="1"/>
          <p:nvPr/>
        </p:nvSpPr>
        <p:spPr>
          <a:xfrm>
            <a:off x="10323795" y="2611403"/>
            <a:ext cx="2777616" cy="681384"/>
          </a:xfrm>
          <a:prstGeom prst="rect">
            <a:avLst/>
          </a:prstGeom>
        </p:spPr>
        <p:txBody>
          <a:bodyPr lIns="0" tIns="0" rIns="0" bIns="0" rtlCol="0" anchor="t">
            <a:spAutoFit/>
          </a:bodyPr>
          <a:lstStyle/>
          <a:p>
            <a:pPr algn="ctr">
              <a:lnSpc>
                <a:spcPts val="2601"/>
              </a:lnSpc>
            </a:pPr>
            <a:r>
              <a:rPr lang="en-US" sz="2576">
                <a:solidFill>
                  <a:srgbClr val="43B4BE"/>
                </a:solidFill>
                <a:latin typeface="Montserrat Classic"/>
              </a:rPr>
              <a:t>Consumer Group Segment</a:t>
            </a:r>
          </a:p>
        </p:txBody>
      </p:sp>
      <p:sp>
        <p:nvSpPr>
          <p:cNvPr id="35" name="TextBox 35"/>
          <p:cNvSpPr txBox="1"/>
          <p:nvPr/>
        </p:nvSpPr>
        <p:spPr>
          <a:xfrm>
            <a:off x="13331309" y="4879035"/>
            <a:ext cx="4803613" cy="2068007"/>
          </a:xfrm>
          <a:prstGeom prst="rect">
            <a:avLst/>
          </a:prstGeom>
        </p:spPr>
        <p:txBody>
          <a:bodyPr lIns="0" tIns="0" rIns="0" bIns="0" rtlCol="0" anchor="t">
            <a:spAutoFit/>
          </a:bodyPr>
          <a:lstStyle/>
          <a:p>
            <a:pPr marL="636417" lvl="1" indent="-318208">
              <a:lnSpc>
                <a:spcPts val="4126"/>
              </a:lnSpc>
              <a:buFont typeface="Arial"/>
              <a:buChar char="•"/>
            </a:pPr>
            <a:r>
              <a:rPr lang="en-US" sz="2947">
                <a:solidFill>
                  <a:srgbClr val="FFFFFF"/>
                </a:solidFill>
                <a:latin typeface="Montserrat"/>
              </a:rPr>
              <a:t>Athletes</a:t>
            </a:r>
          </a:p>
          <a:p>
            <a:pPr marL="636417" lvl="1" indent="-318208">
              <a:lnSpc>
                <a:spcPts val="4126"/>
              </a:lnSpc>
              <a:buFont typeface="Arial"/>
              <a:buChar char="•"/>
            </a:pPr>
            <a:r>
              <a:rPr lang="en-US" sz="2947">
                <a:solidFill>
                  <a:srgbClr val="FFFFFF"/>
                </a:solidFill>
                <a:latin typeface="Montserrat"/>
              </a:rPr>
              <a:t>Fitness Enthusiasts</a:t>
            </a:r>
          </a:p>
          <a:p>
            <a:pPr marL="636417" lvl="1" indent="-318208">
              <a:lnSpc>
                <a:spcPts val="4126"/>
              </a:lnSpc>
              <a:buFont typeface="Arial"/>
              <a:buChar char="•"/>
            </a:pPr>
            <a:r>
              <a:rPr lang="en-US" sz="2947">
                <a:solidFill>
                  <a:srgbClr val="FFFFFF"/>
                </a:solidFill>
                <a:latin typeface="Montserrat"/>
              </a:rPr>
              <a:t>Bodybuilders</a:t>
            </a:r>
          </a:p>
          <a:p>
            <a:pPr marL="636417" lvl="1" indent="-318208">
              <a:lnSpc>
                <a:spcPts val="4126"/>
              </a:lnSpc>
              <a:buFont typeface="Arial"/>
              <a:buChar char="•"/>
            </a:pPr>
            <a:r>
              <a:rPr lang="en-US" sz="2947">
                <a:solidFill>
                  <a:srgbClr val="FFFFFF"/>
                </a:solidFill>
                <a:latin typeface="Montserrat"/>
              </a:rPr>
              <a:t>Lifestyle Users</a:t>
            </a:r>
          </a:p>
        </p:txBody>
      </p:sp>
      <p:sp>
        <p:nvSpPr>
          <p:cNvPr id="36" name="TextBox 36"/>
          <p:cNvSpPr txBox="1"/>
          <p:nvPr/>
        </p:nvSpPr>
        <p:spPr>
          <a:xfrm>
            <a:off x="10323795" y="5629116"/>
            <a:ext cx="2777616" cy="681384"/>
          </a:xfrm>
          <a:prstGeom prst="rect">
            <a:avLst/>
          </a:prstGeom>
        </p:spPr>
        <p:txBody>
          <a:bodyPr lIns="0" tIns="0" rIns="0" bIns="0" rtlCol="0" anchor="t">
            <a:spAutoFit/>
          </a:bodyPr>
          <a:lstStyle/>
          <a:p>
            <a:pPr algn="ctr">
              <a:lnSpc>
                <a:spcPts val="2601"/>
              </a:lnSpc>
            </a:pPr>
            <a:r>
              <a:rPr lang="en-US" sz="2576">
                <a:solidFill>
                  <a:srgbClr val="43B4BE"/>
                </a:solidFill>
                <a:latin typeface="Montserrat Classic"/>
              </a:rPr>
              <a:t>End-user Segment</a:t>
            </a:r>
          </a:p>
        </p:txBody>
      </p:sp>
      <p:grpSp>
        <p:nvGrpSpPr>
          <p:cNvPr id="37" name="Group 37"/>
          <p:cNvGrpSpPr/>
          <p:nvPr/>
        </p:nvGrpSpPr>
        <p:grpSpPr>
          <a:xfrm>
            <a:off x="12202856" y="7573581"/>
            <a:ext cx="6085144" cy="2574202"/>
            <a:chExt cx="8245593" cy="3488138"/>
          </a:xfrm>
        </p:grpSpPr>
        <p:sp>
          <p:nvSpPr>
            <p:cNvPr id="38" name="Freeform 38"/>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483E05"/>
            </a:solidFill>
          </p:spPr>
          <p:txBody>
            <a:bodyPr/>
            <a:lstStyle/>
            <a:p/>
          </p:txBody>
        </p:sp>
      </p:grpSp>
      <p:grpSp>
        <p:nvGrpSpPr>
          <p:cNvPr id="39" name="Group 39"/>
          <p:cNvGrpSpPr/>
          <p:nvPr/>
        </p:nvGrpSpPr>
        <p:grpSpPr>
          <a:xfrm rot="5400000">
            <a:off x="11333056" y="7253917"/>
            <a:ext cx="759094" cy="3237410"/>
            <a:chExt cx="3130550" cy="13351270"/>
          </a:xfrm>
        </p:grpSpPr>
        <p:sp>
          <p:nvSpPr>
            <p:cNvPr id="40" name="Freeform 4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41" name="TextBox 41"/>
          <p:cNvSpPr txBox="1"/>
          <p:nvPr/>
        </p:nvSpPr>
        <p:spPr>
          <a:xfrm>
            <a:off x="13331309" y="8317570"/>
            <a:ext cx="4803613" cy="1025142"/>
          </a:xfrm>
          <a:prstGeom prst="rect">
            <a:avLst/>
          </a:prstGeom>
        </p:spPr>
        <p:txBody>
          <a:bodyPr lIns="0" tIns="0" rIns="0" bIns="0" rtlCol="0" anchor="t">
            <a:spAutoFit/>
          </a:bodyPr>
          <a:lstStyle/>
          <a:p>
            <a:pPr marL="636417" lvl="1" indent="-318208">
              <a:lnSpc>
                <a:spcPts val="4126"/>
              </a:lnSpc>
              <a:buFont typeface="Arial"/>
              <a:buChar char="•"/>
            </a:pPr>
            <a:r>
              <a:rPr lang="en-US" sz="2947">
                <a:solidFill>
                  <a:srgbClr val="FFFFFF"/>
                </a:solidFill>
                <a:latin typeface="Montserrat"/>
              </a:rPr>
              <a:t>Brick And Mortar</a:t>
            </a:r>
          </a:p>
          <a:p>
            <a:pPr marL="636417" lvl="1" indent="-318208">
              <a:lnSpc>
                <a:spcPts val="4126"/>
              </a:lnSpc>
              <a:buFont typeface="Arial"/>
              <a:buChar char="•"/>
            </a:pPr>
            <a:r>
              <a:rPr lang="en-US" sz="2947">
                <a:solidFill>
                  <a:srgbClr val="FFFFFF"/>
                </a:solidFill>
                <a:latin typeface="Montserrat"/>
              </a:rPr>
              <a:t>E-commerce</a:t>
            </a:r>
          </a:p>
        </p:txBody>
      </p:sp>
      <p:sp>
        <p:nvSpPr>
          <p:cNvPr id="42" name="TextBox 42"/>
          <p:cNvSpPr txBox="1"/>
          <p:nvPr/>
        </p:nvSpPr>
        <p:spPr>
          <a:xfrm>
            <a:off x="10323795" y="8708167"/>
            <a:ext cx="2777616" cy="357486"/>
          </a:xfrm>
          <a:prstGeom prst="rect">
            <a:avLst/>
          </a:prstGeom>
        </p:spPr>
        <p:txBody>
          <a:bodyPr lIns="0" tIns="0" rIns="0" bIns="0" rtlCol="0" anchor="t">
            <a:spAutoFit/>
          </a:bodyPr>
          <a:lstStyle/>
          <a:p>
            <a:pPr algn="ctr">
              <a:lnSpc>
                <a:spcPts val="2601"/>
              </a:lnSpc>
            </a:pPr>
            <a:r>
              <a:rPr lang="en-US" sz="2576">
                <a:solidFill>
                  <a:srgbClr val="43B4BE"/>
                </a:solidFill>
                <a:latin typeface="Montserrat Classic"/>
              </a:rPr>
              <a:t>Sales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207777"/>
            <a:ext cx="10988469" cy="9079223"/>
          </a:xfrm>
          <a:custGeom>
            <a:rect l="l" t="t" r="r" b="b"/>
            <a:pathLst>
              <a:path w="10988469" h="9079223">
                <a:moveTo>
                  <a:pt x="0" y="0"/>
                </a:moveTo>
                <a:lnTo>
                  <a:pt x="10988469" y="0"/>
                </a:lnTo>
                <a:lnTo>
                  <a:pt x="10988469" y="9079223"/>
                </a:lnTo>
                <a:lnTo>
                  <a:pt x="0" y="90792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Freeform 3"/>
          <p:cNvSpPr/>
          <p:nvPr/>
        </p:nvSpPr>
        <p:spPr>
          <a:xfrm>
            <a:off x="1028700" y="2779919"/>
            <a:ext cx="16230600" cy="4727162"/>
          </a:xfrm>
          <a:custGeom>
            <a:rect l="l" t="t" r="r" b="b"/>
            <a:pathLst>
              <a:path w="16230600" h="4727162">
                <a:moveTo>
                  <a:pt x="0" y="0"/>
                </a:moveTo>
                <a:lnTo>
                  <a:pt x="16230600" y="0"/>
                </a:lnTo>
                <a:lnTo>
                  <a:pt x="16230600" y="4727162"/>
                </a:lnTo>
                <a:lnTo>
                  <a:pt x="0" y="4727162"/>
                </a:lnTo>
                <a:lnTo>
                  <a:pt x="0" y="0"/>
                </a:lnTo>
                <a:close/>
              </a:path>
            </a:pathLst>
          </a:custGeom>
          <a:blipFill>
            <a:blip r:embed="rId3"/>
            <a:stretch>
              <a:fillRect/>
            </a:stretch>
          </a:blipFill>
        </p:spPr>
        <p:txBody>
          <a:bodyPr/>
          <a:lstStyle/>
          <a:p/>
        </p:txBody>
      </p:sp>
      <p:sp>
        <p:nvSpPr>
          <p:cNvPr id="4" name="TextBox 4"/>
          <p:cNvSpPr txBox="1"/>
          <p:nvPr/>
        </p:nvSpPr>
        <p:spPr>
          <a:xfrm>
            <a:off x="11478035" y="5153025"/>
            <a:ext cx="5781265" cy="1764289"/>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5" name="TextBox 5"/>
          <p:cNvSpPr txBox="1"/>
          <p:nvPr/>
        </p:nvSpPr>
        <p:spPr>
          <a:xfrm>
            <a:off x="135983" y="299726"/>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Sports Nutrition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555" b="-12555"/>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7F740A"/>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483E05"/>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F740A"/>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83E05"/>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F740A"/>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83E05"/>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77376" y="2091343"/>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Increasing Participation in Sports and Fitness Activities to Propel Market Growth</a:t>
            </a:r>
          </a:p>
        </p:txBody>
      </p:sp>
      <p:sp>
        <p:nvSpPr>
          <p:cNvPr id="18" name="TextBox 18"/>
          <p:cNvSpPr txBox="1"/>
          <p:nvPr/>
        </p:nvSpPr>
        <p:spPr>
          <a:xfrm>
            <a:off x="6977376" y="6415392"/>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Price Sensitivity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76460" r="-16672"/>
            </a:stretch>
          </a:blipFill>
        </p:spPr>
        <p:txBody>
          <a:bodyPr/>
          <a:lstStyle/>
          <a:p/>
        </p:txBody>
      </p:sp>
      <p:sp>
        <p:nvSpPr>
          <p:cNvPr id="3" name="TextBox 3"/>
          <p:cNvSpPr txBox="1"/>
          <p:nvPr/>
        </p:nvSpPr>
        <p:spPr>
          <a:xfrm>
            <a:off x="4522848" y="663332"/>
            <a:ext cx="9242305" cy="806936"/>
          </a:xfrm>
          <a:prstGeom prst="rect">
            <a:avLst/>
          </a:prstGeom>
        </p:spPr>
        <p:txBody>
          <a:bodyPr lIns="0" tIns="0" rIns="0" bIns="0" rtlCol="0" anchor="t">
            <a:spAutoFit/>
          </a:bodyPr>
          <a:lstStyle/>
          <a:p>
            <a:pPr algn="ctr">
              <a:lnSpc>
                <a:spcPts val="6233"/>
              </a:lnSpc>
            </a:pPr>
            <a:r>
              <a:rPr lang="en-US" sz="5825">
                <a:solidFill>
                  <a:srgbClr val="000000"/>
                </a:solidFill>
                <a:latin typeface="Canva Sans"/>
              </a:rPr>
              <a:t>AUTHOR'S PERSPECTIVE</a:t>
            </a:r>
          </a:p>
        </p:txBody>
      </p:sp>
      <p:sp>
        <p:nvSpPr>
          <p:cNvPr id="4" name="TextBox 4"/>
          <p:cNvSpPr txBox="1"/>
          <p:nvPr/>
        </p:nvSpPr>
        <p:spPr>
          <a:xfrm>
            <a:off x="238617" y="2343150"/>
            <a:ext cx="10466667" cy="6915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000000"/>
                </a:solidFill>
                <a:latin typeface="Montserrat"/>
              </a:rPr>
              <a:t>People are increasingly inclined to spend money on goods that can enhance their health and well-being as their disposable earnings rise. </a:t>
            </a:r>
          </a:p>
          <a:p>
            <a:pPr marL="647700" lvl="1" indent="-323850">
              <a:lnSpc>
                <a:spcPts val="4200"/>
              </a:lnSpc>
              <a:buFont typeface="Arial"/>
              <a:buChar char="•"/>
            </a:pPr>
            <a:r>
              <a:rPr lang="en-US" sz="3000">
                <a:solidFill>
                  <a:srgbClr val="000000"/>
                </a:solidFill>
                <a:latin typeface="Montserrat"/>
              </a:rPr>
              <a:t>The market for high-end sports nutrition products is being driven by this.</a:t>
            </a:r>
          </a:p>
          <a:p>
            <a:pPr marL="647700" lvl="1" indent="-323850">
              <a:lnSpc>
                <a:spcPts val="4200"/>
              </a:lnSpc>
              <a:buFont typeface="Arial"/>
              <a:buChar char="•"/>
            </a:pPr>
            <a:r>
              <a:rPr lang="en-US" sz="3000">
                <a:solidFill>
                  <a:srgbClr val="000000"/>
                </a:solidFill>
                <a:latin typeface="Montserrat"/>
              </a:rPr>
              <a:t>Sports nutrition products are becoming more and more well-known thanks in large part to social media and influencer marketing. </a:t>
            </a:r>
          </a:p>
          <a:p>
            <a:pPr marL="647700" lvl="1" indent="-323850">
              <a:lnSpc>
                <a:spcPts val="4200"/>
              </a:lnSpc>
              <a:buFont typeface="Arial"/>
              <a:buChar char="•"/>
            </a:pPr>
            <a:r>
              <a:rPr lang="en-US" sz="3000">
                <a:solidFill>
                  <a:srgbClr val="000000"/>
                </a:solidFill>
                <a:latin typeface="Montserrat"/>
              </a:rPr>
              <a:t>These items are becoming more in demand as a result of fitness gurus marketing them to their sizable fan bases.</a:t>
            </a:r>
          </a:p>
          <a:p>
            <a:pPr marL="647700" lvl="1" indent="-323850">
              <a:lnSpc>
                <a:spcPts val="4200"/>
              </a:lnSpc>
              <a:buFont typeface="Arial"/>
              <a:buChar char="•"/>
            </a:pPr>
            <a:r>
              <a:rPr lang="en-US" sz="3000">
                <a:solidFill>
                  <a:srgbClr val="000000"/>
                </a:solidFill>
                <a:latin typeface="Montserrat"/>
              </a:rPr>
              <a:t>The Tablets held the highest Sports Nutrition market revenue share in 2024.</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0"/>
            <a:ext cx="18288000" cy="10287000"/>
          </a:xfrm>
          <a:custGeom>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14910" b="-3608"/>
            </a:stretch>
          </a:blipFill>
        </p:spPr>
        <p:txBody>
          <a:bodyPr/>
          <a:lstStyle/>
          <a:p/>
        </p:txBody>
      </p:sp>
      <p:sp>
        <p:nvSpPr>
          <p:cNvPr id="3" name="Freeform 3"/>
          <p:cNvSpPr/>
          <p:nvPr/>
        </p:nvSpPr>
        <p:spPr>
          <a:xfrm>
            <a:off x="551665" y="1557337"/>
            <a:ext cx="3008575" cy="1490455"/>
          </a:xfrm>
          <a:custGeom>
            <a:rect l="l" t="t" r="r" b="b"/>
            <a:pathLst>
              <a:path w="3008575" h="1490455">
                <a:moveTo>
                  <a:pt x="0" y="0"/>
                </a:moveTo>
                <a:lnTo>
                  <a:pt x="3008575" y="0"/>
                </a:lnTo>
                <a:lnTo>
                  <a:pt x="3008575" y="1490456"/>
                </a:lnTo>
                <a:lnTo>
                  <a:pt x="0" y="1490456"/>
                </a:lnTo>
                <a:lnTo>
                  <a:pt x="0" y="0"/>
                </a:lnTo>
                <a:close/>
              </a:path>
            </a:pathLst>
          </a:custGeom>
          <a:blipFill>
            <a:blip r:embed="rId3"/>
            <a:stretch>
              <a:fillRect t="-6960" b="-6728"/>
            </a:stretch>
          </a:blipFill>
        </p:spPr>
        <p:txBody>
          <a:bodyPr/>
          <a:lstStyle/>
          <a:p/>
        </p:txBody>
      </p:sp>
      <p:sp>
        <p:nvSpPr>
          <p:cNvPr id="4" name="Freeform 4"/>
          <p:cNvSpPr/>
          <p:nvPr/>
        </p:nvSpPr>
        <p:spPr>
          <a:xfrm>
            <a:off x="4365303" y="1736966"/>
            <a:ext cx="4990467" cy="1384855"/>
          </a:xfrm>
          <a:custGeom>
            <a:rect l="l" t="t" r="r" b="b"/>
            <a:pathLst>
              <a:path w="4990467" h="1384855">
                <a:moveTo>
                  <a:pt x="0" y="0"/>
                </a:moveTo>
                <a:lnTo>
                  <a:pt x="4990467" y="0"/>
                </a:lnTo>
                <a:lnTo>
                  <a:pt x="4990467" y="1384855"/>
                </a:lnTo>
                <a:lnTo>
                  <a:pt x="0" y="1384855"/>
                </a:lnTo>
                <a:lnTo>
                  <a:pt x="0" y="0"/>
                </a:lnTo>
                <a:close/>
              </a:path>
            </a:pathLst>
          </a:custGeom>
          <a:blipFill>
            <a:blip r:embed="rId4"/>
            <a:stretch>
              <a:fillRect/>
            </a:stretch>
          </a:blipFill>
        </p:spPr>
        <p:txBody>
          <a:bodyPr/>
          <a:lstStyle/>
          <a:p/>
        </p:txBody>
      </p:sp>
      <p:sp>
        <p:nvSpPr>
          <p:cNvPr id="5" name="Freeform 5"/>
          <p:cNvSpPr/>
          <p:nvPr/>
        </p:nvSpPr>
        <p:spPr>
          <a:xfrm>
            <a:off x="159078" y="3243436"/>
            <a:ext cx="3166773" cy="1900064"/>
          </a:xfrm>
          <a:custGeom>
            <a:rect l="l" t="t" r="r" b="b"/>
            <a:pathLst>
              <a:path w="3166773" h="1900064">
                <a:moveTo>
                  <a:pt x="0" y="0"/>
                </a:moveTo>
                <a:lnTo>
                  <a:pt x="3166773" y="0"/>
                </a:lnTo>
                <a:lnTo>
                  <a:pt x="3166773" y="1900064"/>
                </a:lnTo>
                <a:lnTo>
                  <a:pt x="0" y="1900064"/>
                </a:lnTo>
                <a:lnTo>
                  <a:pt x="0" y="0"/>
                </a:lnTo>
                <a:close/>
              </a:path>
            </a:pathLst>
          </a:custGeom>
          <a:blipFill>
            <a:blip r:embed="rId5"/>
            <a:stretch>
              <a:fillRect/>
            </a:stretch>
          </a:blipFill>
        </p:spPr>
        <p:txBody>
          <a:bodyPr/>
          <a:lstStyle/>
          <a:p/>
        </p:txBody>
      </p:sp>
      <p:sp>
        <p:nvSpPr>
          <p:cNvPr id="6" name="Freeform 6"/>
          <p:cNvSpPr/>
          <p:nvPr/>
        </p:nvSpPr>
        <p:spPr>
          <a:xfrm>
            <a:off x="3560240" y="3713007"/>
            <a:ext cx="5970779" cy="960922"/>
          </a:xfrm>
          <a:custGeom>
            <a:rect l="l" t="t" r="r" b="b"/>
            <a:pathLst>
              <a:path w="5970779" h="960922">
                <a:moveTo>
                  <a:pt x="0" y="0"/>
                </a:moveTo>
                <a:lnTo>
                  <a:pt x="5970779" y="0"/>
                </a:lnTo>
                <a:lnTo>
                  <a:pt x="5970779" y="960922"/>
                </a:lnTo>
                <a:lnTo>
                  <a:pt x="0" y="960922"/>
                </a:lnTo>
                <a:lnTo>
                  <a:pt x="0" y="0"/>
                </a:lnTo>
                <a:close/>
              </a:path>
            </a:pathLst>
          </a:custGeom>
          <a:blipFill>
            <a:blip r:embed="rId6"/>
            <a:stretch>
              <a:fillRect/>
            </a:stretch>
          </a:blipFill>
        </p:spPr>
        <p:txBody>
          <a:bodyPr/>
          <a:lstStyle/>
          <a:p/>
        </p:txBody>
      </p:sp>
      <p:sp>
        <p:nvSpPr>
          <p:cNvPr id="7" name="Freeform 7"/>
          <p:cNvSpPr/>
          <p:nvPr/>
        </p:nvSpPr>
        <p:spPr>
          <a:xfrm>
            <a:off x="9984420" y="2002937"/>
            <a:ext cx="3885007" cy="1297697"/>
          </a:xfrm>
          <a:custGeom>
            <a:rect l="l" t="t" r="r" b="b"/>
            <a:pathLst>
              <a:path w="3885007" h="1297697">
                <a:moveTo>
                  <a:pt x="0" y="0"/>
                </a:moveTo>
                <a:lnTo>
                  <a:pt x="3885007" y="0"/>
                </a:lnTo>
                <a:lnTo>
                  <a:pt x="3885007" y="1297697"/>
                </a:lnTo>
                <a:lnTo>
                  <a:pt x="0" y="1297697"/>
                </a:lnTo>
                <a:lnTo>
                  <a:pt x="0" y="0"/>
                </a:lnTo>
                <a:close/>
              </a:path>
            </a:pathLst>
          </a:custGeom>
          <a:blipFill>
            <a:blip r:embed="rId7"/>
            <a:stretch>
              <a:fillRect/>
            </a:stretch>
          </a:blipFill>
        </p:spPr>
        <p:txBody>
          <a:bodyPr/>
          <a:lstStyle/>
          <a:p/>
        </p:txBody>
      </p:sp>
      <p:sp>
        <p:nvSpPr>
          <p:cNvPr id="8" name="Freeform 8"/>
          <p:cNvSpPr/>
          <p:nvPr/>
        </p:nvSpPr>
        <p:spPr>
          <a:xfrm>
            <a:off x="14502240" y="1963976"/>
            <a:ext cx="3128242" cy="1157844"/>
          </a:xfrm>
          <a:custGeom>
            <a:rect l="l" t="t" r="r" b="b"/>
            <a:pathLst>
              <a:path w="3128242" h="1157844">
                <a:moveTo>
                  <a:pt x="0" y="0"/>
                </a:moveTo>
                <a:lnTo>
                  <a:pt x="3128242" y="0"/>
                </a:lnTo>
                <a:lnTo>
                  <a:pt x="3128242" y="1157845"/>
                </a:lnTo>
                <a:lnTo>
                  <a:pt x="0" y="1157845"/>
                </a:lnTo>
                <a:lnTo>
                  <a:pt x="0" y="0"/>
                </a:lnTo>
                <a:close/>
              </a:path>
            </a:pathLst>
          </a:custGeom>
          <a:blipFill>
            <a:blip r:embed="rId8"/>
            <a:stretch>
              <a:fillRect t="-20916" b="-31058"/>
            </a:stretch>
          </a:blipFill>
        </p:spPr>
        <p:txBody>
          <a:bodyPr/>
          <a:lstStyle/>
          <a:p/>
        </p:txBody>
      </p:sp>
      <p:sp>
        <p:nvSpPr>
          <p:cNvPr id="9" name="Freeform 9"/>
          <p:cNvSpPr/>
          <p:nvPr/>
        </p:nvSpPr>
        <p:spPr>
          <a:xfrm>
            <a:off x="9769144" y="3713007"/>
            <a:ext cx="4146638" cy="1416768"/>
          </a:xfrm>
          <a:custGeom>
            <a:rect l="l" t="t" r="r" b="b"/>
            <a:pathLst>
              <a:path w="4146638" h="1416768">
                <a:moveTo>
                  <a:pt x="0" y="0"/>
                </a:moveTo>
                <a:lnTo>
                  <a:pt x="4146638" y="0"/>
                </a:lnTo>
                <a:lnTo>
                  <a:pt x="4146638" y="1416768"/>
                </a:lnTo>
                <a:lnTo>
                  <a:pt x="0" y="1416768"/>
                </a:lnTo>
                <a:lnTo>
                  <a:pt x="0" y="0"/>
                </a:lnTo>
                <a:close/>
              </a:path>
            </a:pathLst>
          </a:custGeom>
          <a:blipFill>
            <a:blip r:embed="rId9"/>
            <a:stretch>
              <a:fillRect t="-10975" b="-10975"/>
            </a:stretch>
          </a:blipFill>
        </p:spPr>
        <p:txBody>
          <a:bodyPr/>
          <a:lstStyle/>
          <a:p/>
        </p:txBody>
      </p:sp>
      <p:sp>
        <p:nvSpPr>
          <p:cNvPr id="10" name="Freeform 10"/>
          <p:cNvSpPr/>
          <p:nvPr/>
        </p:nvSpPr>
        <p:spPr>
          <a:xfrm>
            <a:off x="5806289" y="5143500"/>
            <a:ext cx="4345205" cy="1111648"/>
          </a:xfrm>
          <a:custGeom>
            <a:rect l="l" t="t" r="r" b="b"/>
            <a:pathLst>
              <a:path w="4345205" h="1111648">
                <a:moveTo>
                  <a:pt x="0" y="0"/>
                </a:moveTo>
                <a:lnTo>
                  <a:pt x="4345205" y="0"/>
                </a:lnTo>
                <a:lnTo>
                  <a:pt x="4345205" y="1111648"/>
                </a:lnTo>
                <a:lnTo>
                  <a:pt x="0" y="1111648"/>
                </a:lnTo>
                <a:lnTo>
                  <a:pt x="0" y="0"/>
                </a:lnTo>
                <a:close/>
              </a:path>
            </a:pathLst>
          </a:custGeom>
          <a:blipFill>
            <a:blip r:embed="rId10"/>
            <a:stretch>
              <a:fillRect/>
            </a:stretch>
          </a:blipFill>
        </p:spPr>
        <p:txBody>
          <a:bodyPr/>
          <a:lstStyle/>
          <a:p/>
        </p:txBody>
      </p:sp>
      <p:sp>
        <p:nvSpPr>
          <p:cNvPr id="11" name="Freeform 11"/>
          <p:cNvSpPr/>
          <p:nvPr/>
        </p:nvSpPr>
        <p:spPr>
          <a:xfrm>
            <a:off x="14502240" y="3993560"/>
            <a:ext cx="3690738" cy="1136214"/>
          </a:xfrm>
          <a:custGeom>
            <a:rect l="l" t="t" r="r" b="b"/>
            <a:pathLst>
              <a:path w="3690738" h="1136214">
                <a:moveTo>
                  <a:pt x="0" y="0"/>
                </a:moveTo>
                <a:lnTo>
                  <a:pt x="3690738" y="0"/>
                </a:lnTo>
                <a:lnTo>
                  <a:pt x="3690738" y="1136215"/>
                </a:lnTo>
                <a:lnTo>
                  <a:pt x="0" y="1136215"/>
                </a:lnTo>
                <a:lnTo>
                  <a:pt x="0" y="0"/>
                </a:lnTo>
                <a:close/>
              </a:path>
            </a:pathLst>
          </a:custGeom>
          <a:blipFill>
            <a:blip r:embed="rId11"/>
            <a:stretch>
              <a:fillRect/>
            </a:stretch>
          </a:blipFill>
        </p:spPr>
        <p:txBody>
          <a:bodyPr/>
          <a:lstStyle/>
          <a:p/>
        </p:txBody>
      </p:sp>
      <p:sp>
        <p:nvSpPr>
          <p:cNvPr id="12" name="TextBox 12"/>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2xbtkdv"/>
              </a:rPr>
              <a:t>https://tinyurl.com/y2xbtkdv</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Sports Nutrition Market Report 2024</dc:title>
  <cp:lastModifiedBy>decipher market</cp:lastModifiedBy>
  <cp:revision>2</cp:revision>
  <dcterms:created xsi:type="dcterms:W3CDTF">2006-08-16T00:00:00Z</dcterms:created>
  <dcterms:modified xsi:type="dcterms:W3CDTF">2024-03-11T15:39:48Z</dcterms:modified>
</cp:coreProperties>
</file>