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Barlow Bold" panose="00000800000000000000" charset="0"/>
      <p:regular r:id="rId13"/>
    </p:embeddedFont>
    <p:embeddedFont>
      <p:font typeface="Barlow Medium" panose="00000600000000000000" pitchFamily="2" charset="0"/>
      <p:regular r:id="rId14"/>
    </p:embeddedFont>
    <p:embeddedFont>
      <p:font typeface="Barlow Semi-Bold" panose="020B0604020202020204" charset="0"/>
      <p:regular r:id="rId15"/>
    </p:embeddedFont>
    <p:embeddedFont>
      <p:font typeface="Barlow Ultra-Bold" panose="020B0604020202020204" charset="0"/>
      <p:regular r:id="rId16"/>
    </p:embeddedFont>
    <p:embeddedFont>
      <p:font typeface="Canva Sans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aser Arabic Bold" panose="020B0604020202020204" charset="-78"/>
      <p:regular r:id="rId21"/>
    </p:embeddedFont>
    <p:embeddedFont>
      <p:font typeface="Montserrat" panose="00000500000000000000" pitchFamily="2" charset="0"/>
      <p:regular r:id="rId22"/>
    </p:embeddedFont>
    <p:embeddedFont>
      <p:font typeface="Montserrat Bold" panose="00000800000000000000" charset="0"/>
      <p:regular r:id="rId23"/>
    </p:embeddedFont>
    <p:embeddedFont>
      <p:font typeface="Open Sans" panose="020B0606030504020204" pitchFamily="34" charset="0"/>
      <p:regular r:id="rId24"/>
    </p:embeddedFont>
    <p:embeddedFont>
      <p:font typeface="Open Sans Bold" panose="020B0806030504020204" charset="0"/>
      <p:regular r:id="rId25"/>
    </p:embeddedFont>
    <p:embeddedFont>
      <p:font typeface="Open Sans Light" panose="020B0306030504020204" pitchFamily="34" charset="0"/>
      <p:regular r:id="rId26"/>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font" Target="fonts/font14.fntdata" /><Relationship Id="rId26" Type="http://schemas.openxmlformats.org/officeDocument/2006/relationships/font" Target="fonts/font15.fntdata"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heme" Target="theme/theme1.xml" /><Relationship Id="rId3" Type="http://schemas.openxmlformats.org/officeDocument/2006/relationships/slide" Target="slides/slide2.xml" /><Relationship Id="rId30" Type="http://schemas.openxmlformats.org/officeDocument/2006/relationships/tableStyles" Target="tableStyles.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11.jpeg" /><Relationship Id="rId7" Type="http://schemas.openxmlformats.org/officeDocument/2006/relationships/image" Target="../media/image12.jpeg" /><Relationship Id="rId8" Type="http://schemas.openxmlformats.org/officeDocument/2006/relationships/image" Target="../media/image1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hyperlink" Target="https://www.cognitivemarketresearch.com/solar-powered-car-market-repor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0408" b="-18258"/>
            </a:stretch>
          </a:blipFill>
        </p:spPr>
        <p:txBody>
          <a:bodyPr/>
          <a:lstStyle/>
          <a:p/>
        </p:txBody>
      </p:sp>
      <p:grpSp>
        <p:nvGrpSpPr>
          <p:cNvPr id="3" name="Group 3"/>
          <p:cNvGrpSpPr/>
          <p:nvPr/>
        </p:nvGrpSpPr>
        <p:grpSpPr>
          <a:xfrm>
            <a:off x="3950708" y="3600450"/>
            <a:ext cx="10386584" cy="3086100"/>
            <a:chExt cx="2735561" cy="812800"/>
          </a:xfrm>
        </p:grpSpPr>
        <p:sp>
          <p:nvSpPr>
            <p:cNvPr id="4" name="Freeform 4"/>
            <p:cNvSpPr/>
            <p:nvPr/>
          </p:nvSpPr>
          <p:spPr>
            <a:xfrm>
              <a:off x="0" y="0"/>
              <a:ext cx="2735561" cy="812800"/>
            </a:xfrm>
            <a:custGeom>
              <a:rect l="l" t="t" r="r" b="b"/>
              <a:pathLst>
                <a:path w="2735561" h="812800">
                  <a:moveTo>
                    <a:pt x="38014" y="0"/>
                  </a:moveTo>
                  <a:lnTo>
                    <a:pt x="2697547" y="0"/>
                  </a:lnTo>
                  <a:cubicBezTo>
                    <a:pt x="2718542" y="0"/>
                    <a:pt x="2735561" y="17020"/>
                    <a:pt x="2735561" y="38014"/>
                  </a:cubicBezTo>
                  <a:lnTo>
                    <a:pt x="2735561" y="774786"/>
                  </a:lnTo>
                  <a:cubicBezTo>
                    <a:pt x="2735561" y="784868"/>
                    <a:pt x="2731556" y="794537"/>
                    <a:pt x="2724427" y="801666"/>
                  </a:cubicBezTo>
                  <a:cubicBezTo>
                    <a:pt x="2717298" y="808795"/>
                    <a:pt x="2707629" y="812800"/>
                    <a:pt x="2697547" y="812800"/>
                  </a:cubicBezTo>
                  <a:lnTo>
                    <a:pt x="38014" y="812800"/>
                  </a:lnTo>
                  <a:cubicBezTo>
                    <a:pt x="17020" y="812800"/>
                    <a:pt x="0" y="795780"/>
                    <a:pt x="0" y="774786"/>
                  </a:cubicBezTo>
                  <a:lnTo>
                    <a:pt x="0" y="38014"/>
                  </a:lnTo>
                  <a:cubicBezTo>
                    <a:pt x="0" y="17020"/>
                    <a:pt x="17020" y="0"/>
                    <a:pt x="38014" y="0"/>
                  </a:cubicBezTo>
                  <a:close/>
                </a:path>
              </a:pathLst>
            </a:custGeom>
            <a:solidFill>
              <a:srgbClr val="685B55"/>
            </a:solidFill>
          </p:spPr>
          <p:txBody>
            <a:bodyPr/>
            <a:lstStyle/>
            <a:p/>
          </p:txBody>
        </p:sp>
        <p:sp>
          <p:nvSpPr>
            <p:cNvPr id="5" name="TextBox 5"/>
            <p:cNvSpPr txBox="1"/>
            <p:nvPr/>
          </p:nvSpPr>
          <p:spPr>
            <a:xfrm>
              <a:off x="0" y="-38100"/>
              <a:ext cx="2735561" cy="85090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174268" y="4503773"/>
            <a:ext cx="10163024" cy="1590179"/>
          </a:xfrm>
          <a:prstGeom prst="rect">
            <a:avLst/>
          </a:prstGeom>
        </p:spPr>
        <p:txBody>
          <a:bodyPr wrap="square" lIns="0" tIns="0" rIns="0" bIns="0" rtlCol="0" anchor="t">
            <a:spAutoFit/>
          </a:bodyPr>
          <a:lstStyle/>
          <a:p>
            <a:pPr>
              <a:lnSpc>
                <a:spcPts val="6200"/>
              </a:lnSpc>
            </a:pPr>
            <a:r>
              <a:rPr lang="en-US" sz="6138" spc="417">
                <a:solidFill>
                  <a:srgbClr val="FFFFFF"/>
                </a:solidFill>
                <a:latin typeface="Montaser Arabic Bold"/>
              </a:rPr>
              <a:t>SOLAR </a:t>
            </a:r>
            <a:r>
              <a:rPr lang="en-US" sz="6000" spc="417">
                <a:solidFill>
                  <a:srgbClr val="FFFFFF"/>
                </a:solidFill>
                <a:latin typeface="Montaser Arabic Bold"/>
              </a:rPr>
              <a:t>POWERED</a:t>
            </a:r>
            <a:r>
              <a:rPr lang="en-US" sz="6138" spc="417">
                <a:solidFill>
                  <a:srgbClr val="FFFFFF"/>
                </a:solidFill>
                <a:latin typeface="Montaser Arabic Bold"/>
              </a:rPr>
              <a:t> CAR </a:t>
            </a:r>
          </a:p>
          <a:p>
            <a:pPr>
              <a:lnSpc>
                <a:spcPts val="6200"/>
              </a:lnSpc>
            </a:pPr>
            <a:r>
              <a:rPr lang="en-US" sz="6138" spc="417">
                <a:solidFill>
                  <a:srgbClr val="FFFFFF"/>
                </a:solidFill>
                <a:latin typeface="Montaser Arabic Bold"/>
              </a:rPr>
              <a:t>MARKET REPORT</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333" b="-6333"/>
            </a:stretch>
          </a:blipFill>
        </p:spPr>
        <p:txBody>
          <a:bodyPr/>
          <a:lstStyle/>
          <a:p/>
        </p:txBody>
      </p:sp>
      <p:grpSp>
        <p:nvGrpSpPr>
          <p:cNvPr id="3" name="Group 3"/>
          <p:cNvGrpSpPr/>
          <p:nvPr/>
        </p:nvGrpSpPr>
        <p:grpSpPr>
          <a:xfrm>
            <a:off x="3551498" y="1897805"/>
            <a:ext cx="11185003" cy="7632616"/>
            <a:chExt cx="2965191" cy="2023439"/>
          </a:xfrm>
        </p:grpSpPr>
        <p:sp>
          <p:nvSpPr>
            <p:cNvPr id="4" name="Freeform 4"/>
            <p:cNvSpPr/>
            <p:nvPr/>
          </p:nvSpPr>
          <p:spPr>
            <a:xfrm>
              <a:off x="0" y="0"/>
              <a:ext cx="2965191" cy="2023439"/>
            </a:xfrm>
            <a:custGeom>
              <a:rect l="l" t="t" r="r" b="b"/>
              <a:pathLst>
                <a:path w="2965191" h="2023439">
                  <a:moveTo>
                    <a:pt x="0" y="0"/>
                  </a:moveTo>
                  <a:lnTo>
                    <a:pt x="2965191" y="0"/>
                  </a:lnTo>
                  <a:lnTo>
                    <a:pt x="2965191" y="2023439"/>
                  </a:lnTo>
                  <a:lnTo>
                    <a:pt x="0" y="2023439"/>
                  </a:lnTo>
                  <a:close/>
                </a:path>
              </a:pathLst>
            </a:custGeom>
            <a:solidFill>
              <a:srgbClr val="D78158"/>
            </a:solidFill>
          </p:spPr>
          <p:txBody>
            <a:bodyPr/>
            <a:lstStyle/>
            <a:p/>
          </p:txBody>
        </p:sp>
        <p:sp>
          <p:nvSpPr>
            <p:cNvPr id="5" name="TextBox 5"/>
            <p:cNvSpPr txBox="1"/>
            <p:nvPr/>
          </p:nvSpPr>
          <p:spPr>
            <a:xfrm>
              <a:off x="0" y="-38100"/>
              <a:ext cx="2965191" cy="2061539"/>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03297" y="1997465"/>
            <a:ext cx="9281406" cy="863600"/>
          </a:xfrm>
          <a:prstGeom prst="rect">
            <a:avLst/>
          </a:prstGeom>
        </p:spPr>
        <p:txBody>
          <a:bodyPr lIns="0" tIns="0" rIns="0" bIns="0" rtlCol="0" anchor="t">
            <a:spAutoFit/>
          </a:bodyPr>
          <a:lstStyle/>
          <a:p>
            <a:pPr algn="ctr">
              <a:lnSpc>
                <a:spcPts val="7000"/>
              </a:lnSpc>
            </a:pPr>
            <a:r>
              <a:rPr lang="en-US" sz="5000">
                <a:solidFill>
                  <a:srgbClr val="FFFFFF"/>
                </a:solidFill>
                <a:latin typeface="Open Sans Bold"/>
              </a:rPr>
              <a:t>INTRODUCTION</a:t>
            </a:r>
          </a:p>
        </p:txBody>
      </p:sp>
      <p:sp>
        <p:nvSpPr>
          <p:cNvPr id="7" name="TextBox 7"/>
          <p:cNvSpPr txBox="1"/>
          <p:nvPr/>
        </p:nvSpPr>
        <p:spPr>
          <a:xfrm>
            <a:off x="3697648" y="4010801"/>
            <a:ext cx="10892704" cy="4312286"/>
          </a:xfrm>
          <a:prstGeom prst="rect">
            <a:avLst/>
          </a:prstGeom>
        </p:spPr>
        <p:txBody>
          <a:bodyPr lIns="0" tIns="0" rIns="0" bIns="0" rtlCol="0" anchor="t">
            <a:spAutoFit/>
          </a:bodyPr>
          <a:lstStyle/>
          <a:p>
            <a:pPr>
              <a:lnSpc>
                <a:spcPts val="4339"/>
              </a:lnSpc>
              <a:spcBef>
                <a:spcPct val="0"/>
              </a:spcBef>
            </a:pPr>
            <a:r>
              <a:rPr lang="en-US" sz="3099">
                <a:solidFill>
                  <a:srgbClr val="FFFFFF"/>
                </a:solidFill>
                <a:latin typeface="Open Sans Light"/>
              </a:rPr>
              <a:t>Solar-powered car is an electric vehicle that uses integrated solar panels in order to generate electric energy. The solar panel's photovoltaic cells convert solar energy into electric energy, which is subsequently stored in the car's battery. The demand for this solar-powered car is being fuelled by falling battery prices, sophisticated manufacturing techniques for solar panel integration, and the rising use of environmentally friendly cars.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5185" b="-25185"/>
            </a:stretch>
          </a:blipFill>
        </p:spPr>
        <p:txBody>
          <a:bodyPr/>
          <a:lstStyle/>
          <a:p/>
        </p:txBody>
      </p:sp>
      <p:grpSp>
        <p:nvGrpSpPr>
          <p:cNvPr id="3" name="Group 3"/>
          <p:cNvGrpSpPr/>
          <p:nvPr/>
        </p:nvGrpSpPr>
        <p:grpSpPr>
          <a:xfrm>
            <a:off x="432488" y="2163151"/>
            <a:ext cx="1420036" cy="1420036"/>
            <a:chExt cx="812800" cy="812800"/>
          </a:xfrm>
        </p:grpSpPr>
        <p:sp>
          <p:nvSpPr>
            <p:cNvPr id="4" name="Freeform 4"/>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57150" cap="sq">
              <a:solidFill>
                <a:srgbClr val="2B2A2A"/>
              </a:solidFill>
              <a:prstDash val="solid"/>
              <a:miter/>
            </a:ln>
          </p:spPr>
          <p:txBody>
            <a:bodyPr/>
            <a:lstStyle/>
            <a:p/>
          </p:txBody>
        </p:sp>
        <p:sp>
          <p:nvSpPr>
            <p:cNvPr id="5" name="TextBox 5"/>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6" name="Group 6"/>
          <p:cNvGrpSpPr/>
          <p:nvPr/>
        </p:nvGrpSpPr>
        <p:grpSpPr>
          <a:xfrm>
            <a:off x="2454438" y="1719872"/>
            <a:ext cx="4315813" cy="2306595"/>
            <a:chExt cx="2979669" cy="1592490"/>
          </a:xfrm>
        </p:grpSpPr>
        <p:sp>
          <p:nvSpPr>
            <p:cNvPr id="7" name="Freeform 7"/>
            <p:cNvSpPr/>
            <p:nvPr/>
          </p:nvSpPr>
          <p:spPr>
            <a:xfrm>
              <a:off x="0" y="0"/>
              <a:ext cx="2979669" cy="1592490"/>
            </a:xfrm>
            <a:custGeom>
              <a:rect l="l" t="t" r="r" b="b"/>
              <a:pathLst>
                <a:path w="2979669" h="1592490">
                  <a:moveTo>
                    <a:pt x="2855209" y="1592490"/>
                  </a:moveTo>
                  <a:lnTo>
                    <a:pt x="124460" y="1592490"/>
                  </a:lnTo>
                  <a:cubicBezTo>
                    <a:pt x="55880" y="1592490"/>
                    <a:pt x="0" y="1536610"/>
                    <a:pt x="0" y="1468030"/>
                  </a:cubicBezTo>
                  <a:lnTo>
                    <a:pt x="0" y="124460"/>
                  </a:lnTo>
                  <a:cubicBezTo>
                    <a:pt x="0" y="55880"/>
                    <a:pt x="55880" y="0"/>
                    <a:pt x="124460" y="0"/>
                  </a:cubicBezTo>
                  <a:lnTo>
                    <a:pt x="2855209" y="0"/>
                  </a:lnTo>
                  <a:cubicBezTo>
                    <a:pt x="2923789" y="0"/>
                    <a:pt x="2979669" y="55880"/>
                    <a:pt x="2979669" y="124460"/>
                  </a:cubicBezTo>
                  <a:lnTo>
                    <a:pt x="2979669" y="1468030"/>
                  </a:lnTo>
                  <a:cubicBezTo>
                    <a:pt x="2979669" y="1536610"/>
                    <a:pt x="2923789" y="1592490"/>
                    <a:pt x="2855209" y="1592490"/>
                  </a:cubicBezTo>
                  <a:close/>
                </a:path>
              </a:pathLst>
            </a:custGeom>
            <a:solidFill>
              <a:srgbClr val="FFFFFF"/>
            </a:solidFill>
          </p:spPr>
          <p:txBody>
            <a:bodyPr/>
            <a:lstStyle/>
            <a:p/>
          </p:txBody>
        </p:sp>
      </p:grpSp>
      <p:grpSp>
        <p:nvGrpSpPr>
          <p:cNvPr id="8" name="Group 8"/>
          <p:cNvGrpSpPr/>
          <p:nvPr/>
        </p:nvGrpSpPr>
        <p:grpSpPr>
          <a:xfrm>
            <a:off x="1443463" y="5027337"/>
            <a:ext cx="1420036" cy="1420036"/>
            <a:chExt cx="812800" cy="812800"/>
          </a:xfrm>
        </p:grpSpPr>
        <p:sp>
          <p:nvSpPr>
            <p:cNvPr id="9" name="Freeform 9"/>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57150" cap="sq">
              <a:solidFill>
                <a:srgbClr val="2B2A2A"/>
              </a:solidFill>
              <a:prstDash val="solid"/>
              <a:miter/>
            </a:ln>
          </p:spPr>
          <p:txBody>
            <a:bodyPr/>
            <a:lstStyle/>
            <a:p/>
          </p:txBody>
        </p:sp>
        <p:sp>
          <p:nvSpPr>
            <p:cNvPr id="10" name="TextBox 10"/>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11" name="Group 11"/>
          <p:cNvGrpSpPr/>
          <p:nvPr/>
        </p:nvGrpSpPr>
        <p:grpSpPr>
          <a:xfrm>
            <a:off x="3465413" y="4584057"/>
            <a:ext cx="4315813" cy="2306595"/>
            <a:chExt cx="2979669" cy="1592490"/>
          </a:xfrm>
        </p:grpSpPr>
        <p:sp>
          <p:nvSpPr>
            <p:cNvPr id="12" name="Freeform 12"/>
            <p:cNvSpPr/>
            <p:nvPr/>
          </p:nvSpPr>
          <p:spPr>
            <a:xfrm>
              <a:off x="0" y="0"/>
              <a:ext cx="2979669" cy="1592490"/>
            </a:xfrm>
            <a:custGeom>
              <a:rect l="l" t="t" r="r" b="b"/>
              <a:pathLst>
                <a:path w="2979669" h="1592490">
                  <a:moveTo>
                    <a:pt x="2855209" y="1592490"/>
                  </a:moveTo>
                  <a:lnTo>
                    <a:pt x="124460" y="1592490"/>
                  </a:lnTo>
                  <a:cubicBezTo>
                    <a:pt x="55880" y="1592490"/>
                    <a:pt x="0" y="1536610"/>
                    <a:pt x="0" y="1468030"/>
                  </a:cubicBezTo>
                  <a:lnTo>
                    <a:pt x="0" y="124460"/>
                  </a:lnTo>
                  <a:cubicBezTo>
                    <a:pt x="0" y="55880"/>
                    <a:pt x="55880" y="0"/>
                    <a:pt x="124460" y="0"/>
                  </a:cubicBezTo>
                  <a:lnTo>
                    <a:pt x="2855209" y="0"/>
                  </a:lnTo>
                  <a:cubicBezTo>
                    <a:pt x="2923789" y="0"/>
                    <a:pt x="2979669" y="55880"/>
                    <a:pt x="2979669" y="124460"/>
                  </a:cubicBezTo>
                  <a:lnTo>
                    <a:pt x="2979669" y="1468030"/>
                  </a:lnTo>
                  <a:cubicBezTo>
                    <a:pt x="2979669" y="1536610"/>
                    <a:pt x="2923789" y="1592490"/>
                    <a:pt x="2855209" y="1592490"/>
                  </a:cubicBezTo>
                  <a:close/>
                </a:path>
              </a:pathLst>
            </a:custGeom>
            <a:solidFill>
              <a:srgbClr val="FFFFFF"/>
            </a:solidFill>
          </p:spPr>
          <p:txBody>
            <a:bodyPr/>
            <a:lstStyle/>
            <a:p/>
          </p:txBody>
        </p:sp>
      </p:grpSp>
      <p:grpSp>
        <p:nvGrpSpPr>
          <p:cNvPr id="13" name="Group 13"/>
          <p:cNvGrpSpPr/>
          <p:nvPr/>
        </p:nvGrpSpPr>
        <p:grpSpPr>
          <a:xfrm>
            <a:off x="432488" y="7886447"/>
            <a:ext cx="1420036" cy="1420036"/>
            <a:chExt cx="812800" cy="812800"/>
          </a:xfrm>
        </p:grpSpPr>
        <p:sp>
          <p:nvSpPr>
            <p:cNvPr id="14" name="Freeform 14"/>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57150" cap="sq">
              <a:solidFill>
                <a:srgbClr val="2B2A2A"/>
              </a:solidFill>
              <a:prstDash val="solid"/>
              <a:miter/>
            </a:ln>
          </p:spPr>
          <p:txBody>
            <a:bodyPr/>
            <a:lstStyle/>
            <a:p/>
          </p:txBody>
        </p:sp>
        <p:sp>
          <p:nvSpPr>
            <p:cNvPr id="15" name="TextBox 15"/>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16" name="Group 16"/>
          <p:cNvGrpSpPr/>
          <p:nvPr/>
        </p:nvGrpSpPr>
        <p:grpSpPr>
          <a:xfrm>
            <a:off x="2454438" y="7443167"/>
            <a:ext cx="4315813" cy="2306595"/>
            <a:chExt cx="2979669" cy="1592490"/>
          </a:xfrm>
        </p:grpSpPr>
        <p:sp>
          <p:nvSpPr>
            <p:cNvPr id="17" name="Freeform 17"/>
            <p:cNvSpPr/>
            <p:nvPr/>
          </p:nvSpPr>
          <p:spPr>
            <a:xfrm>
              <a:off x="0" y="0"/>
              <a:ext cx="2979669" cy="1592490"/>
            </a:xfrm>
            <a:custGeom>
              <a:rect l="l" t="t" r="r" b="b"/>
              <a:pathLst>
                <a:path w="2979669" h="1592490">
                  <a:moveTo>
                    <a:pt x="2855209" y="1592490"/>
                  </a:moveTo>
                  <a:lnTo>
                    <a:pt x="124460" y="1592490"/>
                  </a:lnTo>
                  <a:cubicBezTo>
                    <a:pt x="55880" y="1592490"/>
                    <a:pt x="0" y="1536610"/>
                    <a:pt x="0" y="1468030"/>
                  </a:cubicBezTo>
                  <a:lnTo>
                    <a:pt x="0" y="124460"/>
                  </a:lnTo>
                  <a:cubicBezTo>
                    <a:pt x="0" y="55880"/>
                    <a:pt x="55880" y="0"/>
                    <a:pt x="124460" y="0"/>
                  </a:cubicBezTo>
                  <a:lnTo>
                    <a:pt x="2855209" y="0"/>
                  </a:lnTo>
                  <a:cubicBezTo>
                    <a:pt x="2923789" y="0"/>
                    <a:pt x="2979669" y="55880"/>
                    <a:pt x="2979669" y="124460"/>
                  </a:cubicBezTo>
                  <a:lnTo>
                    <a:pt x="2979669" y="1468030"/>
                  </a:lnTo>
                  <a:cubicBezTo>
                    <a:pt x="2979669" y="1536610"/>
                    <a:pt x="2923789" y="1592490"/>
                    <a:pt x="2855209" y="1592490"/>
                  </a:cubicBezTo>
                  <a:close/>
                </a:path>
              </a:pathLst>
            </a:custGeom>
            <a:solidFill>
              <a:srgbClr val="FFFFFF"/>
            </a:solidFill>
          </p:spPr>
          <p:txBody>
            <a:bodyPr/>
            <a:lstStyle/>
            <a:p/>
          </p:txBody>
        </p:sp>
      </p:grpSp>
      <p:sp>
        <p:nvSpPr>
          <p:cNvPr id="18" name="AutoShape 18"/>
          <p:cNvSpPr/>
          <p:nvPr/>
        </p:nvSpPr>
        <p:spPr>
          <a:xfrm>
            <a:off x="1450193" y="3583187"/>
            <a:ext cx="625824" cy="1444149"/>
          </a:xfrm>
          <a:prstGeom prst="line">
            <a:avLst/>
          </a:prstGeom>
          <a:ln w="47625" cap="flat">
            <a:solidFill>
              <a:srgbClr val="2B2A2A"/>
            </a:solidFill>
            <a:prstDash val="lgDash"/>
            <a:headEnd type="none" w="sm" len="sm"/>
            <a:tailEnd type="none" w="sm" len="sm"/>
          </a:ln>
        </p:spPr>
        <p:txBody>
          <a:bodyPr/>
          <a:lstStyle/>
          <a:p/>
        </p:txBody>
      </p:sp>
      <p:sp>
        <p:nvSpPr>
          <p:cNvPr id="19" name="AutoShape 19"/>
          <p:cNvSpPr/>
          <p:nvPr/>
        </p:nvSpPr>
        <p:spPr>
          <a:xfrm flipV="1">
            <a:off x="1307495" y="6447372"/>
            <a:ext cx="566489" cy="1439075"/>
          </a:xfrm>
          <a:prstGeom prst="line">
            <a:avLst/>
          </a:prstGeom>
          <a:ln w="47625" cap="flat">
            <a:solidFill>
              <a:srgbClr val="2B2A2A"/>
            </a:solidFill>
            <a:prstDash val="lgDash"/>
            <a:headEnd type="none" w="sm" len="sm"/>
            <a:tailEnd type="none" w="sm" len="sm"/>
          </a:ln>
        </p:spPr>
        <p:txBody>
          <a:bodyPr/>
          <a:lstStyle/>
          <a:p/>
        </p:txBody>
      </p:sp>
      <p:sp>
        <p:nvSpPr>
          <p:cNvPr id="20" name="AutoShape 20"/>
          <p:cNvSpPr/>
          <p:nvPr/>
        </p:nvSpPr>
        <p:spPr>
          <a:xfrm>
            <a:off x="1852524" y="2873169"/>
            <a:ext cx="601914" cy="0"/>
          </a:xfrm>
          <a:prstGeom prst="line">
            <a:avLst/>
          </a:prstGeom>
          <a:ln w="47625" cap="flat">
            <a:solidFill>
              <a:srgbClr val="2B2A2A"/>
            </a:solidFill>
            <a:prstDash val="lgDash"/>
            <a:headEnd type="none" w="sm" len="sm"/>
            <a:tailEnd type="none" w="sm" len="sm"/>
          </a:ln>
        </p:spPr>
        <p:txBody>
          <a:bodyPr/>
          <a:lstStyle/>
          <a:p/>
        </p:txBody>
      </p:sp>
      <p:sp>
        <p:nvSpPr>
          <p:cNvPr id="21" name="AutoShape 21"/>
          <p:cNvSpPr/>
          <p:nvPr/>
        </p:nvSpPr>
        <p:spPr>
          <a:xfrm flipV="1">
            <a:off x="2863499" y="5711775"/>
            <a:ext cx="601914" cy="11736"/>
          </a:xfrm>
          <a:prstGeom prst="line">
            <a:avLst/>
          </a:prstGeom>
          <a:ln w="47625" cap="flat">
            <a:solidFill>
              <a:srgbClr val="2B2A2A"/>
            </a:solidFill>
            <a:prstDash val="lgDash"/>
            <a:headEnd type="none" w="sm" len="sm"/>
            <a:tailEnd type="none" w="sm" len="sm"/>
          </a:ln>
        </p:spPr>
        <p:txBody>
          <a:bodyPr/>
          <a:lstStyle/>
          <a:p/>
        </p:txBody>
      </p:sp>
      <p:sp>
        <p:nvSpPr>
          <p:cNvPr id="22" name="AutoShape 22"/>
          <p:cNvSpPr/>
          <p:nvPr/>
        </p:nvSpPr>
        <p:spPr>
          <a:xfrm>
            <a:off x="1852524" y="8609847"/>
            <a:ext cx="647175" cy="12197"/>
          </a:xfrm>
          <a:prstGeom prst="line">
            <a:avLst/>
          </a:prstGeom>
          <a:ln w="47625" cap="flat">
            <a:solidFill>
              <a:srgbClr val="2B2A2A"/>
            </a:solidFill>
            <a:prstDash val="lgDash"/>
            <a:headEnd type="none" w="sm" len="sm"/>
            <a:tailEnd type="none" w="sm" len="sm"/>
          </a:ln>
        </p:spPr>
        <p:txBody>
          <a:bodyPr/>
          <a:lstStyle/>
          <a:p/>
        </p:txBody>
      </p:sp>
      <p:sp>
        <p:nvSpPr>
          <p:cNvPr id="23" name="TextBox 23"/>
          <p:cNvSpPr txBox="1"/>
          <p:nvPr/>
        </p:nvSpPr>
        <p:spPr>
          <a:xfrm>
            <a:off x="564521" y="2558461"/>
            <a:ext cx="1160139" cy="511583"/>
          </a:xfrm>
          <a:prstGeom prst="rect">
            <a:avLst/>
          </a:prstGeom>
        </p:spPr>
        <p:txBody>
          <a:bodyPr lIns="0" tIns="0" rIns="0" bIns="0" rtlCol="0" anchor="t">
            <a:spAutoFit/>
          </a:bodyPr>
          <a:lstStyle/>
          <a:p>
            <a:pPr algn="ctr">
              <a:lnSpc>
                <a:spcPts val="4156"/>
              </a:lnSpc>
              <a:spcBef>
                <a:spcPct val="0"/>
              </a:spcBef>
            </a:pPr>
            <a:r>
              <a:rPr lang="en-US" sz="2968" spc="95">
                <a:solidFill>
                  <a:srgbClr val="2B2A2A"/>
                </a:solidFill>
                <a:latin typeface="Barlow Ultra-Bold"/>
              </a:rPr>
              <a:t>2022</a:t>
            </a:r>
          </a:p>
        </p:txBody>
      </p:sp>
      <p:sp>
        <p:nvSpPr>
          <p:cNvPr id="24" name="TextBox 24"/>
          <p:cNvSpPr txBox="1"/>
          <p:nvPr/>
        </p:nvSpPr>
        <p:spPr>
          <a:xfrm>
            <a:off x="2389731" y="1965564"/>
            <a:ext cx="4380520" cy="788543"/>
          </a:xfrm>
          <a:prstGeom prst="rect">
            <a:avLst/>
          </a:prstGeom>
        </p:spPr>
        <p:txBody>
          <a:bodyPr lIns="0" tIns="0" rIns="0" bIns="0" rtlCol="0" anchor="t">
            <a:spAutoFit/>
          </a:bodyPr>
          <a:lstStyle/>
          <a:p>
            <a:pPr algn="ctr">
              <a:lnSpc>
                <a:spcPts val="6411"/>
              </a:lnSpc>
            </a:pPr>
            <a:r>
              <a:rPr lang="en-US" sz="4579" spc="146">
                <a:solidFill>
                  <a:srgbClr val="2B2A2A"/>
                </a:solidFill>
                <a:latin typeface="Barlow Bold"/>
              </a:rPr>
              <a:t>MARKET SIZE</a:t>
            </a:r>
          </a:p>
        </p:txBody>
      </p:sp>
      <p:sp>
        <p:nvSpPr>
          <p:cNvPr id="25" name="TextBox 25"/>
          <p:cNvSpPr txBox="1"/>
          <p:nvPr/>
        </p:nvSpPr>
        <p:spPr>
          <a:xfrm>
            <a:off x="2280512" y="2686893"/>
            <a:ext cx="4663665" cy="763689"/>
          </a:xfrm>
          <a:prstGeom prst="rect">
            <a:avLst/>
          </a:prstGeom>
        </p:spPr>
        <p:txBody>
          <a:bodyPr lIns="0" tIns="0" rIns="0" bIns="0" rtlCol="0" anchor="t">
            <a:spAutoFit/>
          </a:bodyPr>
          <a:lstStyle/>
          <a:p>
            <a:pPr marL="0" lvl="0" indent="0" algn="ctr">
              <a:lnSpc>
                <a:spcPts val="6206"/>
              </a:lnSpc>
              <a:spcBef>
                <a:spcPct val="0"/>
              </a:spcBef>
            </a:pPr>
            <a:r>
              <a:rPr lang="en-US" sz="4433" spc="141">
                <a:solidFill>
                  <a:srgbClr val="2B2A2A"/>
                </a:solidFill>
                <a:latin typeface="Barlow Medium"/>
              </a:rPr>
              <a:t>1,034.6  </a:t>
            </a:r>
            <a:r>
              <a:rPr lang="en-US" sz="4433" spc="141">
                <a:solidFill>
                  <a:srgbClr val="2B2A2A"/>
                </a:solidFill>
                <a:latin typeface="Barlow"/>
              </a:rPr>
              <a:t>Million</a:t>
            </a:r>
          </a:p>
        </p:txBody>
      </p:sp>
      <p:sp>
        <p:nvSpPr>
          <p:cNvPr id="26" name="TextBox 26"/>
          <p:cNvSpPr txBox="1"/>
          <p:nvPr/>
        </p:nvSpPr>
        <p:spPr>
          <a:xfrm>
            <a:off x="3938547" y="4807324"/>
            <a:ext cx="3369545" cy="788543"/>
          </a:xfrm>
          <a:prstGeom prst="rect">
            <a:avLst/>
          </a:prstGeom>
        </p:spPr>
        <p:txBody>
          <a:bodyPr lIns="0" tIns="0" rIns="0" bIns="0" rtlCol="0" anchor="t">
            <a:spAutoFit/>
          </a:bodyPr>
          <a:lstStyle/>
          <a:p>
            <a:pPr algn="ctr">
              <a:lnSpc>
                <a:spcPts val="6411"/>
              </a:lnSpc>
            </a:pPr>
            <a:r>
              <a:rPr lang="en-US" sz="4579" spc="146">
                <a:solidFill>
                  <a:srgbClr val="2B2A2A"/>
                </a:solidFill>
                <a:latin typeface="Barlow Bold"/>
              </a:rPr>
              <a:t>FORECAST</a:t>
            </a:r>
          </a:p>
        </p:txBody>
      </p:sp>
      <p:sp>
        <p:nvSpPr>
          <p:cNvPr id="27" name="TextBox 27"/>
          <p:cNvSpPr txBox="1"/>
          <p:nvPr/>
        </p:nvSpPr>
        <p:spPr>
          <a:xfrm>
            <a:off x="3599227" y="5529192"/>
            <a:ext cx="4078995" cy="763778"/>
          </a:xfrm>
          <a:prstGeom prst="rect">
            <a:avLst/>
          </a:prstGeom>
        </p:spPr>
        <p:txBody>
          <a:bodyPr lIns="0" tIns="0" rIns="0" bIns="0" rtlCol="0" anchor="t">
            <a:spAutoFit/>
          </a:bodyPr>
          <a:lstStyle/>
          <a:p>
            <a:pPr marL="0" lvl="0" indent="0" algn="ctr">
              <a:lnSpc>
                <a:spcPts val="6202"/>
              </a:lnSpc>
              <a:spcBef>
                <a:spcPct val="0"/>
              </a:spcBef>
            </a:pPr>
            <a:r>
              <a:rPr lang="en-US" sz="4430" spc="141">
                <a:solidFill>
                  <a:srgbClr val="2B2A2A"/>
                </a:solidFill>
                <a:latin typeface="Barlow Medium"/>
              </a:rPr>
              <a:t>5,990.5 Million</a:t>
            </a:r>
          </a:p>
        </p:txBody>
      </p:sp>
      <p:sp>
        <p:nvSpPr>
          <p:cNvPr id="28" name="TextBox 28"/>
          <p:cNvSpPr txBox="1"/>
          <p:nvPr/>
        </p:nvSpPr>
        <p:spPr>
          <a:xfrm>
            <a:off x="2863499" y="7671702"/>
            <a:ext cx="3013760" cy="788593"/>
          </a:xfrm>
          <a:prstGeom prst="rect">
            <a:avLst/>
          </a:prstGeom>
        </p:spPr>
        <p:txBody>
          <a:bodyPr lIns="0" tIns="0" rIns="0" bIns="0" rtlCol="0" anchor="t">
            <a:spAutoFit/>
          </a:bodyPr>
          <a:lstStyle/>
          <a:p>
            <a:pPr algn="ctr">
              <a:lnSpc>
                <a:spcPts val="6409"/>
              </a:lnSpc>
            </a:pPr>
            <a:r>
              <a:rPr lang="en-US" sz="4578" spc="146">
                <a:solidFill>
                  <a:srgbClr val="2B2A2A"/>
                </a:solidFill>
                <a:latin typeface="Barlow Semi-Bold"/>
              </a:rPr>
              <a:t>CAGR</a:t>
            </a:r>
          </a:p>
        </p:txBody>
      </p:sp>
      <p:sp>
        <p:nvSpPr>
          <p:cNvPr id="29" name="TextBox 29"/>
          <p:cNvSpPr txBox="1"/>
          <p:nvPr/>
        </p:nvSpPr>
        <p:spPr>
          <a:xfrm>
            <a:off x="2863499" y="8365045"/>
            <a:ext cx="3092516" cy="829818"/>
          </a:xfrm>
          <a:prstGeom prst="rect">
            <a:avLst/>
          </a:prstGeom>
        </p:spPr>
        <p:txBody>
          <a:bodyPr lIns="0" tIns="0" rIns="0" bIns="0" rtlCol="0" anchor="t">
            <a:spAutoFit/>
          </a:bodyPr>
          <a:lstStyle/>
          <a:p>
            <a:pPr marL="0" lvl="0" indent="0" algn="ctr">
              <a:lnSpc>
                <a:spcPts val="6762"/>
              </a:lnSpc>
              <a:spcBef>
                <a:spcPct val="0"/>
              </a:spcBef>
            </a:pPr>
            <a:r>
              <a:rPr lang="en-US" sz="4830" spc="154">
                <a:solidFill>
                  <a:srgbClr val="2B2A2A"/>
                </a:solidFill>
                <a:latin typeface="Barlow Medium"/>
              </a:rPr>
              <a:t>24.5%</a:t>
            </a:r>
          </a:p>
        </p:txBody>
      </p:sp>
      <p:sp>
        <p:nvSpPr>
          <p:cNvPr id="30" name="TextBox 30"/>
          <p:cNvSpPr txBox="1"/>
          <p:nvPr/>
        </p:nvSpPr>
        <p:spPr>
          <a:xfrm>
            <a:off x="1571329" y="5428514"/>
            <a:ext cx="1160139" cy="511583"/>
          </a:xfrm>
          <a:prstGeom prst="rect">
            <a:avLst/>
          </a:prstGeom>
        </p:spPr>
        <p:txBody>
          <a:bodyPr lIns="0" tIns="0" rIns="0" bIns="0" rtlCol="0" anchor="t">
            <a:spAutoFit/>
          </a:bodyPr>
          <a:lstStyle/>
          <a:p>
            <a:pPr algn="ctr">
              <a:lnSpc>
                <a:spcPts val="4156"/>
              </a:lnSpc>
              <a:spcBef>
                <a:spcPct val="0"/>
              </a:spcBef>
            </a:pPr>
            <a:r>
              <a:rPr lang="en-US" sz="2968" spc="95">
                <a:solidFill>
                  <a:srgbClr val="2B2A2A"/>
                </a:solidFill>
                <a:latin typeface="Barlow Ultra-Bold"/>
              </a:rPr>
              <a:t>2030</a:t>
            </a:r>
          </a:p>
        </p:txBody>
      </p:sp>
      <p:sp>
        <p:nvSpPr>
          <p:cNvPr id="31" name="TextBox 31"/>
          <p:cNvSpPr txBox="1"/>
          <p:nvPr/>
        </p:nvSpPr>
        <p:spPr>
          <a:xfrm>
            <a:off x="564521" y="8165849"/>
            <a:ext cx="1160139" cy="879280"/>
          </a:xfrm>
          <a:prstGeom prst="rect">
            <a:avLst/>
          </a:prstGeom>
        </p:spPr>
        <p:txBody>
          <a:bodyPr lIns="0" tIns="0" rIns="0" bIns="0" rtlCol="0" anchor="t">
            <a:spAutoFit/>
          </a:bodyPr>
          <a:lstStyle/>
          <a:p>
            <a:pPr algn="ctr">
              <a:lnSpc>
                <a:spcPts val="4156"/>
              </a:lnSpc>
            </a:pPr>
            <a:r>
              <a:rPr lang="en-US" sz="2968" spc="95">
                <a:solidFill>
                  <a:srgbClr val="2B2A2A"/>
                </a:solidFill>
                <a:latin typeface="Barlow Ultra-Bold"/>
              </a:rPr>
              <a:t>2023-</a:t>
            </a:r>
          </a:p>
          <a:p>
            <a:pPr algn="ctr">
              <a:lnSpc>
                <a:spcPts val="1721"/>
              </a:lnSpc>
            </a:pPr>
            <a:r>
              <a:rPr lang="en-US" sz="2968" spc="95">
                <a:solidFill>
                  <a:srgbClr val="2B2A2A"/>
                </a:solidFill>
                <a:latin typeface="Barlow Ultra-Bold"/>
              </a:rPr>
              <a:t>2030</a:t>
            </a:r>
          </a:p>
        </p:txBody>
      </p:sp>
      <p:sp>
        <p:nvSpPr>
          <p:cNvPr id="32" name="TextBox 32"/>
          <p:cNvSpPr txBox="1"/>
          <p:nvPr/>
        </p:nvSpPr>
        <p:spPr>
          <a:xfrm>
            <a:off x="1028700" y="810261"/>
            <a:ext cx="6361076" cy="636904"/>
          </a:xfrm>
          <a:prstGeom prst="rect">
            <a:avLst/>
          </a:prstGeom>
        </p:spPr>
        <p:txBody>
          <a:bodyPr lIns="0" tIns="0" rIns="0" bIns="0" rtlCol="0" anchor="t">
            <a:spAutoFit/>
          </a:bodyPr>
          <a:lstStyle/>
          <a:p>
            <a:pPr algn="ctr">
              <a:lnSpc>
                <a:spcPts val="4509"/>
              </a:lnSpc>
            </a:pPr>
            <a:r>
              <a:rPr lang="en-US" sz="5499" spc="-395">
                <a:solidFill>
                  <a:srgbClr val="000000"/>
                </a:solidFill>
                <a:latin typeface="Open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37" r="-37"/>
            </a:stretch>
          </a:blipFill>
        </p:spPr>
        <p:txBody>
          <a:bodyPr/>
          <a:lstStyle/>
          <a:p/>
        </p:txBody>
      </p:sp>
      <p:grpSp>
        <p:nvGrpSpPr>
          <p:cNvPr id="3" name="Group 3"/>
          <p:cNvGrpSpPr/>
          <p:nvPr/>
        </p:nvGrpSpPr>
        <p:grpSpPr>
          <a:xfrm>
            <a:off x="1169571" y="686595"/>
            <a:ext cx="15648622" cy="905436"/>
            <a:chExt cx="4121448" cy="238469"/>
          </a:xfrm>
        </p:grpSpPr>
        <p:sp>
          <p:nvSpPr>
            <p:cNvPr id="4" name="Freeform 4"/>
            <p:cNvSpPr/>
            <p:nvPr/>
          </p:nvSpPr>
          <p:spPr>
            <a:xfrm>
              <a:off x="0" y="0"/>
              <a:ext cx="4121448" cy="238469"/>
            </a:xfrm>
            <a:custGeom>
              <a:rect l="l" t="t" r="r" b="b"/>
              <a:pathLst>
                <a:path w="4121448" h="238469">
                  <a:moveTo>
                    <a:pt x="25231" y="0"/>
                  </a:moveTo>
                  <a:lnTo>
                    <a:pt x="4096216" y="0"/>
                  </a:lnTo>
                  <a:cubicBezTo>
                    <a:pt x="4110151" y="0"/>
                    <a:pt x="4121448" y="11297"/>
                    <a:pt x="4121448" y="25231"/>
                  </a:cubicBezTo>
                  <a:lnTo>
                    <a:pt x="4121448" y="213237"/>
                  </a:lnTo>
                  <a:cubicBezTo>
                    <a:pt x="4121448" y="227172"/>
                    <a:pt x="4110151" y="238469"/>
                    <a:pt x="4096216" y="238469"/>
                  </a:cubicBezTo>
                  <a:lnTo>
                    <a:pt x="25231" y="238469"/>
                  </a:lnTo>
                  <a:cubicBezTo>
                    <a:pt x="18540" y="238469"/>
                    <a:pt x="12122" y="235810"/>
                    <a:pt x="7390" y="231079"/>
                  </a:cubicBezTo>
                  <a:cubicBezTo>
                    <a:pt x="2658" y="226347"/>
                    <a:pt x="0" y="219929"/>
                    <a:pt x="0" y="213237"/>
                  </a:cubicBezTo>
                  <a:lnTo>
                    <a:pt x="0" y="25231"/>
                  </a:lnTo>
                  <a:cubicBezTo>
                    <a:pt x="0" y="11297"/>
                    <a:pt x="11297" y="0"/>
                    <a:pt x="25231" y="0"/>
                  </a:cubicBezTo>
                  <a:close/>
                </a:path>
              </a:pathLst>
            </a:custGeom>
            <a:solidFill>
              <a:srgbClr val="FFFFFF">
                <a:alpha val="33725"/>
              </a:srgbClr>
            </a:solidFill>
          </p:spPr>
          <p:txBody>
            <a:bodyPr/>
            <a:lstStyle/>
            <a:p/>
          </p:txBody>
        </p:sp>
        <p:sp>
          <p:nvSpPr>
            <p:cNvPr id="5" name="TextBox 5"/>
            <p:cNvSpPr txBox="1"/>
            <p:nvPr/>
          </p:nvSpPr>
          <p:spPr>
            <a:xfrm>
              <a:off x="0" y="-57150"/>
              <a:ext cx="4121448" cy="295619"/>
            </a:xfrm>
            <a:prstGeom prst="rect">
              <a:avLst/>
            </a:prstGeom>
          </p:spPr>
          <p:txBody>
            <a:bodyPr lIns="50800" tIns="50800" rIns="50800" bIns="50800" rtlCol="0" anchor="ctr"/>
            <a:lstStyle/>
            <a:p>
              <a:pPr algn="ctr">
                <a:lnSpc>
                  <a:spcPts val="3359"/>
                </a:lnSpc>
              </a:pPr>
              <a:endParaRPr/>
            </a:p>
          </p:txBody>
        </p:sp>
      </p:grpSp>
      <p:sp>
        <p:nvSpPr>
          <p:cNvPr id="6" name="TextBox 6"/>
          <p:cNvSpPr txBox="1"/>
          <p:nvPr/>
        </p:nvSpPr>
        <p:spPr>
          <a:xfrm>
            <a:off x="1417648" y="698942"/>
            <a:ext cx="15190887" cy="795019"/>
          </a:xfrm>
          <a:prstGeom prst="rect">
            <a:avLst/>
          </a:prstGeom>
        </p:spPr>
        <p:txBody>
          <a:bodyPr lIns="0" tIns="0" rIns="0" bIns="0" rtlCol="0" anchor="t">
            <a:spAutoFit/>
          </a:bodyPr>
          <a:lstStyle/>
          <a:p>
            <a:pPr algn="ctr">
              <a:lnSpc>
                <a:spcPts val="6580"/>
              </a:lnSpc>
              <a:spcBef>
                <a:spcPct val="0"/>
              </a:spcBef>
            </a:pPr>
            <a:r>
              <a:rPr lang="en-US" sz="4700" spc="150">
                <a:solidFill>
                  <a:srgbClr val="000000"/>
                </a:solidFill>
                <a:latin typeface="Montserrat Bold"/>
              </a:rPr>
              <a:t>REVENUE MARKET SHARE BY SEGMENTS 2022</a:t>
            </a:r>
          </a:p>
        </p:txBody>
      </p:sp>
      <p:sp>
        <p:nvSpPr>
          <p:cNvPr id="7" name="Freeform 7"/>
          <p:cNvSpPr/>
          <p:nvPr/>
        </p:nvSpPr>
        <p:spPr>
          <a:xfrm>
            <a:off x="9707580" y="8012692"/>
            <a:ext cx="7328843" cy="2274308"/>
          </a:xfrm>
          <a:custGeom>
            <a:rect l="l" t="t" r="r" b="b"/>
            <a:pathLst>
              <a:path w="7328843" h="2274308">
                <a:moveTo>
                  <a:pt x="0" y="0"/>
                </a:moveTo>
                <a:lnTo>
                  <a:pt x="7328843" y="0"/>
                </a:lnTo>
                <a:lnTo>
                  <a:pt x="7328843" y="2274308"/>
                </a:lnTo>
                <a:lnTo>
                  <a:pt x="0" y="2274308"/>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8" name="Group 8"/>
          <p:cNvGrpSpPr/>
          <p:nvPr/>
        </p:nvGrpSpPr>
        <p:grpSpPr>
          <a:xfrm>
            <a:off x="9484702" y="7775987"/>
            <a:ext cx="7774598" cy="1546764"/>
            <a:chExt cx="2156186" cy="428975"/>
          </a:xfrm>
        </p:grpSpPr>
        <p:sp>
          <p:nvSpPr>
            <p:cNvPr id="9" name="Freeform 9"/>
            <p:cNvSpPr/>
            <p:nvPr/>
          </p:nvSpPr>
          <p:spPr>
            <a:xfrm>
              <a:off x="0" y="0"/>
              <a:ext cx="2156186" cy="428975"/>
            </a:xfrm>
            <a:custGeom>
              <a:rect l="l" t="t" r="r" b="b"/>
              <a:pathLst>
                <a:path w="2156186" h="428975">
                  <a:moveTo>
                    <a:pt x="29874" y="0"/>
                  </a:moveTo>
                  <a:lnTo>
                    <a:pt x="2126312" y="0"/>
                  </a:lnTo>
                  <a:cubicBezTo>
                    <a:pt x="2142811" y="0"/>
                    <a:pt x="2156186" y="13375"/>
                    <a:pt x="2156186" y="29874"/>
                  </a:cubicBezTo>
                  <a:lnTo>
                    <a:pt x="2156186" y="399102"/>
                  </a:lnTo>
                  <a:cubicBezTo>
                    <a:pt x="2156186" y="415600"/>
                    <a:pt x="2142811" y="428975"/>
                    <a:pt x="2126312" y="428975"/>
                  </a:cubicBezTo>
                  <a:lnTo>
                    <a:pt x="29874" y="428975"/>
                  </a:lnTo>
                  <a:cubicBezTo>
                    <a:pt x="13375" y="428975"/>
                    <a:pt x="0" y="415600"/>
                    <a:pt x="0" y="399102"/>
                  </a:cubicBezTo>
                  <a:lnTo>
                    <a:pt x="0" y="29874"/>
                  </a:lnTo>
                  <a:cubicBezTo>
                    <a:pt x="0" y="13375"/>
                    <a:pt x="13375" y="0"/>
                    <a:pt x="29874" y="0"/>
                  </a:cubicBezTo>
                  <a:close/>
                </a:path>
              </a:pathLst>
            </a:custGeom>
            <a:solidFill>
              <a:srgbClr val="D78158"/>
            </a:solidFill>
          </p:spPr>
          <p:txBody>
            <a:bodyPr/>
            <a:lstStyle/>
            <a:p/>
          </p:txBody>
        </p:sp>
        <p:sp>
          <p:nvSpPr>
            <p:cNvPr id="10" name="TextBox 10"/>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1" name="Freeform 11"/>
          <p:cNvSpPr/>
          <p:nvPr/>
        </p:nvSpPr>
        <p:spPr>
          <a:xfrm>
            <a:off x="9707580" y="6041345"/>
            <a:ext cx="7328843" cy="2274308"/>
          </a:xfrm>
          <a:custGeom>
            <a:rect l="l" t="t" r="r" b="b"/>
            <a:pathLst>
              <a:path w="7328843" h="2274308">
                <a:moveTo>
                  <a:pt x="0" y="0"/>
                </a:moveTo>
                <a:lnTo>
                  <a:pt x="7328843" y="0"/>
                </a:lnTo>
                <a:lnTo>
                  <a:pt x="7328843" y="2274308"/>
                </a:lnTo>
                <a:lnTo>
                  <a:pt x="0" y="2274308"/>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2" name="Group 12"/>
          <p:cNvGrpSpPr/>
          <p:nvPr/>
        </p:nvGrpSpPr>
        <p:grpSpPr>
          <a:xfrm>
            <a:off x="9484702" y="5807094"/>
            <a:ext cx="7774598" cy="1546764"/>
            <a:chExt cx="2156186" cy="428975"/>
          </a:xfrm>
        </p:grpSpPr>
        <p:sp>
          <p:nvSpPr>
            <p:cNvPr id="13" name="Freeform 13"/>
            <p:cNvSpPr/>
            <p:nvPr/>
          </p:nvSpPr>
          <p:spPr>
            <a:xfrm>
              <a:off x="0" y="0"/>
              <a:ext cx="2156186" cy="428975"/>
            </a:xfrm>
            <a:custGeom>
              <a:rect l="l" t="t" r="r" b="b"/>
              <a:pathLst>
                <a:path w="2156186" h="428975">
                  <a:moveTo>
                    <a:pt x="29874" y="0"/>
                  </a:moveTo>
                  <a:lnTo>
                    <a:pt x="2126312" y="0"/>
                  </a:lnTo>
                  <a:cubicBezTo>
                    <a:pt x="2142811" y="0"/>
                    <a:pt x="2156186" y="13375"/>
                    <a:pt x="2156186" y="29874"/>
                  </a:cubicBezTo>
                  <a:lnTo>
                    <a:pt x="2156186" y="399102"/>
                  </a:lnTo>
                  <a:cubicBezTo>
                    <a:pt x="2156186" y="415600"/>
                    <a:pt x="2142811" y="428975"/>
                    <a:pt x="2126312" y="428975"/>
                  </a:cubicBezTo>
                  <a:lnTo>
                    <a:pt x="29874" y="428975"/>
                  </a:lnTo>
                  <a:cubicBezTo>
                    <a:pt x="13375" y="428975"/>
                    <a:pt x="0" y="415600"/>
                    <a:pt x="0" y="399102"/>
                  </a:cubicBezTo>
                  <a:lnTo>
                    <a:pt x="0" y="29874"/>
                  </a:lnTo>
                  <a:cubicBezTo>
                    <a:pt x="0" y="13375"/>
                    <a:pt x="13375" y="0"/>
                    <a:pt x="29874" y="0"/>
                  </a:cubicBezTo>
                  <a:close/>
                </a:path>
              </a:pathLst>
            </a:custGeom>
            <a:solidFill>
              <a:srgbClr val="D78158"/>
            </a:solidFill>
          </p:spPr>
          <p:txBody>
            <a:bodyPr/>
            <a:lstStyle/>
            <a:p/>
          </p:txBody>
        </p:sp>
        <p:sp>
          <p:nvSpPr>
            <p:cNvPr id="14" name="TextBox 14"/>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5" name="Freeform 15"/>
          <p:cNvSpPr/>
          <p:nvPr/>
        </p:nvSpPr>
        <p:spPr>
          <a:xfrm>
            <a:off x="9707580" y="4073197"/>
            <a:ext cx="7328843" cy="2274308"/>
          </a:xfrm>
          <a:custGeom>
            <a:rect l="l" t="t" r="r" b="b"/>
            <a:pathLst>
              <a:path w="7328843" h="2274308">
                <a:moveTo>
                  <a:pt x="0" y="0"/>
                </a:moveTo>
                <a:lnTo>
                  <a:pt x="7328843" y="0"/>
                </a:lnTo>
                <a:lnTo>
                  <a:pt x="7328843" y="2274308"/>
                </a:lnTo>
                <a:lnTo>
                  <a:pt x="0" y="2274308"/>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6" name="Group 16"/>
          <p:cNvGrpSpPr/>
          <p:nvPr/>
        </p:nvGrpSpPr>
        <p:grpSpPr>
          <a:xfrm>
            <a:off x="9484702" y="3838201"/>
            <a:ext cx="7774598" cy="1546764"/>
            <a:chExt cx="2156186" cy="428975"/>
          </a:xfrm>
        </p:grpSpPr>
        <p:sp>
          <p:nvSpPr>
            <p:cNvPr id="17" name="Freeform 17"/>
            <p:cNvSpPr/>
            <p:nvPr/>
          </p:nvSpPr>
          <p:spPr>
            <a:xfrm>
              <a:off x="0" y="0"/>
              <a:ext cx="2156186" cy="428975"/>
            </a:xfrm>
            <a:custGeom>
              <a:rect l="l" t="t" r="r" b="b"/>
              <a:pathLst>
                <a:path w="2156186" h="428975">
                  <a:moveTo>
                    <a:pt x="29874" y="0"/>
                  </a:moveTo>
                  <a:lnTo>
                    <a:pt x="2126312" y="0"/>
                  </a:lnTo>
                  <a:cubicBezTo>
                    <a:pt x="2142811" y="0"/>
                    <a:pt x="2156186" y="13375"/>
                    <a:pt x="2156186" y="29874"/>
                  </a:cubicBezTo>
                  <a:lnTo>
                    <a:pt x="2156186" y="399102"/>
                  </a:lnTo>
                  <a:cubicBezTo>
                    <a:pt x="2156186" y="415600"/>
                    <a:pt x="2142811" y="428975"/>
                    <a:pt x="2126312" y="428975"/>
                  </a:cubicBezTo>
                  <a:lnTo>
                    <a:pt x="29874" y="428975"/>
                  </a:lnTo>
                  <a:cubicBezTo>
                    <a:pt x="13375" y="428975"/>
                    <a:pt x="0" y="415600"/>
                    <a:pt x="0" y="399102"/>
                  </a:cubicBezTo>
                  <a:lnTo>
                    <a:pt x="0" y="29874"/>
                  </a:lnTo>
                  <a:cubicBezTo>
                    <a:pt x="0" y="13375"/>
                    <a:pt x="13375" y="0"/>
                    <a:pt x="29874" y="0"/>
                  </a:cubicBezTo>
                  <a:close/>
                </a:path>
              </a:pathLst>
            </a:custGeom>
            <a:solidFill>
              <a:srgbClr val="D78158"/>
            </a:solidFill>
          </p:spPr>
          <p:txBody>
            <a:bodyPr/>
            <a:lstStyle/>
            <a:p/>
          </p:txBody>
        </p:sp>
        <p:sp>
          <p:nvSpPr>
            <p:cNvPr id="18" name="TextBox 18"/>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9" name="AutoShape 19"/>
          <p:cNvSpPr/>
          <p:nvPr/>
        </p:nvSpPr>
        <p:spPr>
          <a:xfrm flipH="1" flipV="1">
            <a:off x="12364526" y="4205105"/>
            <a:ext cx="0" cy="812956"/>
          </a:xfrm>
          <a:prstGeom prst="line">
            <a:avLst/>
          </a:prstGeom>
          <a:ln w="19050" cap="flat">
            <a:solidFill>
              <a:srgbClr val="FFFFFF"/>
            </a:solidFill>
            <a:prstDash val="solid"/>
            <a:headEnd type="none" w="sm" len="sm"/>
            <a:tailEnd type="none" w="sm" len="sm"/>
          </a:ln>
        </p:spPr>
        <p:txBody>
          <a:bodyPr/>
          <a:lstStyle/>
          <a:p/>
        </p:txBody>
      </p:sp>
      <p:sp>
        <p:nvSpPr>
          <p:cNvPr id="20" name="AutoShape 20"/>
          <p:cNvSpPr/>
          <p:nvPr/>
        </p:nvSpPr>
        <p:spPr>
          <a:xfrm flipH="1" flipV="1">
            <a:off x="12364526" y="6173998"/>
            <a:ext cx="0" cy="812956"/>
          </a:xfrm>
          <a:prstGeom prst="line">
            <a:avLst/>
          </a:prstGeom>
          <a:ln w="19050" cap="flat">
            <a:solidFill>
              <a:srgbClr val="FFFFFF"/>
            </a:solidFill>
            <a:prstDash val="solid"/>
            <a:headEnd type="none" w="sm" len="sm"/>
            <a:tailEnd type="none" w="sm" len="sm"/>
          </a:ln>
        </p:spPr>
        <p:txBody>
          <a:bodyPr/>
          <a:lstStyle/>
          <a:p/>
        </p:txBody>
      </p:sp>
      <p:sp>
        <p:nvSpPr>
          <p:cNvPr id="21" name="AutoShape 21"/>
          <p:cNvSpPr/>
          <p:nvPr/>
        </p:nvSpPr>
        <p:spPr>
          <a:xfrm flipH="1" flipV="1">
            <a:off x="12364526" y="8142891"/>
            <a:ext cx="0" cy="812956"/>
          </a:xfrm>
          <a:prstGeom prst="line">
            <a:avLst/>
          </a:prstGeom>
          <a:ln w="19050" cap="flat">
            <a:solidFill>
              <a:srgbClr val="FFFFFF"/>
            </a:solidFill>
            <a:prstDash val="solid"/>
            <a:headEnd type="none" w="sm" len="sm"/>
            <a:tailEnd type="none" w="sm" len="sm"/>
          </a:ln>
        </p:spPr>
        <p:txBody>
          <a:bodyPr/>
          <a:lstStyle/>
          <a:p/>
        </p:txBody>
      </p:sp>
      <p:sp>
        <p:nvSpPr>
          <p:cNvPr id="22" name="TextBox 22"/>
          <p:cNvSpPr txBox="1"/>
          <p:nvPr/>
        </p:nvSpPr>
        <p:spPr>
          <a:xfrm>
            <a:off x="12712526" y="3871808"/>
            <a:ext cx="4105666" cy="1393826"/>
          </a:xfrm>
          <a:prstGeom prst="rect">
            <a:avLst/>
          </a:prstGeom>
        </p:spPr>
        <p:txBody>
          <a:bodyPr lIns="0" tIns="0" rIns="0" bIns="0" rtlCol="0" anchor="t">
            <a:spAutoFit/>
          </a:bodyPr>
          <a:lstStyle/>
          <a:p>
            <a:pPr algn="ctr">
              <a:lnSpc>
                <a:spcPts val="5599"/>
              </a:lnSpc>
              <a:spcBef>
                <a:spcPct val="0"/>
              </a:spcBef>
            </a:pPr>
            <a:r>
              <a:rPr lang="en-US" sz="3999" spc="127">
                <a:solidFill>
                  <a:srgbClr val="FFFFFF"/>
                </a:solidFill>
                <a:latin typeface="Barlow Semi-Bold"/>
              </a:rPr>
              <a:t> Passenger cars:  67.2%</a:t>
            </a:r>
          </a:p>
        </p:txBody>
      </p:sp>
      <p:sp>
        <p:nvSpPr>
          <p:cNvPr id="23" name="TextBox 23"/>
          <p:cNvSpPr txBox="1"/>
          <p:nvPr/>
        </p:nvSpPr>
        <p:spPr>
          <a:xfrm>
            <a:off x="9707580" y="4149397"/>
            <a:ext cx="2101710" cy="1012189"/>
          </a:xfrm>
          <a:prstGeom prst="rect">
            <a:avLst/>
          </a:prstGeom>
        </p:spPr>
        <p:txBody>
          <a:bodyPr lIns="0" tIns="0" rIns="0" bIns="0" rtlCol="0" anchor="t">
            <a:spAutoFit/>
          </a:bodyPr>
          <a:lstStyle/>
          <a:p>
            <a:pPr algn="ctr">
              <a:lnSpc>
                <a:spcPts val="3879"/>
              </a:lnSpc>
            </a:pPr>
            <a:r>
              <a:rPr lang="en-US" sz="3999" spc="127">
                <a:solidFill>
                  <a:srgbClr val="FFFFFF"/>
                </a:solidFill>
                <a:latin typeface="Barlow Semi-Bold"/>
              </a:rPr>
              <a:t>Car </a:t>
            </a:r>
          </a:p>
          <a:p>
            <a:pPr algn="ctr">
              <a:lnSpc>
                <a:spcPts val="3879"/>
              </a:lnSpc>
            </a:pPr>
            <a:r>
              <a:rPr lang="en-US" sz="3999" spc="127">
                <a:solidFill>
                  <a:srgbClr val="FFFFFF"/>
                </a:solidFill>
                <a:latin typeface="Barlow Semi-Bold"/>
              </a:rPr>
              <a:t>Type</a:t>
            </a:r>
          </a:p>
        </p:txBody>
      </p:sp>
      <p:sp>
        <p:nvSpPr>
          <p:cNvPr id="24" name="TextBox 24"/>
          <p:cNvSpPr txBox="1"/>
          <p:nvPr/>
        </p:nvSpPr>
        <p:spPr>
          <a:xfrm>
            <a:off x="12185179" y="5840701"/>
            <a:ext cx="4851243" cy="1393825"/>
          </a:xfrm>
          <a:prstGeom prst="rect">
            <a:avLst/>
          </a:prstGeom>
        </p:spPr>
        <p:txBody>
          <a:bodyPr lIns="0" tIns="0" rIns="0" bIns="0" rtlCol="0" anchor="t">
            <a:spAutoFit/>
          </a:bodyPr>
          <a:lstStyle/>
          <a:p>
            <a:pPr algn="ctr">
              <a:lnSpc>
                <a:spcPts val="5599"/>
              </a:lnSpc>
              <a:spcBef>
                <a:spcPct val="0"/>
              </a:spcBef>
            </a:pPr>
            <a:r>
              <a:rPr lang="en-US" sz="3999" spc="127">
                <a:solidFill>
                  <a:srgbClr val="FFFFFF"/>
                </a:solidFill>
                <a:latin typeface="Barlow Semi-Bold"/>
              </a:rPr>
              <a:t>  Battery car: </a:t>
            </a:r>
          </a:p>
          <a:p>
            <a:pPr algn="ctr">
              <a:lnSpc>
                <a:spcPts val="5599"/>
              </a:lnSpc>
              <a:spcBef>
                <a:spcPct val="0"/>
              </a:spcBef>
            </a:pPr>
            <a:r>
              <a:rPr lang="en-US" sz="3999" spc="127">
                <a:solidFill>
                  <a:srgbClr val="FFFFFF"/>
                </a:solidFill>
                <a:latin typeface="Barlow Semi-Bold"/>
              </a:rPr>
              <a:t>58.2%</a:t>
            </a:r>
          </a:p>
        </p:txBody>
      </p:sp>
      <p:sp>
        <p:nvSpPr>
          <p:cNvPr id="25" name="TextBox 25"/>
          <p:cNvSpPr txBox="1"/>
          <p:nvPr/>
        </p:nvSpPr>
        <p:spPr>
          <a:xfrm>
            <a:off x="9498798" y="6193126"/>
            <a:ext cx="2686381" cy="688975"/>
          </a:xfrm>
          <a:prstGeom prst="rect">
            <a:avLst/>
          </a:prstGeom>
        </p:spPr>
        <p:txBody>
          <a:bodyPr lIns="0" tIns="0" rIns="0" bIns="0" rtlCol="0" anchor="t">
            <a:spAutoFit/>
          </a:bodyPr>
          <a:lstStyle/>
          <a:p>
            <a:pPr algn="ctr">
              <a:lnSpc>
                <a:spcPts val="5599"/>
              </a:lnSpc>
              <a:spcBef>
                <a:spcPct val="0"/>
              </a:spcBef>
            </a:pPr>
            <a:r>
              <a:rPr lang="en-US" sz="3999" spc="127">
                <a:solidFill>
                  <a:srgbClr val="FFFFFF"/>
                </a:solidFill>
                <a:latin typeface="Barlow Semi-Bold"/>
              </a:rPr>
              <a:t>Propulsion</a:t>
            </a:r>
          </a:p>
        </p:txBody>
      </p:sp>
      <p:sp>
        <p:nvSpPr>
          <p:cNvPr id="26" name="TextBox 26"/>
          <p:cNvSpPr txBox="1"/>
          <p:nvPr/>
        </p:nvSpPr>
        <p:spPr>
          <a:xfrm>
            <a:off x="13157048" y="7809594"/>
            <a:ext cx="3216622" cy="1393825"/>
          </a:xfrm>
          <a:prstGeom prst="rect">
            <a:avLst/>
          </a:prstGeom>
        </p:spPr>
        <p:txBody>
          <a:bodyPr lIns="0" tIns="0" rIns="0" bIns="0" rtlCol="0" anchor="t">
            <a:spAutoFit/>
          </a:bodyPr>
          <a:lstStyle/>
          <a:p>
            <a:pPr algn="ctr">
              <a:lnSpc>
                <a:spcPts val="5599"/>
              </a:lnSpc>
              <a:spcBef>
                <a:spcPct val="0"/>
              </a:spcBef>
            </a:pPr>
            <a:r>
              <a:rPr lang="en-US" sz="3999" spc="127">
                <a:solidFill>
                  <a:srgbClr val="FFFFFF"/>
                </a:solidFill>
                <a:latin typeface="Barlow Semi-Bold"/>
              </a:rPr>
              <a:t> Lithium-ion: </a:t>
            </a:r>
          </a:p>
          <a:p>
            <a:pPr algn="ctr">
              <a:lnSpc>
                <a:spcPts val="5599"/>
              </a:lnSpc>
              <a:spcBef>
                <a:spcPct val="0"/>
              </a:spcBef>
            </a:pPr>
            <a:r>
              <a:rPr lang="en-US" sz="3999" spc="127">
                <a:solidFill>
                  <a:srgbClr val="FFFFFF"/>
                </a:solidFill>
                <a:latin typeface="Barlow Semi-Bold"/>
              </a:rPr>
              <a:t>34.2%</a:t>
            </a:r>
          </a:p>
        </p:txBody>
      </p:sp>
      <p:sp>
        <p:nvSpPr>
          <p:cNvPr id="27" name="TextBox 27"/>
          <p:cNvSpPr txBox="1"/>
          <p:nvPr/>
        </p:nvSpPr>
        <p:spPr>
          <a:xfrm>
            <a:off x="9484702" y="8137656"/>
            <a:ext cx="3015764" cy="1012190"/>
          </a:xfrm>
          <a:prstGeom prst="rect">
            <a:avLst/>
          </a:prstGeom>
        </p:spPr>
        <p:txBody>
          <a:bodyPr lIns="0" tIns="0" rIns="0" bIns="0" rtlCol="0" anchor="t">
            <a:spAutoFit/>
          </a:bodyPr>
          <a:lstStyle/>
          <a:p>
            <a:pPr algn="ctr">
              <a:lnSpc>
                <a:spcPts val="3879"/>
              </a:lnSpc>
            </a:pPr>
            <a:r>
              <a:rPr lang="en-US" sz="3999" spc="127">
                <a:solidFill>
                  <a:srgbClr val="FFFFFF"/>
                </a:solidFill>
                <a:latin typeface="Barlow Semi-Bold"/>
              </a:rPr>
              <a:t>Battery </a:t>
            </a:r>
          </a:p>
          <a:p>
            <a:pPr algn="ctr">
              <a:lnSpc>
                <a:spcPts val="3879"/>
              </a:lnSpc>
            </a:pPr>
            <a:r>
              <a:rPr lang="en-US" sz="3999" spc="127">
                <a:solidFill>
                  <a:srgbClr val="FFFFFF"/>
                </a:solidFill>
                <a:latin typeface="Barlow Semi-Bold"/>
              </a:rPr>
              <a:t>type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sp>
        <p:nvSpPr>
          <p:cNvPr id="3" name="TextBox 3"/>
          <p:cNvSpPr txBox="1"/>
          <p:nvPr/>
        </p:nvSpPr>
        <p:spPr>
          <a:xfrm>
            <a:off x="1083022" y="229561"/>
            <a:ext cx="16121955" cy="483371"/>
          </a:xfrm>
          <a:prstGeom prst="rect">
            <a:avLst/>
          </a:prstGeom>
        </p:spPr>
        <p:txBody>
          <a:bodyPr lIns="0" tIns="0" rIns="0" bIns="0" rtlCol="0" anchor="t">
            <a:spAutoFit/>
          </a:bodyPr>
          <a:lstStyle/>
          <a:p>
            <a:pPr algn="ctr">
              <a:lnSpc>
                <a:spcPts val="3801"/>
              </a:lnSpc>
              <a:spcBef>
                <a:spcPct val="0"/>
              </a:spcBef>
            </a:pPr>
            <a:r>
              <a:rPr lang="en-US" sz="3276" spc="170">
                <a:solidFill>
                  <a:srgbClr val="FFFFFF"/>
                </a:solidFill>
                <a:latin typeface="Montserrat Bold"/>
              </a:rPr>
              <a:t>GLOBAL SOLAR POWERED CAR MARKET REVENUE SHARE FOR 2022</a:t>
            </a:r>
          </a:p>
        </p:txBody>
      </p:sp>
      <p:sp>
        <p:nvSpPr>
          <p:cNvPr id="4" name="TextBox 4"/>
          <p:cNvSpPr txBox="1"/>
          <p:nvPr/>
        </p:nvSpPr>
        <p:spPr>
          <a:xfrm>
            <a:off x="7038829" y="8397024"/>
            <a:ext cx="7781284" cy="1627301"/>
          </a:xfrm>
          <a:prstGeom prst="rect">
            <a:avLst/>
          </a:prstGeom>
        </p:spPr>
        <p:txBody>
          <a:bodyPr lIns="0" tIns="0" rIns="0" bIns="0" rtlCol="0" anchor="t">
            <a:spAutoFit/>
          </a:bodyPr>
          <a:lstStyle/>
          <a:p>
            <a:pPr algn="ctr">
              <a:lnSpc>
                <a:spcPts val="6558"/>
              </a:lnSpc>
              <a:spcBef>
                <a:spcPct val="0"/>
              </a:spcBef>
            </a:pPr>
            <a:r>
              <a:rPr lang="en-US" sz="4684" spc="149">
                <a:solidFill>
                  <a:srgbClr val="FFFFFF"/>
                </a:solidFill>
                <a:latin typeface="Barlow Semi-Bold"/>
              </a:rPr>
              <a:t>Asia Pacific Regional Share </a:t>
            </a:r>
          </a:p>
          <a:p>
            <a:pPr algn="ctr">
              <a:lnSpc>
                <a:spcPts val="6558"/>
              </a:lnSpc>
              <a:spcBef>
                <a:spcPct val="0"/>
              </a:spcBef>
            </a:pPr>
            <a:r>
              <a:rPr lang="en-US" sz="4684" spc="149">
                <a:solidFill>
                  <a:srgbClr val="FFFFFF"/>
                </a:solidFill>
                <a:latin typeface="Barlow Semi-Bold"/>
              </a:rPr>
              <a:t>32.5%</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9333" b="-19333"/>
            </a:stretch>
          </a:blipFill>
        </p:spPr>
        <p:txBody>
          <a:bodyPr/>
          <a:lstStyle/>
          <a:p/>
        </p:txBody>
      </p:sp>
      <p:grpSp>
        <p:nvGrpSpPr>
          <p:cNvPr id="3" name="Group 3"/>
          <p:cNvGrpSpPr/>
          <p:nvPr/>
        </p:nvGrpSpPr>
        <p:grpSpPr>
          <a:xfrm>
            <a:off x="932542" y="4106111"/>
            <a:ext cx="7526438" cy="2533033"/>
            <a:chExt cx="1982272" cy="667136"/>
          </a:xfrm>
        </p:grpSpPr>
        <p:sp>
          <p:nvSpPr>
            <p:cNvPr id="4" name="Freeform 4"/>
            <p:cNvSpPr/>
            <p:nvPr/>
          </p:nvSpPr>
          <p:spPr>
            <a:xfrm>
              <a:off x="0" y="0"/>
              <a:ext cx="1982272" cy="667136"/>
            </a:xfrm>
            <a:custGeom>
              <a:rect l="l" t="t" r="r" b="b"/>
              <a:pathLst>
                <a:path w="1982272" h="667136">
                  <a:moveTo>
                    <a:pt x="52460" y="0"/>
                  </a:moveTo>
                  <a:lnTo>
                    <a:pt x="1929811" y="0"/>
                  </a:lnTo>
                  <a:cubicBezTo>
                    <a:pt x="1943725" y="0"/>
                    <a:pt x="1957068" y="5527"/>
                    <a:pt x="1966906" y="15365"/>
                  </a:cubicBezTo>
                  <a:cubicBezTo>
                    <a:pt x="1976745" y="25203"/>
                    <a:pt x="1982272" y="38547"/>
                    <a:pt x="1982272" y="52460"/>
                  </a:cubicBezTo>
                  <a:lnTo>
                    <a:pt x="1982272" y="614676"/>
                  </a:lnTo>
                  <a:cubicBezTo>
                    <a:pt x="1982272" y="628589"/>
                    <a:pt x="1976745" y="641933"/>
                    <a:pt x="1966906" y="651771"/>
                  </a:cubicBezTo>
                  <a:cubicBezTo>
                    <a:pt x="1957068" y="661609"/>
                    <a:pt x="1943725" y="667136"/>
                    <a:pt x="1929811" y="667136"/>
                  </a:cubicBezTo>
                  <a:lnTo>
                    <a:pt x="52460" y="667136"/>
                  </a:lnTo>
                  <a:cubicBezTo>
                    <a:pt x="38547" y="667136"/>
                    <a:pt x="25203" y="661609"/>
                    <a:pt x="15365" y="651771"/>
                  </a:cubicBezTo>
                  <a:cubicBezTo>
                    <a:pt x="5527" y="641933"/>
                    <a:pt x="0" y="628589"/>
                    <a:pt x="0" y="614676"/>
                  </a:cubicBezTo>
                  <a:lnTo>
                    <a:pt x="0" y="52460"/>
                  </a:lnTo>
                  <a:cubicBezTo>
                    <a:pt x="0" y="38547"/>
                    <a:pt x="5527" y="25203"/>
                    <a:pt x="15365" y="15365"/>
                  </a:cubicBezTo>
                  <a:cubicBezTo>
                    <a:pt x="25203" y="5527"/>
                    <a:pt x="38547" y="0"/>
                    <a:pt x="52460" y="0"/>
                  </a:cubicBezTo>
                  <a:close/>
                </a:path>
              </a:pathLst>
            </a:custGeom>
            <a:solidFill>
              <a:srgbClr val="FFFFFF"/>
            </a:solidFill>
          </p:spPr>
          <p:txBody>
            <a:bodyPr/>
            <a:lstStyle/>
            <a:p/>
          </p:txBody>
        </p:sp>
        <p:sp>
          <p:nvSpPr>
            <p:cNvPr id="5" name="TextBox 5"/>
            <p:cNvSpPr txBox="1"/>
            <p:nvPr/>
          </p:nvSpPr>
          <p:spPr>
            <a:xfrm>
              <a:off x="0" y="-57150"/>
              <a:ext cx="1982272" cy="724286"/>
            </a:xfrm>
            <a:prstGeom prst="rect">
              <a:avLst/>
            </a:prstGeom>
          </p:spPr>
          <p:txBody>
            <a:bodyPr lIns="50800" tIns="50800" rIns="50800" bIns="50800" rtlCol="0" anchor="ctr"/>
            <a:lstStyle/>
            <a:p>
              <a:pPr algn="ctr">
                <a:lnSpc>
                  <a:spcPts val="3359"/>
                </a:lnSpc>
              </a:pPr>
              <a:endParaRPr/>
            </a:p>
          </p:txBody>
        </p:sp>
      </p:grpSp>
      <p:grpSp>
        <p:nvGrpSpPr>
          <p:cNvPr id="6" name="Group 6"/>
          <p:cNvGrpSpPr/>
          <p:nvPr/>
        </p:nvGrpSpPr>
        <p:grpSpPr>
          <a:xfrm>
            <a:off x="932542" y="6992242"/>
            <a:ext cx="7526438" cy="2533033"/>
            <a:chExt cx="1982272" cy="667136"/>
          </a:xfrm>
        </p:grpSpPr>
        <p:sp>
          <p:nvSpPr>
            <p:cNvPr id="7" name="Freeform 7"/>
            <p:cNvSpPr/>
            <p:nvPr/>
          </p:nvSpPr>
          <p:spPr>
            <a:xfrm>
              <a:off x="0" y="0"/>
              <a:ext cx="1982272" cy="667136"/>
            </a:xfrm>
            <a:custGeom>
              <a:rect l="l" t="t" r="r" b="b"/>
              <a:pathLst>
                <a:path w="1982272" h="667136">
                  <a:moveTo>
                    <a:pt x="52460" y="0"/>
                  </a:moveTo>
                  <a:lnTo>
                    <a:pt x="1929811" y="0"/>
                  </a:lnTo>
                  <a:cubicBezTo>
                    <a:pt x="1943725" y="0"/>
                    <a:pt x="1957068" y="5527"/>
                    <a:pt x="1966906" y="15365"/>
                  </a:cubicBezTo>
                  <a:cubicBezTo>
                    <a:pt x="1976745" y="25203"/>
                    <a:pt x="1982272" y="38547"/>
                    <a:pt x="1982272" y="52460"/>
                  </a:cubicBezTo>
                  <a:lnTo>
                    <a:pt x="1982272" y="614676"/>
                  </a:lnTo>
                  <a:cubicBezTo>
                    <a:pt x="1982272" y="628589"/>
                    <a:pt x="1976745" y="641933"/>
                    <a:pt x="1966906" y="651771"/>
                  </a:cubicBezTo>
                  <a:cubicBezTo>
                    <a:pt x="1957068" y="661609"/>
                    <a:pt x="1943725" y="667136"/>
                    <a:pt x="1929811" y="667136"/>
                  </a:cubicBezTo>
                  <a:lnTo>
                    <a:pt x="52460" y="667136"/>
                  </a:lnTo>
                  <a:cubicBezTo>
                    <a:pt x="38547" y="667136"/>
                    <a:pt x="25203" y="661609"/>
                    <a:pt x="15365" y="651771"/>
                  </a:cubicBezTo>
                  <a:cubicBezTo>
                    <a:pt x="5527" y="641933"/>
                    <a:pt x="0" y="628589"/>
                    <a:pt x="0" y="614676"/>
                  </a:cubicBezTo>
                  <a:lnTo>
                    <a:pt x="0" y="52460"/>
                  </a:lnTo>
                  <a:cubicBezTo>
                    <a:pt x="0" y="38547"/>
                    <a:pt x="5527" y="25203"/>
                    <a:pt x="15365" y="15365"/>
                  </a:cubicBezTo>
                  <a:cubicBezTo>
                    <a:pt x="25203" y="5527"/>
                    <a:pt x="38547" y="0"/>
                    <a:pt x="52460" y="0"/>
                  </a:cubicBezTo>
                  <a:close/>
                </a:path>
              </a:pathLst>
            </a:custGeom>
            <a:solidFill>
              <a:srgbClr val="FFFFFF"/>
            </a:solidFill>
          </p:spPr>
          <p:txBody>
            <a:bodyPr/>
            <a:lstStyle/>
            <a:p/>
          </p:txBody>
        </p:sp>
        <p:sp>
          <p:nvSpPr>
            <p:cNvPr id="8" name="TextBox 8"/>
            <p:cNvSpPr txBox="1"/>
            <p:nvPr/>
          </p:nvSpPr>
          <p:spPr>
            <a:xfrm>
              <a:off x="0" y="-57150"/>
              <a:ext cx="1982272" cy="724286"/>
            </a:xfrm>
            <a:prstGeom prst="rect">
              <a:avLst/>
            </a:prstGeom>
          </p:spPr>
          <p:txBody>
            <a:bodyPr lIns="50800" tIns="50800" rIns="50800" bIns="50800" rtlCol="0" anchor="ctr"/>
            <a:lstStyle/>
            <a:p>
              <a:pPr algn="ctr">
                <a:lnSpc>
                  <a:spcPts val="3359"/>
                </a:lnSpc>
              </a:pPr>
              <a:endParaRPr/>
            </a:p>
          </p:txBody>
        </p:sp>
      </p:grpSp>
      <p:sp>
        <p:nvSpPr>
          <p:cNvPr id="9" name="TextBox 9"/>
          <p:cNvSpPr txBox="1"/>
          <p:nvPr/>
        </p:nvSpPr>
        <p:spPr>
          <a:xfrm>
            <a:off x="3218982" y="4020386"/>
            <a:ext cx="2475913" cy="705734"/>
          </a:xfrm>
          <a:prstGeom prst="rect">
            <a:avLst/>
          </a:prstGeom>
        </p:spPr>
        <p:txBody>
          <a:bodyPr lIns="0" tIns="0" rIns="0" bIns="0" rtlCol="0" anchor="t">
            <a:spAutoFit/>
          </a:bodyPr>
          <a:lstStyle/>
          <a:p>
            <a:pPr algn="ctr">
              <a:lnSpc>
                <a:spcPts val="5726"/>
              </a:lnSpc>
              <a:spcBef>
                <a:spcPct val="0"/>
              </a:spcBef>
            </a:pPr>
            <a:r>
              <a:rPr lang="en-US" sz="4090" spc="130">
                <a:solidFill>
                  <a:srgbClr val="000000"/>
                </a:solidFill>
                <a:latin typeface="Barlow Semi-Bold"/>
              </a:rPr>
              <a:t>DRIVERS </a:t>
            </a:r>
          </a:p>
        </p:txBody>
      </p:sp>
      <p:sp>
        <p:nvSpPr>
          <p:cNvPr id="10" name="TextBox 10"/>
          <p:cNvSpPr txBox="1"/>
          <p:nvPr/>
        </p:nvSpPr>
        <p:spPr>
          <a:xfrm>
            <a:off x="2896209" y="7034037"/>
            <a:ext cx="3360820" cy="705734"/>
          </a:xfrm>
          <a:prstGeom prst="rect">
            <a:avLst/>
          </a:prstGeom>
        </p:spPr>
        <p:txBody>
          <a:bodyPr lIns="0" tIns="0" rIns="0" bIns="0" rtlCol="0" anchor="t">
            <a:spAutoFit/>
          </a:bodyPr>
          <a:lstStyle/>
          <a:p>
            <a:pPr algn="ctr">
              <a:lnSpc>
                <a:spcPts val="5726"/>
              </a:lnSpc>
              <a:spcBef>
                <a:spcPct val="0"/>
              </a:spcBef>
            </a:pPr>
            <a:r>
              <a:rPr lang="en-US" sz="4090" spc="130">
                <a:solidFill>
                  <a:srgbClr val="000000"/>
                </a:solidFill>
                <a:latin typeface="Barlow Semi-Bold"/>
              </a:rPr>
              <a:t>RESTRAINTS </a:t>
            </a:r>
          </a:p>
        </p:txBody>
      </p:sp>
      <p:sp>
        <p:nvSpPr>
          <p:cNvPr id="11" name="TextBox 11"/>
          <p:cNvSpPr txBox="1"/>
          <p:nvPr/>
        </p:nvSpPr>
        <p:spPr>
          <a:xfrm>
            <a:off x="1079268" y="4779584"/>
            <a:ext cx="7232985" cy="1768474"/>
          </a:xfrm>
          <a:prstGeom prst="rect">
            <a:avLst/>
          </a:prstGeom>
        </p:spPr>
        <p:txBody>
          <a:bodyPr lIns="0" tIns="0" rIns="0" bIns="0" rtlCol="0" anchor="t">
            <a:spAutoFit/>
          </a:bodyPr>
          <a:lstStyle/>
          <a:p>
            <a:pPr marL="431810" lvl="1" indent="-215905">
              <a:lnSpc>
                <a:spcPts val="2800"/>
              </a:lnSpc>
              <a:buFont typeface="Arial"/>
              <a:buChar char="•"/>
            </a:pPr>
            <a:r>
              <a:rPr lang="en-US" sz="2000" spc="64">
                <a:solidFill>
                  <a:srgbClr val="000000"/>
                </a:solidFill>
                <a:latin typeface="Barlow Semi-Bold"/>
              </a:rPr>
              <a:t>Rising solar energy projects in developed and developing regions and increasing demand for clean energy in transportation</a:t>
            </a:r>
          </a:p>
          <a:p>
            <a:pPr marL="431810" lvl="1" indent="-215905">
              <a:lnSpc>
                <a:spcPts val="2800"/>
              </a:lnSpc>
              <a:buFont typeface="Arial"/>
              <a:buChar char="•"/>
            </a:pPr>
            <a:r>
              <a:rPr lang="en-US" sz="2000" spc="64">
                <a:solidFill>
                  <a:srgbClr val="000000"/>
                </a:solidFill>
                <a:latin typeface="Barlow Semi-Bold"/>
              </a:rPr>
              <a:t>Increasing the use of solar-powered cars because it is more cost-effective than electric cars</a:t>
            </a:r>
          </a:p>
        </p:txBody>
      </p:sp>
      <p:sp>
        <p:nvSpPr>
          <p:cNvPr id="12" name="TextBox 12"/>
          <p:cNvSpPr txBox="1"/>
          <p:nvPr/>
        </p:nvSpPr>
        <p:spPr>
          <a:xfrm>
            <a:off x="1079268" y="8158871"/>
            <a:ext cx="7059830" cy="711200"/>
          </a:xfrm>
          <a:prstGeom prst="rect">
            <a:avLst/>
          </a:prstGeom>
        </p:spPr>
        <p:txBody>
          <a:bodyPr lIns="0" tIns="0" rIns="0" bIns="0" rtlCol="0" anchor="t">
            <a:spAutoFit/>
          </a:bodyPr>
          <a:lstStyle/>
          <a:p>
            <a:pPr>
              <a:lnSpc>
                <a:spcPts val="2800"/>
              </a:lnSpc>
              <a:spcBef>
                <a:spcPct val="0"/>
              </a:spcBef>
            </a:pPr>
            <a:r>
              <a:rPr lang="en-US" sz="2000" spc="64">
                <a:solidFill>
                  <a:srgbClr val="000000"/>
                </a:solidFill>
                <a:latin typeface="Barlow Semi-Bold"/>
              </a:rPr>
              <a:t>As compared to conventional cars, solar-powered cars are not as fast or powerful.</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37" r="-37"/>
            </a:stretch>
          </a:blipFill>
        </p:spPr>
        <p:txBody>
          <a:bodyPr/>
          <a:lstStyle/>
          <a:p/>
        </p:txBody>
      </p:sp>
      <p:grpSp>
        <p:nvGrpSpPr>
          <p:cNvPr id="3" name="Group 3"/>
          <p:cNvGrpSpPr/>
          <p:nvPr/>
        </p:nvGrpSpPr>
        <p:grpSpPr>
          <a:xfrm>
            <a:off x="8442191" y="3668384"/>
            <a:ext cx="9367783" cy="5752188"/>
            <a:chExt cx="2483439" cy="1524929"/>
          </a:xfrm>
        </p:grpSpPr>
        <p:sp>
          <p:nvSpPr>
            <p:cNvPr id="4" name="Freeform 4"/>
            <p:cNvSpPr/>
            <p:nvPr/>
          </p:nvSpPr>
          <p:spPr>
            <a:xfrm>
              <a:off x="0" y="0"/>
              <a:ext cx="2483439" cy="1524929"/>
            </a:xfrm>
            <a:custGeom>
              <a:rect l="l" t="t" r="r" b="b"/>
              <a:pathLst>
                <a:path w="2483439" h="1524929">
                  <a:moveTo>
                    <a:pt x="0" y="0"/>
                  </a:moveTo>
                  <a:lnTo>
                    <a:pt x="2483439" y="0"/>
                  </a:lnTo>
                  <a:lnTo>
                    <a:pt x="2483439" y="1524929"/>
                  </a:lnTo>
                  <a:lnTo>
                    <a:pt x="0" y="1524929"/>
                  </a:lnTo>
                  <a:close/>
                </a:path>
              </a:pathLst>
            </a:custGeom>
            <a:solidFill>
              <a:srgbClr val="D78158"/>
            </a:solidFill>
          </p:spPr>
          <p:txBody>
            <a:bodyPr/>
            <a:lstStyle/>
            <a:p/>
          </p:txBody>
        </p:sp>
        <p:sp>
          <p:nvSpPr>
            <p:cNvPr id="5" name="TextBox 5"/>
            <p:cNvSpPr txBox="1"/>
            <p:nvPr/>
          </p:nvSpPr>
          <p:spPr>
            <a:xfrm>
              <a:off x="0" y="-38100"/>
              <a:ext cx="2483439" cy="1563029"/>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9686803" y="3908661"/>
            <a:ext cx="6878559" cy="631326"/>
          </a:xfrm>
          <a:prstGeom prst="rect">
            <a:avLst/>
          </a:prstGeom>
        </p:spPr>
        <p:txBody>
          <a:bodyPr lIns="0" tIns="0" rIns="0" bIns="0" rtlCol="0" anchor="t">
            <a:spAutoFit/>
          </a:bodyPr>
          <a:lstStyle/>
          <a:p>
            <a:pPr algn="ctr">
              <a:lnSpc>
                <a:spcPts val="4960"/>
              </a:lnSpc>
              <a:spcBef>
                <a:spcPct val="0"/>
              </a:spcBef>
            </a:pPr>
            <a:r>
              <a:rPr lang="en-US" sz="4276" spc="222">
                <a:solidFill>
                  <a:srgbClr val="FFFFFF"/>
                </a:solidFill>
                <a:latin typeface="Montserrat Bold"/>
              </a:rPr>
              <a:t>Author's Perspective</a:t>
            </a:r>
          </a:p>
        </p:txBody>
      </p:sp>
      <p:sp>
        <p:nvSpPr>
          <p:cNvPr id="7" name="TextBox 7"/>
          <p:cNvSpPr txBox="1"/>
          <p:nvPr/>
        </p:nvSpPr>
        <p:spPr>
          <a:xfrm>
            <a:off x="8551987" y="5054559"/>
            <a:ext cx="9257987" cy="3692525"/>
          </a:xfrm>
          <a:prstGeom prst="rect">
            <a:avLst/>
          </a:prstGeom>
        </p:spPr>
        <p:txBody>
          <a:bodyPr lIns="0" tIns="0" rIns="0" bIns="0" rtlCol="0" anchor="t">
            <a:spAutoFit/>
          </a:bodyPr>
          <a:lstStyle/>
          <a:p>
            <a:pPr>
              <a:lnSpc>
                <a:spcPts val="4900"/>
              </a:lnSpc>
              <a:spcBef>
                <a:spcPct val="0"/>
              </a:spcBef>
            </a:pPr>
            <a:r>
              <a:rPr lang="en-US" sz="3500" spc="112">
                <a:solidFill>
                  <a:srgbClr val="FFFFFF"/>
                </a:solidFill>
                <a:latin typeface="Barlow"/>
              </a:rPr>
              <a:t>The market for solar-powered cars is expected to grow significantly in the coming years due to the increasing demand for environmentally friendly transportation options and the decreasing cost of solar energy technology.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5492" b="-24877"/>
            </a:stretch>
          </a:blipFill>
        </p:spPr>
        <p:txBody>
          <a:bodyPr/>
          <a:lstStyle/>
          <a:p/>
        </p:txBody>
      </p:sp>
      <p:grpSp>
        <p:nvGrpSpPr>
          <p:cNvPr id="3" name="Group 3"/>
          <p:cNvGrpSpPr/>
          <p:nvPr/>
        </p:nvGrpSpPr>
        <p:grpSpPr>
          <a:xfrm>
            <a:off x="467402" y="3855289"/>
            <a:ext cx="2470715" cy="1520897"/>
            <a:chExt cx="3294287" cy="2027863"/>
          </a:xfrm>
        </p:grpSpPr>
        <p:grpSp>
          <p:nvGrpSpPr>
            <p:cNvPr id="4" name="Group 4"/>
            <p:cNvGrpSpPr/>
            <p:nvPr/>
          </p:nvGrpSpPr>
          <p:grpSpPr>
            <a:xfrm>
              <a:off x="172674" y="0"/>
              <a:ext cx="2948939" cy="2027863"/>
              <a:chExt cx="812800" cy="558929"/>
            </a:xfrm>
          </p:grpSpPr>
          <p:sp>
            <p:nvSpPr>
              <p:cNvPr id="5" name="Freeform 5"/>
              <p:cNvSpPr/>
              <p:nvPr/>
            </p:nvSpPr>
            <p:spPr>
              <a:xfrm>
                <a:off x="0" y="0"/>
                <a:ext cx="812800" cy="558929"/>
              </a:xfrm>
              <a:custGeom>
                <a:rect l="l" t="t" r="r" b="b"/>
                <a:pathLst>
                  <a:path w="812800" h="558929">
                    <a:moveTo>
                      <a:pt x="127941" y="0"/>
                    </a:moveTo>
                    <a:lnTo>
                      <a:pt x="684859" y="0"/>
                    </a:lnTo>
                    <a:cubicBezTo>
                      <a:pt x="718791" y="0"/>
                      <a:pt x="751333" y="13479"/>
                      <a:pt x="775327" y="37473"/>
                    </a:cubicBezTo>
                    <a:cubicBezTo>
                      <a:pt x="799321" y="61467"/>
                      <a:pt x="812800" y="94009"/>
                      <a:pt x="812800" y="127941"/>
                    </a:cubicBezTo>
                    <a:lnTo>
                      <a:pt x="812800" y="430988"/>
                    </a:lnTo>
                    <a:cubicBezTo>
                      <a:pt x="812800" y="464920"/>
                      <a:pt x="799321" y="497462"/>
                      <a:pt x="775327" y="521456"/>
                    </a:cubicBezTo>
                    <a:cubicBezTo>
                      <a:pt x="751333" y="545450"/>
                      <a:pt x="718791" y="558929"/>
                      <a:pt x="684859" y="558929"/>
                    </a:cubicBezTo>
                    <a:lnTo>
                      <a:pt x="127941" y="558929"/>
                    </a:lnTo>
                    <a:cubicBezTo>
                      <a:pt x="94009" y="558929"/>
                      <a:pt x="61467" y="545450"/>
                      <a:pt x="37473" y="521456"/>
                    </a:cubicBezTo>
                    <a:cubicBezTo>
                      <a:pt x="13479" y="497462"/>
                      <a:pt x="0" y="464920"/>
                      <a:pt x="0" y="430988"/>
                    </a:cubicBezTo>
                    <a:lnTo>
                      <a:pt x="0" y="127941"/>
                    </a:lnTo>
                    <a:cubicBezTo>
                      <a:pt x="0" y="94009"/>
                      <a:pt x="13479" y="61467"/>
                      <a:pt x="37473" y="37473"/>
                    </a:cubicBezTo>
                    <a:cubicBezTo>
                      <a:pt x="61467" y="13479"/>
                      <a:pt x="94009" y="0"/>
                      <a:pt x="127941" y="0"/>
                    </a:cubicBezTo>
                    <a:close/>
                  </a:path>
                </a:pathLst>
              </a:custGeom>
              <a:solidFill>
                <a:srgbClr val="FFFFFF"/>
              </a:solidFill>
            </p:spPr>
            <p:txBody>
              <a:bodyPr/>
              <a:lstStyle/>
              <a:p/>
            </p:txBody>
          </p:sp>
          <p:sp>
            <p:nvSpPr>
              <p:cNvPr id="6" name="TextBox 6"/>
              <p:cNvSpPr txBox="1"/>
              <p:nvPr/>
            </p:nvSpPr>
            <p:spPr>
              <a:xfrm>
                <a:off x="0" y="-57150"/>
                <a:ext cx="812800" cy="616079"/>
              </a:xfrm>
              <a:prstGeom prst="rect">
                <a:avLst/>
              </a:prstGeom>
            </p:spPr>
            <p:txBody>
              <a:bodyPr lIns="50800" tIns="50800" rIns="50800" bIns="50800" rtlCol="0" anchor="ctr"/>
              <a:lstStyle/>
              <a:p>
                <a:pPr algn="ctr">
                  <a:lnSpc>
                    <a:spcPts val="3359"/>
                  </a:lnSpc>
                </a:pPr>
                <a:endParaRPr/>
              </a:p>
            </p:txBody>
          </p:sp>
        </p:grpSp>
        <p:sp>
          <p:nvSpPr>
            <p:cNvPr id="7" name="Freeform 7"/>
            <p:cNvSpPr/>
            <p:nvPr/>
          </p:nvSpPr>
          <p:spPr>
            <a:xfrm>
              <a:off x="0" y="194832"/>
              <a:ext cx="3294287" cy="1638199"/>
            </a:xfrm>
            <a:custGeom>
              <a:rect l="l" t="t" r="r" b="b"/>
              <a:pathLst>
                <a:path w="3294287" h="1638199">
                  <a:moveTo>
                    <a:pt x="0" y="0"/>
                  </a:moveTo>
                  <a:lnTo>
                    <a:pt x="3294287" y="0"/>
                  </a:lnTo>
                  <a:lnTo>
                    <a:pt x="3294287" y="1638199"/>
                  </a:lnTo>
                  <a:lnTo>
                    <a:pt x="0" y="1638199"/>
                  </a:lnTo>
                  <a:lnTo>
                    <a:pt x="0" y="0"/>
                  </a:lnTo>
                  <a:close/>
                </a:path>
              </a:pathLst>
            </a:custGeom>
            <a:blipFill>
              <a:blip r:embed="rId3"/>
              <a:stretch>
                <a:fillRect t="-17030" b="-17030"/>
              </a:stretch>
            </a:blipFill>
          </p:spPr>
          <p:txBody>
            <a:bodyPr/>
            <a:lstStyle/>
            <a:p/>
          </p:txBody>
        </p:sp>
      </p:grpSp>
      <p:sp>
        <p:nvSpPr>
          <p:cNvPr id="8" name="Freeform 8"/>
          <p:cNvSpPr/>
          <p:nvPr/>
        </p:nvSpPr>
        <p:spPr>
          <a:xfrm>
            <a:off x="467402" y="5905601"/>
            <a:ext cx="1971223" cy="1971223"/>
          </a:xfrm>
          <a:custGeom>
            <a:rect l="l" t="t" r="r" b="b"/>
            <a:pathLst>
              <a:path w="1971222" h="1971222">
                <a:moveTo>
                  <a:pt x="0" y="0"/>
                </a:moveTo>
                <a:lnTo>
                  <a:pt x="1971223" y="0"/>
                </a:lnTo>
                <a:lnTo>
                  <a:pt x="1971223" y="1971224"/>
                </a:lnTo>
                <a:lnTo>
                  <a:pt x="0" y="1971224"/>
                </a:lnTo>
                <a:lnTo>
                  <a:pt x="0" y="0"/>
                </a:lnTo>
                <a:close/>
              </a:path>
            </a:pathLst>
          </a:custGeom>
          <a:blipFill>
            <a:blip r:embed="rId4"/>
            <a:stretch>
              <a:fillRect/>
            </a:stretch>
          </a:blipFill>
        </p:spPr>
        <p:txBody>
          <a:bodyPr/>
          <a:lstStyle/>
          <a:p/>
        </p:txBody>
      </p:sp>
      <p:sp>
        <p:nvSpPr>
          <p:cNvPr id="9" name="Freeform 9"/>
          <p:cNvSpPr/>
          <p:nvPr/>
        </p:nvSpPr>
        <p:spPr>
          <a:xfrm>
            <a:off x="3395945" y="3756803"/>
            <a:ext cx="3391562" cy="1907753"/>
          </a:xfrm>
          <a:custGeom>
            <a:rect l="l" t="t" r="r" b="b"/>
            <a:pathLst>
              <a:path w="3391562" h="1907753">
                <a:moveTo>
                  <a:pt x="0" y="0"/>
                </a:moveTo>
                <a:lnTo>
                  <a:pt x="3391562" y="0"/>
                </a:lnTo>
                <a:lnTo>
                  <a:pt x="3391562" y="1907754"/>
                </a:lnTo>
                <a:lnTo>
                  <a:pt x="0" y="1907754"/>
                </a:lnTo>
                <a:lnTo>
                  <a:pt x="0" y="0"/>
                </a:lnTo>
                <a:close/>
              </a:path>
            </a:pathLst>
          </a:custGeom>
          <a:blipFill>
            <a:blip r:embed="rId5"/>
            <a:stretch>
              <a:fillRect/>
            </a:stretch>
          </a:blipFill>
        </p:spPr>
        <p:txBody>
          <a:bodyPr/>
          <a:lstStyle/>
          <a:p/>
        </p:txBody>
      </p:sp>
      <p:sp>
        <p:nvSpPr>
          <p:cNvPr id="10" name="Freeform 10"/>
          <p:cNvSpPr/>
          <p:nvPr/>
        </p:nvSpPr>
        <p:spPr>
          <a:xfrm>
            <a:off x="3571648" y="6140370"/>
            <a:ext cx="3040156" cy="1736454"/>
          </a:xfrm>
          <a:custGeom>
            <a:rect l="l" t="t" r="r" b="b"/>
            <a:pathLst>
              <a:path w="3040156" h="1736454">
                <a:moveTo>
                  <a:pt x="0" y="0"/>
                </a:moveTo>
                <a:lnTo>
                  <a:pt x="3040156" y="0"/>
                </a:lnTo>
                <a:lnTo>
                  <a:pt x="3040156" y="1736455"/>
                </a:lnTo>
                <a:lnTo>
                  <a:pt x="0" y="1736455"/>
                </a:lnTo>
                <a:lnTo>
                  <a:pt x="0" y="0"/>
                </a:lnTo>
                <a:close/>
              </a:path>
            </a:pathLst>
          </a:custGeom>
          <a:blipFill>
            <a:blip r:embed="rId6"/>
            <a:stretch>
              <a:fillRect/>
            </a:stretch>
          </a:blipFill>
        </p:spPr>
        <p:txBody>
          <a:bodyPr/>
          <a:lstStyle/>
          <a:p/>
        </p:txBody>
      </p:sp>
      <p:sp>
        <p:nvSpPr>
          <p:cNvPr id="11" name="Freeform 11"/>
          <p:cNvSpPr/>
          <p:nvPr/>
        </p:nvSpPr>
        <p:spPr>
          <a:xfrm>
            <a:off x="361392" y="8066654"/>
            <a:ext cx="2682736" cy="1788491"/>
          </a:xfrm>
          <a:custGeom>
            <a:rect l="l" t="t" r="r" b="b"/>
            <a:pathLst>
              <a:path w="2682736" h="1788491">
                <a:moveTo>
                  <a:pt x="0" y="0"/>
                </a:moveTo>
                <a:lnTo>
                  <a:pt x="2682736" y="0"/>
                </a:lnTo>
                <a:lnTo>
                  <a:pt x="2682736" y="1788491"/>
                </a:lnTo>
                <a:lnTo>
                  <a:pt x="0" y="1788491"/>
                </a:lnTo>
                <a:lnTo>
                  <a:pt x="0" y="0"/>
                </a:lnTo>
                <a:close/>
              </a:path>
            </a:pathLst>
          </a:custGeom>
          <a:blipFill>
            <a:blip r:embed="rId7"/>
            <a:stretch>
              <a:fillRect/>
            </a:stretch>
          </a:blipFill>
        </p:spPr>
        <p:txBody>
          <a:bodyPr/>
          <a:lstStyle/>
          <a:p/>
        </p:txBody>
      </p:sp>
      <p:sp>
        <p:nvSpPr>
          <p:cNvPr id="12" name="Freeform 12"/>
          <p:cNvSpPr/>
          <p:nvPr/>
        </p:nvSpPr>
        <p:spPr>
          <a:xfrm>
            <a:off x="3395945" y="8307606"/>
            <a:ext cx="3430449" cy="1306587"/>
          </a:xfrm>
          <a:custGeom>
            <a:rect l="l" t="t" r="r" b="b"/>
            <a:pathLst>
              <a:path w="3430449" h="1306587">
                <a:moveTo>
                  <a:pt x="0" y="0"/>
                </a:moveTo>
                <a:lnTo>
                  <a:pt x="3430449" y="0"/>
                </a:lnTo>
                <a:lnTo>
                  <a:pt x="3430449" y="1306586"/>
                </a:lnTo>
                <a:lnTo>
                  <a:pt x="0" y="1306586"/>
                </a:lnTo>
                <a:lnTo>
                  <a:pt x="0" y="0"/>
                </a:lnTo>
                <a:close/>
              </a:path>
            </a:pathLst>
          </a:custGeom>
          <a:blipFill>
            <a:blip r:embed="rId8"/>
            <a:stretch>
              <a:fillRect t="-25708" b="-21976"/>
            </a:stretch>
          </a:blipFill>
        </p:spPr>
        <p:txBody>
          <a:bodyPr/>
          <a:lstStyle/>
          <a:p/>
        </p:txBody>
      </p:sp>
      <p:sp>
        <p:nvSpPr>
          <p:cNvPr id="13" name="TextBox 13"/>
          <p:cNvSpPr txBox="1"/>
          <p:nvPr/>
        </p:nvSpPr>
        <p:spPr>
          <a:xfrm>
            <a:off x="5927113" y="345837"/>
            <a:ext cx="6813020" cy="1119345"/>
          </a:xfrm>
          <a:prstGeom prst="rect">
            <a:avLst/>
          </a:prstGeom>
        </p:spPr>
        <p:txBody>
          <a:bodyPr lIns="0" tIns="0" rIns="0" bIns="0" rtlCol="0" anchor="t">
            <a:spAutoFit/>
          </a:bodyPr>
          <a:lstStyle/>
          <a:p>
            <a:pPr algn="ctr">
              <a:lnSpc>
                <a:spcPts val="9178"/>
              </a:lnSpc>
            </a:pPr>
            <a:r>
              <a:rPr lang="en-US" sz="6556">
                <a:solidFill>
                  <a:srgbClr val="000000"/>
                </a:solidFill>
                <a:latin typeface="Montserrat"/>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5125230" y="429700"/>
            <a:ext cx="8037540" cy="461712"/>
          </a:xfrm>
          <a:prstGeom prst="rect">
            <a:avLst/>
          </a:prstGeom>
        </p:spPr>
        <p:txBody>
          <a:bodyPr lIns="0" tIns="0" rIns="0" bIns="0" rtlCol="0" anchor="t">
            <a:spAutoFit/>
          </a:bodyPr>
          <a:lstStyle/>
          <a:p>
            <a:pPr algn="ctr">
              <a:lnSpc>
                <a:spcPts val="3368"/>
              </a:lnSpc>
            </a:pPr>
            <a:r>
              <a:rPr lang="en-US" sz="3546">
                <a:solidFill>
                  <a:srgbClr val="000000"/>
                </a:solidFill>
                <a:latin typeface="Georgia Pro Bold"/>
              </a:rPr>
              <a:t>For Full Report</a:t>
            </a:r>
          </a:p>
        </p:txBody>
      </p:sp>
      <p:sp>
        <p:nvSpPr>
          <p:cNvPr id="4" name="TextBox 4"/>
          <p:cNvSpPr txBox="1"/>
          <p:nvPr/>
        </p:nvSpPr>
        <p:spPr>
          <a:xfrm>
            <a:off x="3694861" y="597016"/>
            <a:ext cx="10898278" cy="1669611"/>
          </a:xfrm>
          <a:prstGeom prst="rect">
            <a:avLst/>
          </a:prstGeom>
        </p:spPr>
        <p:txBody>
          <a:bodyPr lIns="0" tIns="0" rIns="0" bIns="0" rtlCol="0" anchor="t">
            <a:spAutoFit/>
          </a:bodyPr>
          <a:lstStyle/>
          <a:p>
            <a:pPr algn="ctr">
              <a:lnSpc>
                <a:spcPts val="13789"/>
              </a:lnSpc>
            </a:pPr>
            <a:r>
              <a:rPr lang="en-US" sz="9849">
                <a:solidFill>
                  <a:srgbClr val="000000"/>
                </a:solidFill>
                <a:latin typeface="Canva Sans Bold"/>
              </a:rPr>
              <a:t>Contact us</a:t>
            </a:r>
          </a:p>
        </p:txBody>
      </p:sp>
      <p:sp>
        <p:nvSpPr>
          <p:cNvPr id="5" name="Freeform 5"/>
          <p:cNvSpPr/>
          <p:nvPr/>
        </p:nvSpPr>
        <p:spPr>
          <a:xfrm>
            <a:off x="7524005" y="2192403"/>
            <a:ext cx="3239990" cy="2060161"/>
          </a:xfrm>
          <a:custGeom>
            <a:rect l="l" t="t" r="r" b="b"/>
            <a:pathLst>
              <a:path w="3239990" h="2060161">
                <a:moveTo>
                  <a:pt x="0" y="0"/>
                </a:moveTo>
                <a:lnTo>
                  <a:pt x="3239990" y="0"/>
                </a:lnTo>
                <a:lnTo>
                  <a:pt x="3239990" y="2060161"/>
                </a:lnTo>
                <a:lnTo>
                  <a:pt x="0" y="2060161"/>
                </a:lnTo>
                <a:lnTo>
                  <a:pt x="0" y="0"/>
                </a:lnTo>
                <a:close/>
              </a:path>
            </a:pathLst>
          </a:custGeom>
          <a:blipFill>
            <a:blip r:embed="rId3"/>
            <a:stretch>
              <a:fillRect/>
            </a:stretch>
          </a:blipFill>
        </p:spPr>
        <p:txBody>
          <a:bodyPr/>
          <a:lstStyle/>
          <a:p/>
        </p:txBody>
      </p:sp>
      <p:sp>
        <p:nvSpPr>
          <p:cNvPr id="6" name="TextBox 6"/>
          <p:cNvSpPr txBox="1"/>
          <p:nvPr/>
        </p:nvSpPr>
        <p:spPr>
          <a:xfrm>
            <a:off x="-1707710" y="4109689"/>
            <a:ext cx="21703419" cy="1222428"/>
          </a:xfrm>
          <a:prstGeom prst="rect">
            <a:avLst/>
          </a:prstGeom>
        </p:spPr>
        <p:txBody>
          <a:bodyPr lIns="0" tIns="0" rIns="0" bIns="0" rtlCol="0" anchor="t">
            <a:spAutoFit/>
          </a:bodyPr>
          <a:lstStyle/>
          <a:p>
            <a:pPr algn="ctr">
              <a:lnSpc>
                <a:spcPts val="10026"/>
              </a:lnSpc>
              <a:spcBef>
                <a:spcPct val="0"/>
              </a:spcBef>
            </a:pPr>
            <a:r>
              <a:rPr lang="en-US" sz="7161">
                <a:solidFill>
                  <a:srgbClr val="000000"/>
                </a:solidFill>
                <a:latin typeface="Lato Bold"/>
              </a:rPr>
              <a:t>COGNITIVE MARKET RESEARCH</a:t>
            </a:r>
          </a:p>
        </p:txBody>
      </p:sp>
      <p:sp>
        <p:nvSpPr>
          <p:cNvPr id="7" name="TextBox 7"/>
          <p:cNvSpPr txBox="1"/>
          <p:nvPr/>
        </p:nvSpPr>
        <p:spPr>
          <a:xfrm>
            <a:off x="4138101" y="5481693"/>
            <a:ext cx="10011797" cy="1144199"/>
          </a:xfrm>
          <a:prstGeom prst="rect">
            <a:avLst/>
          </a:prstGeom>
        </p:spPr>
        <p:txBody>
          <a:bodyPr lIns="0" tIns="0" rIns="0" bIns="0" rtlCol="0" anchor="t">
            <a:spAutoFit/>
          </a:bodyPr>
          <a:lstStyle/>
          <a:p>
            <a:pPr algn="ctr">
              <a:lnSpc>
                <a:spcPts val="4602"/>
              </a:lnSpc>
              <a:spcBef>
                <a:spcPct val="0"/>
              </a:spcBef>
            </a:pPr>
            <a:r>
              <a:rPr lang="en-US" sz="3287" spc="328">
                <a:solidFill>
                  <a:srgbClr val="000000"/>
                </a:solidFill>
                <a:latin typeface="Lato"/>
              </a:rPr>
              <a:t>Tel: +1 312-376-8303 | +44 020-8123-0732</a:t>
            </a:r>
          </a:p>
          <a:p>
            <a:pPr algn="ctr">
              <a:lnSpc>
                <a:spcPts val="4602"/>
              </a:lnSpc>
              <a:spcBef>
                <a:spcPct val="0"/>
              </a:spcBef>
            </a:pPr>
            <a:r>
              <a:rPr lang="en-US" sz="3287" spc="328">
                <a:solidFill>
                  <a:srgbClr val="000000"/>
                </a:solidFill>
                <a:latin typeface="Lato"/>
              </a:rPr>
              <a:t>India: (+91) 983-496-8611</a:t>
            </a:r>
          </a:p>
        </p:txBody>
      </p:sp>
      <p:sp>
        <p:nvSpPr>
          <p:cNvPr id="8" name="TextBox 8"/>
          <p:cNvSpPr txBox="1"/>
          <p:nvPr/>
        </p:nvSpPr>
        <p:spPr>
          <a:xfrm>
            <a:off x="2217206" y="6857327"/>
            <a:ext cx="13853589" cy="558717"/>
          </a:xfrm>
          <a:prstGeom prst="rect">
            <a:avLst/>
          </a:prstGeom>
        </p:spPr>
        <p:txBody>
          <a:bodyPr lIns="0" tIns="0" rIns="0" bIns="0" rtlCol="0" anchor="t">
            <a:spAutoFit/>
          </a:bodyPr>
          <a:lstStyle/>
          <a:p>
            <a:pPr algn="ctr">
              <a:lnSpc>
                <a:spcPts val="4596"/>
              </a:lnSpc>
            </a:pPr>
            <a:r>
              <a:rPr lang="en-US" sz="3283" spc="334">
                <a:solidFill>
                  <a:srgbClr val="000000"/>
                </a:solidFill>
                <a:latin typeface="Lato"/>
              </a:rPr>
              <a:t>sales@cognitivemarketresearch.com</a:t>
            </a:r>
          </a:p>
        </p:txBody>
      </p:sp>
      <p:sp>
        <p:nvSpPr>
          <p:cNvPr id="9" name="TextBox 9"/>
          <p:cNvSpPr txBox="1"/>
          <p:nvPr/>
        </p:nvSpPr>
        <p:spPr>
          <a:xfrm>
            <a:off x="1096327" y="7618903"/>
            <a:ext cx="16510411" cy="805485"/>
          </a:xfrm>
          <a:prstGeom prst="rect">
            <a:avLst/>
          </a:prstGeom>
        </p:spPr>
        <p:txBody>
          <a:bodyPr lIns="0" tIns="0" rIns="0" bIns="0" rtlCol="0" anchor="t">
            <a:spAutoFit/>
          </a:bodyPr>
          <a:lstStyle/>
          <a:p>
            <a:pPr>
              <a:lnSpc>
                <a:spcPts val="6528"/>
              </a:lnSpc>
              <a:spcBef>
                <a:spcPct val="0"/>
              </a:spcBef>
            </a:pPr>
            <a:r>
              <a:rPr lang="en-US" sz="4662" spc="466">
                <a:solidFill>
                  <a:srgbClr val="000000"/>
                </a:solidFill>
                <a:latin typeface="Lato"/>
              </a:rPr>
              <a:t>Access the Full Report : </a:t>
            </a:r>
            <a:r>
              <a:rPr lang="en-US" sz="4662" u="sng" spc="466">
                <a:solidFill>
                  <a:srgbClr val="000000"/>
                </a:solidFill>
                <a:latin typeface="Lato"/>
                <a:hlinkClick r:id="rId4" tooltip="https://www.cognitivemarketresearch.com/solar-powered-car-market-report"/>
              </a:rPr>
              <a:t>https://shorturl.at/cjmW4</a:t>
            </a:r>
          </a:p>
        </p:txBody>
      </p:sp>
      <p:sp>
        <p:nvSpPr>
          <p:cNvPr id="10" name="TextBox 10"/>
          <p:cNvSpPr txBox="1"/>
          <p:nvPr/>
        </p:nvSpPr>
        <p:spPr>
          <a:xfrm>
            <a:off x="4890162" y="9286875"/>
            <a:ext cx="8507676" cy="627284"/>
          </a:xfrm>
          <a:prstGeom prst="rect">
            <a:avLst/>
          </a:prstGeom>
        </p:spPr>
        <p:txBody>
          <a:bodyPr lIns="0" tIns="0" rIns="0" bIns="0" rtlCol="0" anchor="t">
            <a:spAutoFit/>
          </a:bodyPr>
          <a:lstStyle/>
          <a:p>
            <a:pPr algn="ctr">
              <a:lnSpc>
                <a:spcPts val="2449"/>
              </a:lnSpc>
            </a:pPr>
            <a:r>
              <a:rPr lang="en-US" sz="2333" spc="233">
                <a:solidFill>
                  <a:srgbClr val="000000"/>
                </a:solidFill>
                <a:latin typeface="Lato"/>
              </a:rPr>
              <a:t>Please visit our website:</a:t>
            </a:r>
          </a:p>
          <a:p>
            <a:pPr algn="ctr">
              <a:lnSpc>
                <a:spcPts val="2449"/>
              </a:lnSpc>
            </a:pPr>
            <a:r>
              <a:rPr lang="en-US" sz="2333" u="sng" spc="23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Solar Powered Car Market Report</dc:title>
  <cp:lastModifiedBy>decipher market</cp:lastModifiedBy>
  <cp:revision>2</cp:revision>
  <dcterms:created xsi:type="dcterms:W3CDTF">2006-08-16T00:00:00Z</dcterms:created>
  <dcterms:modified xsi:type="dcterms:W3CDTF">2024-04-17T09:41:31Z</dcterms:modified>
</cp:coreProperties>
</file>