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tinyurl.com/mw42sykz"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0" y="0"/>
            <a:ext cx="8818662" cy="10287000"/>
            <a:chExt cx="2322610" cy="2709333"/>
          </a:xfrm>
        </p:grpSpPr>
        <p:sp>
          <p:nvSpPr>
            <p:cNvPr id="4" name="Freeform 4"/>
            <p:cNvSpPr/>
            <p:nvPr/>
          </p:nvSpPr>
          <p:spPr>
            <a:xfrm>
              <a:off x="0" y="0"/>
              <a:ext cx="2322611" cy="2709333"/>
            </a:xfrm>
            <a:custGeom>
              <a:rect l="l" t="t" r="r" b="b"/>
              <a:pathLst>
                <a:path w="2322611" h="2709333">
                  <a:moveTo>
                    <a:pt x="0" y="0"/>
                  </a:moveTo>
                  <a:lnTo>
                    <a:pt x="2322611" y="0"/>
                  </a:lnTo>
                  <a:lnTo>
                    <a:pt x="2322611" y="2709333"/>
                  </a:lnTo>
                  <a:lnTo>
                    <a:pt x="0" y="2709333"/>
                  </a:lnTo>
                  <a:close/>
                </a:path>
              </a:pathLst>
            </a:custGeom>
            <a:solidFill>
              <a:srgbClr val="20252A">
                <a:alpha val="69804"/>
              </a:srgbClr>
            </a:solidFill>
          </p:spPr>
          <p:txBody>
            <a:bodyPr/>
            <a:lstStyle/>
            <a:p/>
          </p:txBody>
        </p:sp>
        <p:sp>
          <p:nvSpPr>
            <p:cNvPr id="5" name="TextBox 5"/>
            <p:cNvSpPr txBox="1"/>
            <p:nvPr/>
          </p:nvSpPr>
          <p:spPr>
            <a:xfrm>
              <a:off x="0" y="-38100"/>
              <a:ext cx="2322610"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2104" y="9494985"/>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12104" y="3967160"/>
            <a:ext cx="8409043" cy="2419354"/>
          </a:xfrm>
          <a:prstGeom prst="rect">
            <a:avLst/>
          </a:prstGeom>
        </p:spPr>
        <p:txBody>
          <a:bodyPr lIns="0" tIns="0" rIns="0" bIns="0" rtlCol="0" anchor="t">
            <a:spAutoFit/>
          </a:bodyPr>
          <a:lstStyle/>
          <a:p>
            <a:pPr>
              <a:lnSpc>
                <a:spcPts val="4725"/>
              </a:lnSpc>
            </a:pPr>
            <a:r>
              <a:rPr lang="en-US" sz="4500">
                <a:solidFill>
                  <a:srgbClr val="FFFFFF"/>
                </a:solidFill>
                <a:latin typeface="Canva Sans"/>
              </a:rPr>
              <a:t>GLOBAL </a:t>
            </a:r>
          </a:p>
          <a:p>
            <a:pPr>
              <a:lnSpc>
                <a:spcPts val="4725"/>
              </a:lnSpc>
            </a:pPr>
            <a:r>
              <a:rPr lang="en-US" sz="4500">
                <a:solidFill>
                  <a:srgbClr val="FFFFFF"/>
                </a:solidFill>
                <a:latin typeface="Canva Sans Bold"/>
              </a:rPr>
              <a:t>SOFT DRINKS CONCENTRATE</a:t>
            </a:r>
          </a:p>
          <a:p>
            <a:pPr>
              <a:lnSpc>
                <a:spcPts val="4725"/>
              </a:lnSpc>
            </a:pPr>
            <a:r>
              <a:rPr lang="en-US" sz="4500">
                <a:solidFill>
                  <a:srgbClr val="FFFFFF"/>
                </a:solidFill>
                <a:latin typeface="Canva Sans"/>
              </a:rPr>
              <a:t>MARKET REPORT </a:t>
            </a:r>
          </a:p>
          <a:p>
            <a:pPr>
              <a:lnSpc>
                <a:spcPts val="4725"/>
              </a:lnSpc>
            </a:pPr>
            <a:r>
              <a:rPr lang="en-US" sz="45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1821118" y="1969901"/>
            <a:ext cx="14645765" cy="6479763"/>
            <a:chExt cx="3857321" cy="1706604"/>
          </a:xfrm>
        </p:grpSpPr>
        <p:sp>
          <p:nvSpPr>
            <p:cNvPr id="4" name="Freeform 4"/>
            <p:cNvSpPr/>
            <p:nvPr/>
          </p:nvSpPr>
          <p:spPr>
            <a:xfrm>
              <a:off x="0" y="0"/>
              <a:ext cx="3857321" cy="1706604"/>
            </a:xfrm>
            <a:custGeom>
              <a:rect l="l" t="t" r="r" b="b"/>
              <a:pathLst>
                <a:path w="3857321" h="1706604">
                  <a:moveTo>
                    <a:pt x="0" y="0"/>
                  </a:moveTo>
                  <a:lnTo>
                    <a:pt x="3857321" y="0"/>
                  </a:lnTo>
                  <a:lnTo>
                    <a:pt x="3857321" y="1706604"/>
                  </a:lnTo>
                  <a:lnTo>
                    <a:pt x="0" y="1706604"/>
                  </a:lnTo>
                  <a:close/>
                </a:path>
              </a:pathLst>
            </a:custGeom>
            <a:solidFill>
              <a:srgbClr val="86807C">
                <a:alpha val="89804"/>
              </a:srgbClr>
            </a:solidFill>
          </p:spPr>
          <p:txBody>
            <a:bodyPr/>
            <a:lstStyle/>
            <a:p/>
          </p:txBody>
        </p:sp>
        <p:sp>
          <p:nvSpPr>
            <p:cNvPr id="5" name="TextBox 5"/>
            <p:cNvSpPr txBox="1"/>
            <p:nvPr/>
          </p:nvSpPr>
          <p:spPr>
            <a:xfrm>
              <a:off x="0" y="-38100"/>
              <a:ext cx="3857321" cy="174470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44899" y="3420625"/>
            <a:ext cx="13998201" cy="4741545"/>
          </a:xfrm>
          <a:prstGeom prst="rect">
            <a:avLst/>
          </a:prstGeom>
        </p:spPr>
        <p:txBody>
          <a:bodyPr lIns="0" tIns="0" rIns="0" bIns="0" rtlCol="0" anchor="t">
            <a:spAutoFit/>
          </a:bodyPr>
          <a:lstStyle/>
          <a:p>
            <a:pPr>
              <a:lnSpc>
                <a:spcPts val="3779"/>
              </a:lnSpc>
              <a:spcBef>
                <a:spcPct val="0"/>
              </a:spcBef>
            </a:pPr>
            <a:r>
              <a:rPr lang="en-US" sz="2700">
                <a:solidFill>
                  <a:srgbClr val="FFFFFF"/>
                </a:solidFill>
                <a:latin typeface="Montserrat"/>
              </a:rPr>
              <a:t>Soft drink concentrates are liquids that contain carbonated or purified water, sweeteners, sweetening agents, and synthetic flavoring components. The rise in demand for ready-to-drink (RTD) beverages is driving the entire market. Sweeteners can be sugar, corn syrup with fructose, fruit juice, or sugar replacements, which can be artificial or natural. The soft drink concentrate business is expanding rapidly due to its ease of use and variety. As a result, the soft drink concentrates business in established markets is maturing. Additionally, rising customer interest in such beverages has boosted the market. In addition, the market's growth potential is dependent on R&amp;D and chances to produce new flavors of concentrates.</a:t>
            </a:r>
          </a:p>
        </p:txBody>
      </p:sp>
      <p:sp>
        <p:nvSpPr>
          <p:cNvPr id="7" name="TextBox 7"/>
          <p:cNvSpPr txBox="1"/>
          <p:nvPr/>
        </p:nvSpPr>
        <p:spPr>
          <a:xfrm>
            <a:off x="5080096" y="2386694"/>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461" b="-6760"/>
            </a:stretch>
          </a:blipFill>
        </p:spPr>
        <p:txBody>
          <a:bodyPr/>
          <a:lstStyle/>
          <a:p/>
        </p:txBody>
      </p:sp>
      <p:grpSp>
        <p:nvGrpSpPr>
          <p:cNvPr id="3" name="Group 3"/>
          <p:cNvGrpSpPr/>
          <p:nvPr/>
        </p:nvGrpSpPr>
        <p:grpSpPr>
          <a:xfrm>
            <a:off x="0" y="6081658"/>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B2502D"/>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343309" y="6391878"/>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295817" y="6310463"/>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3246415"/>
            <a:ext cx="8339714" cy="2524841"/>
            <a:chExt cx="860407" cy="260488"/>
          </a:xfrm>
        </p:grpSpPr>
        <p:sp>
          <p:nvSpPr>
            <p:cNvPr id="11" name="Freeform 11"/>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B2502D"/>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343309" y="3556635"/>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14" name="Group 14"/>
          <p:cNvGrpSpPr/>
          <p:nvPr/>
        </p:nvGrpSpPr>
        <p:grpSpPr>
          <a:xfrm>
            <a:off x="295817" y="3475220"/>
            <a:ext cx="2006993" cy="2006993"/>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0" y="0"/>
            <a:ext cx="18288000" cy="1345233"/>
            <a:chExt cx="4816593" cy="354300"/>
          </a:xfrm>
        </p:grpSpPr>
        <p:sp>
          <p:nvSpPr>
            <p:cNvPr id="18" name="Freeform 18"/>
            <p:cNvSpPr/>
            <p:nvPr/>
          </p:nvSpPr>
          <p:spPr>
            <a:xfrm>
              <a:off x="0" y="0"/>
              <a:ext cx="4816592" cy="354300"/>
            </a:xfrm>
            <a:custGeom>
              <a:rect l="l" t="t" r="r" b="b"/>
              <a:pathLst>
                <a:path w="4816592" h="354300">
                  <a:moveTo>
                    <a:pt x="0" y="0"/>
                  </a:moveTo>
                  <a:lnTo>
                    <a:pt x="4816592" y="0"/>
                  </a:lnTo>
                  <a:lnTo>
                    <a:pt x="4816592" y="354300"/>
                  </a:lnTo>
                  <a:lnTo>
                    <a:pt x="0" y="354300"/>
                  </a:lnTo>
                  <a:close/>
                </a:path>
              </a:pathLst>
            </a:custGeom>
            <a:solidFill>
              <a:srgbClr val="000000">
                <a:alpha val="69804"/>
              </a:srgbClr>
            </a:solidFill>
          </p:spPr>
          <p:txBody>
            <a:bodyPr/>
            <a:lstStyle/>
            <a:p/>
          </p:txBody>
        </p:sp>
        <p:sp>
          <p:nvSpPr>
            <p:cNvPr id="19" name="TextBox 19"/>
            <p:cNvSpPr txBox="1"/>
            <p:nvPr/>
          </p:nvSpPr>
          <p:spPr>
            <a:xfrm>
              <a:off x="0" y="-38100"/>
              <a:ext cx="4816593" cy="392400"/>
            </a:xfrm>
            <a:prstGeom prst="rect">
              <a:avLst/>
            </a:prstGeom>
          </p:spPr>
          <p:txBody>
            <a:bodyPr lIns="50800" tIns="50800" rIns="50800" bIns="50800" rtlCol="0" anchor="ctr"/>
            <a:lstStyle/>
            <a:p>
              <a:pPr algn="ctr">
                <a:lnSpc>
                  <a:spcPts val="2659"/>
                </a:lnSpc>
              </a:pPr>
              <a:endParaRPr/>
            </a:p>
          </p:txBody>
        </p:sp>
      </p:grpSp>
      <p:sp>
        <p:nvSpPr>
          <p:cNvPr id="20" name="TextBox 20"/>
          <p:cNvSpPr txBox="1"/>
          <p:nvPr/>
        </p:nvSpPr>
        <p:spPr>
          <a:xfrm>
            <a:off x="564209" y="6835458"/>
            <a:ext cx="1470210" cy="1213868"/>
          </a:xfrm>
          <a:prstGeom prst="rect">
            <a:avLst/>
          </a:prstGeom>
        </p:spPr>
        <p:txBody>
          <a:bodyPr lIns="0" tIns="0" rIns="0" bIns="0" rtlCol="0" anchor="t">
            <a:spAutoFit/>
          </a:bodyPr>
          <a:lstStyle/>
          <a:p>
            <a:pPr algn="ctr">
              <a:lnSpc>
                <a:spcPts val="2987"/>
              </a:lnSpc>
            </a:pPr>
            <a:r>
              <a:rPr lang="en-US" sz="4329">
                <a:solidFill>
                  <a:srgbClr val="1E3048"/>
                </a:solidFill>
                <a:latin typeface="Poppins Bold"/>
              </a:rPr>
              <a:t>2023- 2030</a:t>
            </a:r>
          </a:p>
        </p:txBody>
      </p:sp>
      <p:sp>
        <p:nvSpPr>
          <p:cNvPr id="21" name="TextBox 21"/>
          <p:cNvSpPr txBox="1"/>
          <p:nvPr/>
        </p:nvSpPr>
        <p:spPr>
          <a:xfrm>
            <a:off x="2302810" y="6398310"/>
            <a:ext cx="5603397" cy="1815064"/>
          </a:xfrm>
          <a:prstGeom prst="rect">
            <a:avLst/>
          </a:prstGeom>
        </p:spPr>
        <p:txBody>
          <a:bodyPr lIns="0" tIns="0" rIns="0" bIns="0" rtlCol="0" anchor="t">
            <a:spAutoFit/>
          </a:bodyPr>
          <a:lstStyle/>
          <a:p>
            <a:pPr algn="ctr">
              <a:lnSpc>
                <a:spcPts val="7057"/>
              </a:lnSpc>
            </a:pPr>
            <a:r>
              <a:rPr lang="en-US" sz="5040">
                <a:solidFill>
                  <a:srgbClr val="FFFFFF"/>
                </a:solidFill>
                <a:latin typeface="Poppins"/>
              </a:rPr>
              <a:t>CAGR</a:t>
            </a:r>
          </a:p>
          <a:p>
            <a:pPr algn="ctr">
              <a:lnSpc>
                <a:spcPts val="7057"/>
              </a:lnSpc>
              <a:spcBef>
                <a:spcPct val="0"/>
              </a:spcBef>
            </a:pPr>
            <a:r>
              <a:rPr lang="en-US" sz="5040">
                <a:solidFill>
                  <a:srgbClr val="FFFFFF"/>
                </a:solidFill>
                <a:latin typeface="Poppins"/>
              </a:rPr>
              <a:t>4.80%</a:t>
            </a:r>
          </a:p>
        </p:txBody>
      </p:sp>
      <p:sp>
        <p:nvSpPr>
          <p:cNvPr id="22" name="TextBox 22"/>
          <p:cNvSpPr txBox="1"/>
          <p:nvPr/>
        </p:nvSpPr>
        <p:spPr>
          <a:xfrm>
            <a:off x="5400865" y="344004"/>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564209" y="4286264"/>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a:t>
            </a:r>
          </a:p>
        </p:txBody>
      </p:sp>
      <p:sp>
        <p:nvSpPr>
          <p:cNvPr id="24" name="TextBox 24"/>
          <p:cNvSpPr txBox="1"/>
          <p:nvPr/>
        </p:nvSpPr>
        <p:spPr>
          <a:xfrm>
            <a:off x="2703554" y="3563066"/>
            <a:ext cx="4801910" cy="1815064"/>
          </a:xfrm>
          <a:prstGeom prst="rect">
            <a:avLst/>
          </a:prstGeom>
        </p:spPr>
        <p:txBody>
          <a:bodyPr lIns="0" tIns="0" rIns="0" bIns="0" rtlCol="0" anchor="t">
            <a:spAutoFit/>
          </a:bodyPr>
          <a:lstStyle/>
          <a:p>
            <a:pPr algn="ctr">
              <a:lnSpc>
                <a:spcPts val="7057"/>
              </a:lnSpc>
            </a:pPr>
            <a:r>
              <a:rPr lang="en-US" sz="5040">
                <a:solidFill>
                  <a:srgbClr val="FFFFFF"/>
                </a:solidFill>
                <a:latin typeface="Poppins"/>
              </a:rPr>
              <a:t>MARKET SIZE</a:t>
            </a:r>
          </a:p>
          <a:p>
            <a:pPr algn="ctr">
              <a:lnSpc>
                <a:spcPts val="7057"/>
              </a:lnSpc>
              <a:spcBef>
                <a:spcPct val="0"/>
              </a:spcBef>
            </a:pPr>
            <a:r>
              <a:rPr lang="en-US" sz="5040">
                <a:solidFill>
                  <a:srgbClr val="FFFFFF"/>
                </a:solidFill>
                <a:latin typeface="Poppins"/>
              </a:rPr>
              <a:t>USD 35.8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58081" y="1715676"/>
            <a:ext cx="5938347" cy="2512102"/>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A77646"/>
            </a:solidFill>
          </p:spPr>
          <p:txBody>
            <a:bodyPr/>
            <a:lstStyle/>
            <a:p/>
          </p:txBody>
        </p:sp>
      </p:grpSp>
      <p:grpSp>
        <p:nvGrpSpPr>
          <p:cNvPr id="8" name="Group 8"/>
          <p:cNvGrpSpPr/>
          <p:nvPr/>
        </p:nvGrpSpPr>
        <p:grpSpPr>
          <a:xfrm rot="5400000">
            <a:off x="1209264" y="1403724"/>
            <a:ext cx="740782" cy="3159311"/>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58081" y="4612023"/>
            <a:ext cx="5938347" cy="2512102"/>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7D5850"/>
            </a:solidFill>
          </p:spPr>
          <p:txBody>
            <a:bodyPr/>
            <a:lstStyle/>
            <a:p/>
          </p:txBody>
        </p:sp>
      </p:grpSp>
      <p:grpSp>
        <p:nvGrpSpPr>
          <p:cNvPr id="12" name="Group 12"/>
          <p:cNvGrpSpPr/>
          <p:nvPr/>
        </p:nvGrpSpPr>
        <p:grpSpPr>
          <a:xfrm rot="5400000">
            <a:off x="1209264" y="4300071"/>
            <a:ext cx="740782" cy="3159311"/>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287876" y="2402380"/>
            <a:ext cx="4238774" cy="1081545"/>
          </a:xfrm>
          <a:prstGeom prst="rect">
            <a:avLst/>
          </a:prstGeom>
        </p:spPr>
        <p:txBody>
          <a:bodyPr lIns="0" tIns="0" rIns="0" bIns="0" rtlCol="0" anchor="t">
            <a:spAutoFit/>
          </a:bodyPr>
          <a:lstStyle/>
          <a:p>
            <a:pPr marL="676301" lvl="1" indent="-338150">
              <a:lnSpc>
                <a:spcPts val="4385"/>
              </a:lnSpc>
              <a:buFont typeface="Arial"/>
              <a:buChar char="•"/>
            </a:pPr>
            <a:r>
              <a:rPr lang="en-US" sz="3132">
                <a:solidFill>
                  <a:srgbClr val="FFFFFF"/>
                </a:solidFill>
                <a:latin typeface="Montserrat"/>
              </a:rPr>
              <a:t>Non-Carbonated</a:t>
            </a:r>
          </a:p>
          <a:p>
            <a:pPr marL="676301" lvl="1" indent="-338150">
              <a:lnSpc>
                <a:spcPts val="4385"/>
              </a:lnSpc>
              <a:buFont typeface="Arial"/>
              <a:buChar char="•"/>
            </a:pPr>
            <a:r>
              <a:rPr lang="en-US" sz="3132">
                <a:solidFill>
                  <a:srgbClr val="FFFFFF"/>
                </a:solidFill>
                <a:latin typeface="Montserrat"/>
              </a:rPr>
              <a:t>Carbonated</a:t>
            </a:r>
          </a:p>
        </p:txBody>
      </p:sp>
      <p:sp>
        <p:nvSpPr>
          <p:cNvPr id="16" name="TextBox 16"/>
          <p:cNvSpPr txBox="1"/>
          <p:nvPr/>
        </p:nvSpPr>
        <p:spPr>
          <a:xfrm>
            <a:off x="224351" y="2857081"/>
            <a:ext cx="2710609" cy="338647"/>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Type Segment </a:t>
            </a:r>
          </a:p>
        </p:txBody>
      </p:sp>
      <p:sp>
        <p:nvSpPr>
          <p:cNvPr id="17" name="TextBox 17"/>
          <p:cNvSpPr txBox="1"/>
          <p:nvPr/>
        </p:nvSpPr>
        <p:spPr>
          <a:xfrm>
            <a:off x="3159311" y="4763223"/>
            <a:ext cx="4495904" cy="2174875"/>
          </a:xfrm>
          <a:prstGeom prst="rect">
            <a:avLst/>
          </a:prstGeom>
        </p:spPr>
        <p:txBody>
          <a:bodyPr lIns="0" tIns="0" rIns="0" bIns="0" rtlCol="0" anchor="t">
            <a:spAutoFit/>
          </a:bodyPr>
          <a:lstStyle/>
          <a:p>
            <a:pPr marL="539751" lvl="1" indent="-269876">
              <a:lnSpc>
                <a:spcPts val="3500"/>
              </a:lnSpc>
              <a:buFont typeface="Arial"/>
              <a:buChar char="•"/>
            </a:pPr>
            <a:r>
              <a:rPr lang="en-US" sz="2500">
                <a:solidFill>
                  <a:srgbClr val="FFFFFF"/>
                </a:solidFill>
                <a:latin typeface="Montserrat"/>
              </a:rPr>
              <a:t>Drinking Places</a:t>
            </a:r>
          </a:p>
          <a:p>
            <a:pPr marL="539751" lvl="1" indent="-269876">
              <a:lnSpc>
                <a:spcPts val="3500"/>
              </a:lnSpc>
              <a:buFont typeface="Arial"/>
              <a:buChar char="•"/>
            </a:pPr>
            <a:r>
              <a:rPr lang="en-US" sz="2500">
                <a:solidFill>
                  <a:srgbClr val="FFFFFF"/>
                </a:solidFill>
                <a:latin typeface="Montserrat"/>
              </a:rPr>
              <a:t>Mass Merchandise</a:t>
            </a:r>
          </a:p>
          <a:p>
            <a:pPr marL="539751" lvl="1" indent="-269876">
              <a:lnSpc>
                <a:spcPts val="3500"/>
              </a:lnSpc>
              <a:buFont typeface="Arial"/>
              <a:buChar char="•"/>
            </a:pPr>
            <a:r>
              <a:rPr lang="en-US" sz="2500">
                <a:solidFill>
                  <a:srgbClr val="FFFFFF"/>
                </a:solidFill>
                <a:latin typeface="Montserrat"/>
              </a:rPr>
              <a:t>The Fountain Machine</a:t>
            </a:r>
          </a:p>
          <a:p>
            <a:pPr marL="539751" lvl="1" indent="-269876">
              <a:lnSpc>
                <a:spcPts val="3500"/>
              </a:lnSpc>
              <a:buFont typeface="Arial"/>
              <a:buChar char="•"/>
            </a:pPr>
            <a:r>
              <a:rPr lang="en-US" sz="2500">
                <a:solidFill>
                  <a:srgbClr val="FFFFFF"/>
                </a:solidFill>
                <a:latin typeface="Montserrat"/>
              </a:rPr>
              <a:t>Private Clubs </a:t>
            </a:r>
          </a:p>
          <a:p>
            <a:pPr marL="539751" lvl="1" indent="-269876">
              <a:lnSpc>
                <a:spcPts val="3500"/>
              </a:lnSpc>
              <a:buFont typeface="Arial"/>
              <a:buChar char="•"/>
            </a:pPr>
            <a:r>
              <a:rPr lang="en-US" sz="2500">
                <a:solidFill>
                  <a:srgbClr val="FFFFFF"/>
                </a:solidFill>
                <a:latin typeface="Montserrat"/>
              </a:rPr>
              <a:t>Food ServicS</a:t>
            </a:r>
          </a:p>
        </p:txBody>
      </p:sp>
      <p:sp>
        <p:nvSpPr>
          <p:cNvPr id="18" name="TextBox 18"/>
          <p:cNvSpPr txBox="1"/>
          <p:nvPr/>
        </p:nvSpPr>
        <p:spPr>
          <a:xfrm>
            <a:off x="224351" y="5547436"/>
            <a:ext cx="2710609" cy="654732"/>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End-User Segment </a:t>
            </a:r>
          </a:p>
        </p:txBody>
      </p:sp>
      <p:grpSp>
        <p:nvGrpSpPr>
          <p:cNvPr id="19" name="Group 19"/>
          <p:cNvGrpSpPr/>
          <p:nvPr/>
        </p:nvGrpSpPr>
        <p:grpSpPr>
          <a:xfrm>
            <a:off x="2058081" y="7510532"/>
            <a:ext cx="6751779" cy="2512102"/>
            <a:chExt cx="9375071" cy="3488138"/>
          </a:xfrm>
        </p:grpSpPr>
        <p:sp>
          <p:nvSpPr>
            <p:cNvPr id="20" name="Freeform 20"/>
            <p:cNvSpPr/>
            <p:nvPr/>
          </p:nvSpPr>
          <p:spPr>
            <a:xfrm>
              <a:off x="0" y="0"/>
              <a:ext cx="9375071" cy="3488138"/>
            </a:xfrm>
            <a:custGeom>
              <a:rect l="l" t="t" r="r" b="b"/>
              <a:pathLst>
                <a:path w="9375071" h="3488138">
                  <a:moveTo>
                    <a:pt x="9250611" y="3488138"/>
                  </a:moveTo>
                  <a:lnTo>
                    <a:pt x="124460" y="3488138"/>
                  </a:lnTo>
                  <a:cubicBezTo>
                    <a:pt x="55880" y="3488138"/>
                    <a:pt x="0" y="3432258"/>
                    <a:pt x="0" y="3363678"/>
                  </a:cubicBezTo>
                  <a:lnTo>
                    <a:pt x="0" y="124460"/>
                  </a:lnTo>
                  <a:cubicBezTo>
                    <a:pt x="0" y="55880"/>
                    <a:pt x="55880" y="0"/>
                    <a:pt x="124460" y="0"/>
                  </a:cubicBezTo>
                  <a:lnTo>
                    <a:pt x="9250611" y="0"/>
                  </a:lnTo>
                  <a:cubicBezTo>
                    <a:pt x="9319191" y="0"/>
                    <a:pt x="9375071" y="55880"/>
                    <a:pt x="9375071" y="124460"/>
                  </a:cubicBezTo>
                  <a:lnTo>
                    <a:pt x="9375071" y="3363678"/>
                  </a:lnTo>
                  <a:cubicBezTo>
                    <a:pt x="9375071" y="3432258"/>
                    <a:pt x="9319191" y="3488138"/>
                    <a:pt x="9250611" y="3488138"/>
                  </a:cubicBezTo>
                  <a:close/>
                </a:path>
              </a:pathLst>
            </a:custGeom>
            <a:solidFill>
              <a:srgbClr val="FD3706"/>
            </a:solidFill>
          </p:spPr>
          <p:txBody>
            <a:bodyPr/>
            <a:lstStyle/>
            <a:p/>
          </p:txBody>
        </p:sp>
      </p:grpSp>
      <p:grpSp>
        <p:nvGrpSpPr>
          <p:cNvPr id="21" name="Group 21"/>
          <p:cNvGrpSpPr/>
          <p:nvPr/>
        </p:nvGrpSpPr>
        <p:grpSpPr>
          <a:xfrm rot="5400000">
            <a:off x="1209264" y="7198581"/>
            <a:ext cx="740782" cy="3159311"/>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3159311" y="7959725"/>
            <a:ext cx="5650550" cy="1407795"/>
          </a:xfrm>
          <a:prstGeom prst="rect">
            <a:avLst/>
          </a:prstGeom>
        </p:spPr>
        <p:txBody>
          <a:bodyPr lIns="0" tIns="0" rIns="0" bIns="0" rtlCol="0" anchor="t">
            <a:spAutoFit/>
          </a:bodyPr>
          <a:lstStyle/>
          <a:p>
            <a:pPr marL="582930" lvl="1" indent="-291465">
              <a:lnSpc>
                <a:spcPts val="3779"/>
              </a:lnSpc>
              <a:buFont typeface="Arial"/>
              <a:buChar char="•"/>
            </a:pPr>
            <a:r>
              <a:rPr lang="en-US" sz="2700">
                <a:solidFill>
                  <a:srgbClr val="FFFFFF"/>
                </a:solidFill>
                <a:latin typeface="Montserrat"/>
              </a:rPr>
              <a:t>Supermarkets/Hypermarkets</a:t>
            </a:r>
          </a:p>
          <a:p>
            <a:pPr marL="582930" lvl="1" indent="-291465">
              <a:lnSpc>
                <a:spcPts val="3779"/>
              </a:lnSpc>
              <a:buFont typeface="Arial"/>
              <a:buChar char="•"/>
            </a:pPr>
            <a:r>
              <a:rPr lang="en-US" sz="2700">
                <a:solidFill>
                  <a:srgbClr val="FFFFFF"/>
                </a:solidFill>
                <a:latin typeface="Montserrat"/>
              </a:rPr>
              <a:t>Convenience Stores</a:t>
            </a:r>
          </a:p>
          <a:p>
            <a:pPr marL="582930" lvl="1" indent="-291465">
              <a:lnSpc>
                <a:spcPts val="3779"/>
              </a:lnSpc>
              <a:buFont typeface="Arial"/>
              <a:buChar char="•"/>
            </a:pPr>
            <a:r>
              <a:rPr lang="en-US" sz="2700">
                <a:solidFill>
                  <a:srgbClr val="FFFFFF"/>
                </a:solidFill>
                <a:latin typeface="Montserrat"/>
              </a:rPr>
              <a:t>Online Retail Stores</a:t>
            </a:r>
          </a:p>
        </p:txBody>
      </p:sp>
      <p:sp>
        <p:nvSpPr>
          <p:cNvPr id="24" name="TextBox 24"/>
          <p:cNvSpPr txBox="1"/>
          <p:nvPr/>
        </p:nvSpPr>
        <p:spPr>
          <a:xfrm>
            <a:off x="224351" y="8445945"/>
            <a:ext cx="2710609" cy="654732"/>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Distribution Channel</a:t>
            </a:r>
          </a:p>
        </p:txBody>
      </p:sp>
      <p:grpSp>
        <p:nvGrpSpPr>
          <p:cNvPr id="25" name="Group 25"/>
          <p:cNvGrpSpPr/>
          <p:nvPr/>
        </p:nvGrpSpPr>
        <p:grpSpPr>
          <a:xfrm>
            <a:off x="12349653" y="2654477"/>
            <a:ext cx="5938347" cy="6713043"/>
            <a:chExt cx="8245593" cy="9321285"/>
          </a:xfrm>
        </p:grpSpPr>
        <p:sp>
          <p:nvSpPr>
            <p:cNvPr id="26" name="Freeform 26"/>
            <p:cNvSpPr/>
            <p:nvPr/>
          </p:nvSpPr>
          <p:spPr>
            <a:xfrm>
              <a:off x="0" y="0"/>
              <a:ext cx="8245593" cy="9321285"/>
            </a:xfrm>
            <a:custGeom>
              <a:rect l="l" t="t" r="r" b="b"/>
              <a:pathLst>
                <a:path w="8245593" h="9321285">
                  <a:moveTo>
                    <a:pt x="8121133" y="9321285"/>
                  </a:moveTo>
                  <a:lnTo>
                    <a:pt x="124460" y="9321285"/>
                  </a:lnTo>
                  <a:cubicBezTo>
                    <a:pt x="55880" y="9321285"/>
                    <a:pt x="0" y="9265405"/>
                    <a:pt x="0" y="9196825"/>
                  </a:cubicBezTo>
                  <a:lnTo>
                    <a:pt x="0" y="124460"/>
                  </a:lnTo>
                  <a:cubicBezTo>
                    <a:pt x="0" y="55880"/>
                    <a:pt x="55880" y="0"/>
                    <a:pt x="124460" y="0"/>
                  </a:cubicBezTo>
                  <a:lnTo>
                    <a:pt x="8121133" y="0"/>
                  </a:lnTo>
                  <a:cubicBezTo>
                    <a:pt x="8189713" y="0"/>
                    <a:pt x="8245593" y="55880"/>
                    <a:pt x="8245593" y="124460"/>
                  </a:cubicBezTo>
                  <a:lnTo>
                    <a:pt x="8245593" y="9196825"/>
                  </a:lnTo>
                  <a:cubicBezTo>
                    <a:pt x="8245593" y="9265405"/>
                    <a:pt x="8189713" y="9321285"/>
                    <a:pt x="8121133" y="9321285"/>
                  </a:cubicBezTo>
                  <a:close/>
                </a:path>
              </a:pathLst>
            </a:custGeom>
            <a:solidFill>
              <a:srgbClr val="7D5850"/>
            </a:solidFill>
          </p:spPr>
          <p:txBody>
            <a:bodyPr/>
            <a:lstStyle/>
            <a:p/>
          </p:txBody>
        </p:sp>
      </p:grpSp>
      <p:grpSp>
        <p:nvGrpSpPr>
          <p:cNvPr id="27" name="Group 27"/>
          <p:cNvGrpSpPr/>
          <p:nvPr/>
        </p:nvGrpSpPr>
        <p:grpSpPr>
          <a:xfrm rot="5400000">
            <a:off x="10626659" y="3324382"/>
            <a:ext cx="1163509" cy="4962173"/>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13689499" y="2876550"/>
            <a:ext cx="4495904" cy="6381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Cola</a:t>
            </a:r>
          </a:p>
          <a:p>
            <a:pPr marL="647700" lvl="1" indent="-323850">
              <a:lnSpc>
                <a:spcPts val="4200"/>
              </a:lnSpc>
              <a:buFont typeface="Arial"/>
              <a:buChar char="•"/>
            </a:pPr>
            <a:r>
              <a:rPr lang="en-US" sz="3000">
                <a:solidFill>
                  <a:srgbClr val="FFFFFF"/>
                </a:solidFill>
                <a:latin typeface="Montserrat"/>
              </a:rPr>
              <a:t>Non-Cola </a:t>
            </a:r>
          </a:p>
          <a:p>
            <a:pPr marL="647700" lvl="1" indent="-323850">
              <a:lnSpc>
                <a:spcPts val="4200"/>
              </a:lnSpc>
              <a:buFont typeface="Arial"/>
              <a:buChar char="•"/>
            </a:pPr>
            <a:r>
              <a:rPr lang="en-US" sz="3000">
                <a:solidFill>
                  <a:srgbClr val="FFFFFF"/>
                </a:solidFill>
                <a:latin typeface="Montserrat"/>
              </a:rPr>
              <a:t>Orange</a:t>
            </a:r>
          </a:p>
          <a:p>
            <a:pPr marL="647700" lvl="1" indent="-323850">
              <a:lnSpc>
                <a:spcPts val="4200"/>
              </a:lnSpc>
              <a:buFont typeface="Arial"/>
              <a:buChar char="•"/>
            </a:pPr>
            <a:r>
              <a:rPr lang="en-US" sz="3000">
                <a:solidFill>
                  <a:srgbClr val="FFFFFF"/>
                </a:solidFill>
                <a:latin typeface="Montserrat"/>
              </a:rPr>
              <a:t>Mixed</a:t>
            </a:r>
          </a:p>
          <a:p>
            <a:pPr marL="647700" lvl="1" indent="-323850">
              <a:lnSpc>
                <a:spcPts val="4200"/>
              </a:lnSpc>
              <a:buFont typeface="Arial"/>
              <a:buChar char="•"/>
            </a:pPr>
            <a:r>
              <a:rPr lang="en-US" sz="3000">
                <a:solidFill>
                  <a:srgbClr val="FFFFFF"/>
                </a:solidFill>
                <a:latin typeface="Montserrat"/>
              </a:rPr>
              <a:t>Pineapple</a:t>
            </a:r>
          </a:p>
          <a:p>
            <a:pPr marL="647700" lvl="1" indent="-323850">
              <a:lnSpc>
                <a:spcPts val="4200"/>
              </a:lnSpc>
              <a:buFont typeface="Arial"/>
              <a:buChar char="•"/>
            </a:pPr>
            <a:r>
              <a:rPr lang="en-US" sz="3000">
                <a:solidFill>
                  <a:srgbClr val="FFFFFF"/>
                </a:solidFill>
                <a:latin typeface="Montserrat"/>
              </a:rPr>
              <a:t>Kiwi</a:t>
            </a:r>
          </a:p>
          <a:p>
            <a:pPr marL="647700" lvl="1" indent="-323850">
              <a:lnSpc>
                <a:spcPts val="4200"/>
              </a:lnSpc>
              <a:buFont typeface="Arial"/>
              <a:buChar char="•"/>
            </a:pPr>
            <a:r>
              <a:rPr lang="en-US" sz="3000">
                <a:solidFill>
                  <a:srgbClr val="FFFFFF"/>
                </a:solidFill>
                <a:latin typeface="Montserrat"/>
              </a:rPr>
              <a:t>Litchi</a:t>
            </a:r>
          </a:p>
          <a:p>
            <a:pPr marL="647700" lvl="1" indent="-323850">
              <a:lnSpc>
                <a:spcPts val="4200"/>
              </a:lnSpc>
              <a:buFont typeface="Arial"/>
              <a:buChar char="•"/>
            </a:pPr>
            <a:r>
              <a:rPr lang="en-US" sz="3000">
                <a:solidFill>
                  <a:srgbClr val="FFFFFF"/>
                </a:solidFill>
                <a:latin typeface="Montserrat"/>
              </a:rPr>
              <a:t>Apple</a:t>
            </a:r>
          </a:p>
          <a:p>
            <a:pPr marL="647700" lvl="1" indent="-323850">
              <a:lnSpc>
                <a:spcPts val="4200"/>
              </a:lnSpc>
              <a:buFont typeface="Arial"/>
              <a:buChar char="•"/>
            </a:pPr>
            <a:r>
              <a:rPr lang="en-US" sz="3000">
                <a:solidFill>
                  <a:srgbClr val="FFFFFF"/>
                </a:solidFill>
                <a:latin typeface="Montserrat"/>
              </a:rPr>
              <a:t>Grape</a:t>
            </a:r>
          </a:p>
          <a:p>
            <a:pPr marL="647700" lvl="1" indent="-323850">
              <a:lnSpc>
                <a:spcPts val="4200"/>
              </a:lnSpc>
              <a:buFont typeface="Arial"/>
              <a:buChar char="•"/>
            </a:pPr>
            <a:r>
              <a:rPr lang="en-US" sz="3000">
                <a:solidFill>
                  <a:srgbClr val="FFFFFF"/>
                </a:solidFill>
                <a:latin typeface="Montserrat"/>
              </a:rPr>
              <a:t>Grapefruit</a:t>
            </a:r>
          </a:p>
          <a:p>
            <a:pPr marL="647700" lvl="1" indent="-323850">
              <a:lnSpc>
                <a:spcPts val="4200"/>
              </a:lnSpc>
              <a:buFont typeface="Arial"/>
              <a:buChar char="•"/>
            </a:pPr>
            <a:r>
              <a:rPr lang="en-US" sz="3000">
                <a:solidFill>
                  <a:srgbClr val="FFFFFF"/>
                </a:solidFill>
                <a:latin typeface="Montserrat"/>
              </a:rPr>
              <a:t>Peach</a:t>
            </a:r>
          </a:p>
          <a:p>
            <a:pPr marL="647700" lvl="1" indent="-323850">
              <a:lnSpc>
                <a:spcPts val="4200"/>
              </a:lnSpc>
              <a:buFont typeface="Arial"/>
              <a:buChar char="•"/>
            </a:pPr>
            <a:r>
              <a:rPr lang="en-US" sz="3000">
                <a:solidFill>
                  <a:srgbClr val="FFFFFF"/>
                </a:solidFill>
                <a:latin typeface="Montserrat"/>
              </a:rPr>
              <a:t>Mango</a:t>
            </a:r>
          </a:p>
        </p:txBody>
      </p:sp>
      <p:sp>
        <p:nvSpPr>
          <p:cNvPr id="30" name="TextBox 30"/>
          <p:cNvSpPr txBox="1"/>
          <p:nvPr/>
        </p:nvSpPr>
        <p:spPr>
          <a:xfrm>
            <a:off x="8809860" y="5237282"/>
            <a:ext cx="4797106" cy="1149941"/>
          </a:xfrm>
          <a:prstGeom prst="rect">
            <a:avLst/>
          </a:prstGeom>
        </p:spPr>
        <p:txBody>
          <a:bodyPr lIns="0" tIns="0" rIns="0" bIns="0" rtlCol="0" anchor="t">
            <a:spAutoFit/>
          </a:bodyPr>
          <a:lstStyle/>
          <a:p>
            <a:pPr algn="ctr">
              <a:lnSpc>
                <a:spcPts val="4493"/>
              </a:lnSpc>
            </a:pPr>
            <a:r>
              <a:rPr lang="en-US" sz="4449">
                <a:solidFill>
                  <a:srgbClr val="43B4BE"/>
                </a:solidFill>
                <a:latin typeface="Montserrat Classic"/>
              </a:rPr>
              <a:t>Flavours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348087" y="1362755"/>
            <a:ext cx="10800901" cy="8924245"/>
          </a:xfrm>
          <a:custGeom>
            <a:rect l="l" t="t" r="r" b="b"/>
            <a:pathLst>
              <a:path w="10800901" h="8924245">
                <a:moveTo>
                  <a:pt x="0" y="0"/>
                </a:moveTo>
                <a:lnTo>
                  <a:pt x="10800901" y="0"/>
                </a:lnTo>
                <a:lnTo>
                  <a:pt x="10800901" y="8924245"/>
                </a:lnTo>
                <a:lnTo>
                  <a:pt x="0" y="89242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118508" y="5219700"/>
            <a:ext cx="6234022" cy="1487587"/>
          </a:xfrm>
          <a:prstGeom prst="rect">
            <a:avLst/>
          </a:prstGeom>
        </p:spPr>
        <p:txBody>
          <a:bodyPr lIns="0" tIns="0" rIns="0" bIns="0" rtlCol="0" anchor="t">
            <a:spAutoFit/>
          </a:bodyPr>
          <a:lstStyle/>
          <a:p>
            <a:pPr algn="ctr">
              <a:lnSpc>
                <a:spcPts val="5849"/>
              </a:lnSpc>
            </a:pPr>
            <a:r>
              <a:rPr lang="en-US" sz="5400">
                <a:solidFill>
                  <a:srgbClr val="000000"/>
                </a:solidFill>
                <a:latin typeface="Montserrat"/>
              </a:rPr>
              <a:t>North America</a:t>
            </a:r>
          </a:p>
          <a:p>
            <a:pPr algn="ctr">
              <a:lnSpc>
                <a:spcPts val="5849"/>
              </a:lnSpc>
            </a:pPr>
            <a:r>
              <a:rPr lang="en-US" sz="5400">
                <a:solidFill>
                  <a:srgbClr val="000000"/>
                </a:solidFill>
                <a:latin typeface="Montserrat"/>
              </a:rPr>
              <a:t>40%</a:t>
            </a:r>
          </a:p>
        </p:txBody>
      </p:sp>
      <p:sp>
        <p:nvSpPr>
          <p:cNvPr id="4" name="TextBox 4"/>
          <p:cNvSpPr txBox="1"/>
          <p:nvPr/>
        </p:nvSpPr>
        <p:spPr>
          <a:xfrm>
            <a:off x="135983" y="349249"/>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Soft Drinks Concentrate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5909795" y="1658220"/>
            <a:ext cx="8812743" cy="3248143"/>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87470" y="5344357"/>
            <a:ext cx="9635068" cy="328442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6A2F17"/>
            </a:solidFill>
          </p:spPr>
          <p:txBody>
            <a:bodyPr/>
            <a:lstStyle/>
            <a:p/>
          </p:txBody>
        </p:sp>
      </p:grpSp>
      <p:grpSp>
        <p:nvGrpSpPr>
          <p:cNvPr id="7" name="Group 7"/>
          <p:cNvGrpSpPr/>
          <p:nvPr/>
        </p:nvGrpSpPr>
        <p:grpSpPr>
          <a:xfrm>
            <a:off x="5087470" y="1658220"/>
            <a:ext cx="9635068" cy="3248143"/>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E32E25"/>
            </a:solidFill>
          </p:spPr>
          <p:txBody>
            <a:bodyPr/>
            <a:lstStyle/>
            <a:p/>
          </p:txBody>
        </p:sp>
      </p:grpSp>
      <p:grpSp>
        <p:nvGrpSpPr>
          <p:cNvPr id="9" name="Group 9"/>
          <p:cNvGrpSpPr/>
          <p:nvPr/>
        </p:nvGrpSpPr>
        <p:grpSpPr>
          <a:xfrm>
            <a:off x="3565462" y="2160754"/>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A2F17">
                <a:alpha val="89804"/>
              </a:srgbClr>
            </a:solidFill>
          </p:spPr>
          <p:txBody>
            <a:bodyPr/>
            <a:lstStyle/>
            <a:p/>
          </p:txBody>
        </p:sp>
      </p:grpSp>
      <p:grpSp>
        <p:nvGrpSpPr>
          <p:cNvPr id="11" name="Group 11"/>
          <p:cNvGrpSpPr/>
          <p:nvPr/>
        </p:nvGrpSpPr>
        <p:grpSpPr>
          <a:xfrm>
            <a:off x="3565462" y="5865032"/>
            <a:ext cx="2759617" cy="224307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E32E25"/>
            </a:solidFill>
          </p:spPr>
          <p:txBody>
            <a:bodyPr/>
            <a:lstStyle/>
            <a:p/>
          </p:txBody>
        </p:sp>
      </p:grpSp>
      <p:grpSp>
        <p:nvGrpSpPr>
          <p:cNvPr id="13" name="Group 13"/>
          <p:cNvGrpSpPr>
            <a:grpSpLocks noChangeAspect="1"/>
          </p:cNvGrpSpPr>
          <p:nvPr/>
        </p:nvGrpSpPr>
        <p:grpSpPr>
          <a:xfrm rot="5400000">
            <a:off x="6194412" y="2957674"/>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A2F17">
                <a:alpha val="89804"/>
              </a:srgbClr>
            </a:solidFill>
          </p:spPr>
          <p:txBody>
            <a:bodyPr/>
            <a:lstStyle/>
            <a:p/>
          </p:txBody>
        </p:sp>
      </p:grpSp>
      <p:grpSp>
        <p:nvGrpSpPr>
          <p:cNvPr id="15" name="Group 15"/>
          <p:cNvGrpSpPr>
            <a:grpSpLocks noChangeAspect="1"/>
          </p:cNvGrpSpPr>
          <p:nvPr/>
        </p:nvGrpSpPr>
        <p:grpSpPr>
          <a:xfrm rot="5400000">
            <a:off x="6194412" y="6661951"/>
            <a:ext cx="749694" cy="649235"/>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E32E25"/>
            </a:solidFill>
          </p:spPr>
          <p:txBody>
            <a:bodyPr/>
            <a:lstStyle/>
            <a:p/>
          </p:txBody>
        </p:sp>
      </p:grpSp>
      <p:sp>
        <p:nvSpPr>
          <p:cNvPr id="17" name="TextBox 17"/>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8" name="TextBox 18"/>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9" name="TextBox 19"/>
          <p:cNvSpPr txBox="1"/>
          <p:nvPr/>
        </p:nvSpPr>
        <p:spPr>
          <a:xfrm>
            <a:off x="7362804" y="2204957"/>
            <a:ext cx="6920490"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Increasing Demand for Craft Soft Drinks to Propel Market Growth</a:t>
            </a:r>
          </a:p>
        </p:txBody>
      </p:sp>
      <p:sp>
        <p:nvSpPr>
          <p:cNvPr id="20" name="TextBox 20"/>
          <p:cNvSpPr txBox="1"/>
          <p:nvPr/>
        </p:nvSpPr>
        <p:spPr>
          <a:xfrm>
            <a:off x="7175233" y="6128239"/>
            <a:ext cx="7108062" cy="1352549"/>
          </a:xfrm>
          <a:prstGeom prst="rect">
            <a:avLst/>
          </a:prstGeom>
        </p:spPr>
        <p:txBody>
          <a:bodyPr lIns="0" tIns="0" rIns="0" bIns="0" rtlCol="0" anchor="t">
            <a:spAutoFit/>
          </a:bodyPr>
          <a:lstStyle/>
          <a:p>
            <a:pPr>
              <a:lnSpc>
                <a:spcPts val="5249"/>
              </a:lnSpc>
            </a:pPr>
            <a:r>
              <a:rPr lang="en-US" sz="4999" spc="159">
                <a:solidFill>
                  <a:srgbClr val="FFFFFF"/>
                </a:solidFill>
                <a:latin typeface="Barlow"/>
              </a:rPr>
              <a:t>Increase in Obesity into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265" b="-105956"/>
            </a:stretch>
          </a:blipFill>
        </p:spPr>
        <p:txBody>
          <a:bodyPr/>
          <a:lstStyle/>
          <a:p/>
        </p:txBody>
      </p:sp>
      <p:sp>
        <p:nvSpPr>
          <p:cNvPr id="3" name="TextBox 3"/>
          <p:cNvSpPr txBox="1"/>
          <p:nvPr/>
        </p:nvSpPr>
        <p:spPr>
          <a:xfrm>
            <a:off x="238617" y="650557"/>
            <a:ext cx="9178980"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4" name="TextBox 4"/>
          <p:cNvSpPr txBox="1"/>
          <p:nvPr/>
        </p:nvSpPr>
        <p:spPr>
          <a:xfrm>
            <a:off x="238617" y="1833112"/>
            <a:ext cx="9432661" cy="8203565"/>
          </a:xfrm>
          <a:prstGeom prst="rect">
            <a:avLst/>
          </a:prstGeom>
        </p:spPr>
        <p:txBody>
          <a:bodyPr lIns="0" tIns="0" rIns="0" bIns="0" rtlCol="0" anchor="t">
            <a:spAutoFit/>
          </a:bodyPr>
          <a:lstStyle/>
          <a:p>
            <a:pPr marL="626111" lvl="1" indent="-313055">
              <a:lnSpc>
                <a:spcPts val="4060"/>
              </a:lnSpc>
              <a:buFont typeface="Arial"/>
              <a:buChar char="•"/>
            </a:pPr>
            <a:r>
              <a:rPr lang="en-US" sz="2900">
                <a:solidFill>
                  <a:srgbClr val="FFFFFF"/>
                </a:solidFill>
                <a:latin typeface="Montserrat"/>
              </a:rPr>
              <a:t>The Global Soft Drinks Concentrate Market is witnessing significant growth in the near future.</a:t>
            </a:r>
          </a:p>
          <a:p>
            <a:pPr marL="626111" lvl="1" indent="-313055">
              <a:lnSpc>
                <a:spcPts val="4060"/>
              </a:lnSpc>
              <a:buFont typeface="Arial"/>
              <a:buChar char="•"/>
            </a:pPr>
            <a:r>
              <a:rPr lang="en-US" sz="2900">
                <a:solidFill>
                  <a:srgbClr val="FFFFFF"/>
                </a:solidFill>
                <a:latin typeface="Montserrat"/>
              </a:rPr>
              <a:t>Non-fizzy beverages come in a wide range of tastes, including fruit-based and herbal infusions, and are appealing to consumers looking for alternatives to sugary or carbonated beverages.</a:t>
            </a:r>
          </a:p>
          <a:p>
            <a:pPr marL="626111" lvl="1" indent="-313055">
              <a:lnSpc>
                <a:spcPts val="4060"/>
              </a:lnSpc>
              <a:buFont typeface="Arial"/>
              <a:buChar char="•"/>
            </a:pPr>
            <a:r>
              <a:rPr lang="en-US" sz="2900">
                <a:solidFill>
                  <a:srgbClr val="FFFFFF"/>
                </a:solidFill>
                <a:latin typeface="Montserrat"/>
              </a:rPr>
              <a:t>Soft drink concentrates are making their way onto menus, providing customers with a personalized and tasty option.</a:t>
            </a:r>
          </a:p>
          <a:p>
            <a:pPr marL="626111" lvl="1" indent="-313055">
              <a:lnSpc>
                <a:spcPts val="4060"/>
              </a:lnSpc>
              <a:buFont typeface="Arial"/>
              <a:buChar char="•"/>
            </a:pPr>
            <a:r>
              <a:rPr lang="en-US" sz="2900">
                <a:solidFill>
                  <a:srgbClr val="FFFFFF"/>
                </a:solidFill>
                <a:latin typeface="Montserrat"/>
              </a:rPr>
              <a:t>Supermarkets and hypermarkets are important in influencing consumer decisions through clever product placement and promotions increasing the visibility of soft drink concentrates.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sp>
        <p:nvSpPr>
          <p:cNvPr id="3" name="Freeform 3"/>
          <p:cNvSpPr/>
          <p:nvPr/>
        </p:nvSpPr>
        <p:spPr>
          <a:xfrm>
            <a:off x="544034" y="1844870"/>
            <a:ext cx="3196455" cy="1865831"/>
          </a:xfrm>
          <a:custGeom>
            <a:rect l="l" t="t" r="r" b="b"/>
            <a:pathLst>
              <a:path w="3196455" h="1865831">
                <a:moveTo>
                  <a:pt x="0" y="0"/>
                </a:moveTo>
                <a:lnTo>
                  <a:pt x="3196455" y="0"/>
                </a:lnTo>
                <a:lnTo>
                  <a:pt x="3196455" y="1865830"/>
                </a:lnTo>
                <a:lnTo>
                  <a:pt x="0" y="1865830"/>
                </a:lnTo>
                <a:lnTo>
                  <a:pt x="0" y="0"/>
                </a:lnTo>
                <a:close/>
              </a:path>
            </a:pathLst>
          </a:custGeom>
          <a:blipFill>
            <a:blip r:embed="rId3"/>
            <a:stretch>
              <a:fillRect l="-185" t="-158" r="-92" b="-158"/>
            </a:stretch>
          </a:blipFill>
        </p:spPr>
        <p:txBody>
          <a:bodyPr/>
          <a:lstStyle/>
          <a:p/>
        </p:txBody>
      </p:sp>
      <p:sp>
        <p:nvSpPr>
          <p:cNvPr id="4" name="Freeform 4"/>
          <p:cNvSpPr/>
          <p:nvPr/>
        </p:nvSpPr>
        <p:spPr>
          <a:xfrm>
            <a:off x="4393056" y="1844870"/>
            <a:ext cx="4013034" cy="1649890"/>
          </a:xfrm>
          <a:custGeom>
            <a:rect l="l" t="t" r="r" b="b"/>
            <a:pathLst>
              <a:path w="4013034" h="1649890">
                <a:moveTo>
                  <a:pt x="0" y="0"/>
                </a:moveTo>
                <a:lnTo>
                  <a:pt x="4013034" y="0"/>
                </a:lnTo>
                <a:lnTo>
                  <a:pt x="4013034" y="1649890"/>
                </a:lnTo>
                <a:lnTo>
                  <a:pt x="0" y="1649890"/>
                </a:lnTo>
                <a:lnTo>
                  <a:pt x="0" y="0"/>
                </a:lnTo>
                <a:close/>
              </a:path>
            </a:pathLst>
          </a:custGeom>
          <a:blipFill>
            <a:blip r:embed="rId4"/>
            <a:stretch>
              <a:fillRect/>
            </a:stretch>
          </a:blipFill>
        </p:spPr>
        <p:txBody>
          <a:bodyPr/>
          <a:lstStyle/>
          <a:p/>
        </p:txBody>
      </p:sp>
      <p:sp>
        <p:nvSpPr>
          <p:cNvPr id="5" name="Freeform 5"/>
          <p:cNvSpPr/>
          <p:nvPr/>
        </p:nvSpPr>
        <p:spPr>
          <a:xfrm>
            <a:off x="544034" y="4002343"/>
            <a:ext cx="2755310" cy="1767990"/>
          </a:xfrm>
          <a:custGeom>
            <a:rect l="l" t="t" r="r" b="b"/>
            <a:pathLst>
              <a:path w="2755310" h="1767989">
                <a:moveTo>
                  <a:pt x="0" y="0"/>
                </a:moveTo>
                <a:lnTo>
                  <a:pt x="2755310" y="0"/>
                </a:lnTo>
                <a:lnTo>
                  <a:pt x="2755310" y="1767991"/>
                </a:lnTo>
                <a:lnTo>
                  <a:pt x="0" y="1767991"/>
                </a:lnTo>
                <a:lnTo>
                  <a:pt x="0" y="0"/>
                </a:lnTo>
                <a:close/>
              </a:path>
            </a:pathLst>
          </a:custGeom>
          <a:blipFill>
            <a:blip r:embed="rId5"/>
            <a:stretch>
              <a:fillRect/>
            </a:stretch>
          </a:blipFill>
        </p:spPr>
        <p:txBody>
          <a:bodyPr/>
          <a:lstStyle/>
          <a:p/>
        </p:txBody>
      </p:sp>
      <p:sp>
        <p:nvSpPr>
          <p:cNvPr id="6" name="Freeform 6"/>
          <p:cNvSpPr/>
          <p:nvPr/>
        </p:nvSpPr>
        <p:spPr>
          <a:xfrm>
            <a:off x="3966616" y="3637635"/>
            <a:ext cx="4658049" cy="1610909"/>
          </a:xfrm>
          <a:custGeom>
            <a:rect l="l" t="t" r="r" b="b"/>
            <a:pathLst>
              <a:path w="4658049" h="1610909">
                <a:moveTo>
                  <a:pt x="0" y="0"/>
                </a:moveTo>
                <a:lnTo>
                  <a:pt x="4658049" y="0"/>
                </a:lnTo>
                <a:lnTo>
                  <a:pt x="4658049" y="1610909"/>
                </a:lnTo>
                <a:lnTo>
                  <a:pt x="0" y="1610909"/>
                </a:lnTo>
                <a:lnTo>
                  <a:pt x="0" y="0"/>
                </a:lnTo>
                <a:close/>
              </a:path>
            </a:pathLst>
          </a:custGeom>
          <a:blipFill>
            <a:blip r:embed="rId6"/>
            <a:stretch>
              <a:fillRect/>
            </a:stretch>
          </a:blipFill>
        </p:spPr>
        <p:txBody>
          <a:bodyPr/>
          <a:lstStyle/>
          <a:p/>
        </p:txBody>
      </p:sp>
      <p:sp>
        <p:nvSpPr>
          <p:cNvPr id="7" name="Freeform 7"/>
          <p:cNvSpPr/>
          <p:nvPr/>
        </p:nvSpPr>
        <p:spPr>
          <a:xfrm>
            <a:off x="900804" y="6115181"/>
            <a:ext cx="2005165" cy="2075345"/>
          </a:xfrm>
          <a:custGeom>
            <a:rect l="l" t="t" r="r" b="b"/>
            <a:pathLst>
              <a:path w="2005165" h="2075345">
                <a:moveTo>
                  <a:pt x="0" y="0"/>
                </a:moveTo>
                <a:lnTo>
                  <a:pt x="2005164" y="0"/>
                </a:lnTo>
                <a:lnTo>
                  <a:pt x="2005164" y="2075345"/>
                </a:lnTo>
                <a:lnTo>
                  <a:pt x="0" y="2075345"/>
                </a:lnTo>
                <a:lnTo>
                  <a:pt x="0" y="0"/>
                </a:lnTo>
                <a:close/>
              </a:path>
            </a:pathLst>
          </a:custGeom>
          <a:blipFill>
            <a:blip r:embed="rId7"/>
            <a:stretch>
              <a:fillRect/>
            </a:stretch>
          </a:blipFill>
        </p:spPr>
        <p:txBody>
          <a:bodyPr/>
          <a:lstStyle/>
          <a:p/>
        </p:txBody>
      </p:sp>
      <p:sp>
        <p:nvSpPr>
          <p:cNvPr id="8" name="Freeform 8"/>
          <p:cNvSpPr/>
          <p:nvPr/>
        </p:nvSpPr>
        <p:spPr>
          <a:xfrm>
            <a:off x="544034" y="8371752"/>
            <a:ext cx="2361934" cy="1796823"/>
          </a:xfrm>
          <a:custGeom>
            <a:rect l="l" t="t" r="r" b="b"/>
            <a:pathLst>
              <a:path w="2361934" h="1796823">
                <a:moveTo>
                  <a:pt x="0" y="0"/>
                </a:moveTo>
                <a:lnTo>
                  <a:pt x="2361934" y="0"/>
                </a:lnTo>
                <a:lnTo>
                  <a:pt x="2361934" y="1796823"/>
                </a:lnTo>
                <a:lnTo>
                  <a:pt x="0" y="1796823"/>
                </a:lnTo>
                <a:lnTo>
                  <a:pt x="0" y="0"/>
                </a:lnTo>
                <a:close/>
              </a:path>
            </a:pathLst>
          </a:custGeom>
          <a:blipFill>
            <a:blip r:embed="rId8"/>
            <a:stretch>
              <a:fillRect/>
            </a:stretch>
          </a:blipFill>
        </p:spPr>
        <p:txBody>
          <a:bodyPr/>
          <a:lstStyle/>
          <a:p/>
        </p:txBody>
      </p:sp>
      <p:sp>
        <p:nvSpPr>
          <p:cNvPr id="9" name="Freeform 9"/>
          <p:cNvSpPr/>
          <p:nvPr/>
        </p:nvSpPr>
        <p:spPr>
          <a:xfrm>
            <a:off x="4185192" y="5391419"/>
            <a:ext cx="4220899" cy="1197390"/>
          </a:xfrm>
          <a:custGeom>
            <a:rect l="l" t="t" r="r" b="b"/>
            <a:pathLst>
              <a:path w="4220899" h="1197390">
                <a:moveTo>
                  <a:pt x="0" y="0"/>
                </a:moveTo>
                <a:lnTo>
                  <a:pt x="4220898" y="0"/>
                </a:lnTo>
                <a:lnTo>
                  <a:pt x="4220898" y="1197389"/>
                </a:lnTo>
                <a:lnTo>
                  <a:pt x="0" y="1197389"/>
                </a:lnTo>
                <a:lnTo>
                  <a:pt x="0" y="0"/>
                </a:lnTo>
                <a:close/>
              </a:path>
            </a:pathLst>
          </a:custGeom>
          <a:blipFill>
            <a:blip r:embed="rId9"/>
            <a:stretch>
              <a:fillRect l="-8064" t="-14046" r="-5787" b="-9364"/>
            </a:stretch>
          </a:blipFill>
        </p:spPr>
        <p:txBody>
          <a:bodyPr/>
          <a:lstStyle/>
          <a:p/>
        </p:txBody>
      </p:sp>
      <p:sp>
        <p:nvSpPr>
          <p:cNvPr id="10" name="Freeform 10"/>
          <p:cNvSpPr/>
          <p:nvPr/>
        </p:nvSpPr>
        <p:spPr>
          <a:xfrm>
            <a:off x="3561009" y="6731683"/>
            <a:ext cx="3355181" cy="1880148"/>
          </a:xfrm>
          <a:custGeom>
            <a:rect l="l" t="t" r="r" b="b"/>
            <a:pathLst>
              <a:path w="3355181" h="1880148">
                <a:moveTo>
                  <a:pt x="0" y="0"/>
                </a:moveTo>
                <a:lnTo>
                  <a:pt x="3355181" y="0"/>
                </a:lnTo>
                <a:lnTo>
                  <a:pt x="3355181" y="1880148"/>
                </a:lnTo>
                <a:lnTo>
                  <a:pt x="0" y="1880148"/>
                </a:lnTo>
                <a:lnTo>
                  <a:pt x="0" y="0"/>
                </a:lnTo>
                <a:close/>
              </a:path>
            </a:pathLst>
          </a:custGeom>
          <a:blipFill>
            <a:blip r:embed="rId10"/>
            <a:stretch>
              <a:fillRect/>
            </a:stretch>
          </a:blipFill>
        </p:spPr>
        <p:txBody>
          <a:bodyPr/>
          <a:lstStyle/>
          <a:p/>
        </p:txBody>
      </p:sp>
      <p:sp>
        <p:nvSpPr>
          <p:cNvPr id="11" name="Freeform 11"/>
          <p:cNvSpPr/>
          <p:nvPr/>
        </p:nvSpPr>
        <p:spPr>
          <a:xfrm>
            <a:off x="6961331" y="6755496"/>
            <a:ext cx="2182669" cy="2178339"/>
          </a:xfrm>
          <a:custGeom>
            <a:rect l="l" t="t" r="r" b="b"/>
            <a:pathLst>
              <a:path w="2182669" h="2178339">
                <a:moveTo>
                  <a:pt x="0" y="0"/>
                </a:moveTo>
                <a:lnTo>
                  <a:pt x="2182669" y="0"/>
                </a:lnTo>
                <a:lnTo>
                  <a:pt x="2182669" y="2178338"/>
                </a:lnTo>
                <a:lnTo>
                  <a:pt x="0" y="2178338"/>
                </a:lnTo>
                <a:lnTo>
                  <a:pt x="0" y="0"/>
                </a:lnTo>
                <a:close/>
              </a:path>
            </a:pathLst>
          </a:custGeom>
          <a:blipFill>
            <a:blip r:embed="rId11"/>
            <a:stretch>
              <a:fillRect/>
            </a:stretch>
          </a:blipFill>
        </p:spPr>
        <p:txBody>
          <a:bodyPr/>
          <a:lstStyle/>
          <a:p/>
        </p:txBody>
      </p:sp>
      <p:sp>
        <p:nvSpPr>
          <p:cNvPr id="12" name="TextBox 12"/>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3" name="Freeform 13"/>
          <p:cNvSpPr/>
          <p:nvPr/>
        </p:nvSpPr>
        <p:spPr>
          <a:xfrm>
            <a:off x="3657661" y="9100522"/>
            <a:ext cx="5275960" cy="1093797"/>
          </a:xfrm>
          <a:custGeom>
            <a:rect l="l" t="t" r="r" b="b"/>
            <a:pathLst>
              <a:path w="5275960" h="1093797">
                <a:moveTo>
                  <a:pt x="0" y="0"/>
                </a:moveTo>
                <a:lnTo>
                  <a:pt x="5275960" y="0"/>
                </a:lnTo>
                <a:lnTo>
                  <a:pt x="5275960" y="1093796"/>
                </a:lnTo>
                <a:lnTo>
                  <a:pt x="0" y="1093796"/>
                </a:lnTo>
                <a:lnTo>
                  <a:pt x="0" y="0"/>
                </a:lnTo>
                <a:close/>
              </a:path>
            </a:pathLst>
          </a:custGeom>
          <a:blipFill>
            <a:blip r:embed="rId12"/>
            <a:stretch>
              <a:fillRect/>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mw42sykz"/>
              </a:rPr>
              <a:t>http://tinyurl.com/mw42sykz</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63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Soft Drinks Concentrate Market Report 2024</dc:title>
  <cp:lastModifiedBy>decipher market</cp:lastModifiedBy>
  <cp:revision>2</cp:revision>
  <dcterms:created xsi:type="dcterms:W3CDTF">2006-08-16T00:00:00Z</dcterms:created>
  <dcterms:modified xsi:type="dcterms:W3CDTF">2024-02-22T10:33:42Z</dcterms:modified>
</cp:coreProperties>
</file>