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9znm9jh"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298" b="-257"/>
            </a:stretch>
          </a:blipFill>
        </p:spPr>
        <p:txBody>
          <a:bodyPr/>
          <a:lstStyle/>
          <a:p/>
        </p:txBody>
      </p:sp>
      <p:grpSp>
        <p:nvGrpSpPr>
          <p:cNvPr id="3" name="Group 3"/>
          <p:cNvGrpSpPr/>
          <p:nvPr/>
        </p:nvGrpSpPr>
        <p:grpSpPr>
          <a:xfrm>
            <a:off x="0" y="0"/>
            <a:ext cx="8825844" cy="10287000"/>
            <a:chExt cx="2324502" cy="2709333"/>
          </a:xfrm>
        </p:grpSpPr>
        <p:sp>
          <p:nvSpPr>
            <p:cNvPr id="4" name="Freeform 4"/>
            <p:cNvSpPr/>
            <p:nvPr/>
          </p:nvSpPr>
          <p:spPr>
            <a:xfrm>
              <a:off x="0" y="0"/>
              <a:ext cx="2324502" cy="2709333"/>
            </a:xfrm>
            <a:custGeom>
              <a:rect l="l" t="t" r="r" b="b"/>
              <a:pathLst>
                <a:path w="2324502" h="2709333">
                  <a:moveTo>
                    <a:pt x="0" y="0"/>
                  </a:moveTo>
                  <a:lnTo>
                    <a:pt x="2324502" y="0"/>
                  </a:lnTo>
                  <a:lnTo>
                    <a:pt x="2324502" y="2709333"/>
                  </a:lnTo>
                  <a:lnTo>
                    <a:pt x="0" y="2709333"/>
                  </a:lnTo>
                  <a:close/>
                </a:path>
              </a:pathLst>
            </a:custGeom>
            <a:solidFill>
              <a:srgbClr val="583313">
                <a:alpha val="80000"/>
              </a:srgbClr>
            </a:solidFill>
          </p:spPr>
          <p:txBody>
            <a:bodyPr/>
            <a:lstStyle/>
            <a:p/>
          </p:txBody>
        </p:sp>
        <p:sp>
          <p:nvSpPr>
            <p:cNvPr id="5" name="TextBox 5"/>
            <p:cNvSpPr txBox="1"/>
            <p:nvPr/>
          </p:nvSpPr>
          <p:spPr>
            <a:xfrm>
              <a:off x="0" y="-38100"/>
              <a:ext cx="2324502"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98847" y="943243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98847" y="3182873"/>
            <a:ext cx="8626997" cy="3904109"/>
          </a:xfrm>
          <a:prstGeom prst="rect">
            <a:avLst/>
          </a:prstGeom>
        </p:spPr>
        <p:txBody>
          <a:bodyPr lIns="0" tIns="0" rIns="0" bIns="0" rtlCol="0" anchor="t">
            <a:spAutoFit/>
          </a:bodyPr>
          <a:lstStyle/>
          <a:p>
            <a:pPr>
              <a:lnSpc>
                <a:spcPts val="7644"/>
              </a:lnSpc>
            </a:pPr>
            <a:r>
              <a:rPr lang="en-US" sz="8000">
                <a:solidFill>
                  <a:srgbClr val="FFFFFF"/>
                </a:solidFill>
                <a:latin typeface="Canva Sans"/>
              </a:rPr>
              <a:t>GLOBAL </a:t>
            </a:r>
          </a:p>
          <a:p>
            <a:pPr>
              <a:lnSpc>
                <a:spcPts val="7644"/>
              </a:lnSpc>
            </a:pPr>
            <a:r>
              <a:rPr lang="en-US" sz="8000">
                <a:solidFill>
                  <a:srgbClr val="FFFFFF"/>
                </a:solidFill>
                <a:latin typeface="Canva Sans"/>
              </a:rPr>
              <a:t>SOAP</a:t>
            </a:r>
          </a:p>
          <a:p>
            <a:pPr>
              <a:lnSpc>
                <a:spcPts val="7644"/>
              </a:lnSpc>
            </a:pPr>
            <a:r>
              <a:rPr lang="en-US" sz="8000">
                <a:solidFill>
                  <a:srgbClr val="FFFFFF"/>
                </a:solidFill>
                <a:latin typeface="Canva Sans"/>
              </a:rPr>
              <a:t>MARKET REPORT </a:t>
            </a:r>
          </a:p>
          <a:p>
            <a:pPr>
              <a:lnSpc>
                <a:spcPts val="7644"/>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666" b="-7666"/>
            </a:stretch>
          </a:blipFill>
        </p:spPr>
        <p:txBody>
          <a:bodyPr/>
          <a:lstStyle/>
          <a:p/>
        </p:txBody>
      </p:sp>
      <p:grpSp>
        <p:nvGrpSpPr>
          <p:cNvPr id="3" name="Group 3"/>
          <p:cNvGrpSpPr/>
          <p:nvPr/>
        </p:nvGrpSpPr>
        <p:grpSpPr>
          <a:xfrm>
            <a:off x="1516218" y="2142241"/>
            <a:ext cx="15255563" cy="6002519"/>
            <a:chExt cx="4017926" cy="1580910"/>
          </a:xfrm>
        </p:grpSpPr>
        <p:sp>
          <p:nvSpPr>
            <p:cNvPr id="4" name="Freeform 4"/>
            <p:cNvSpPr/>
            <p:nvPr/>
          </p:nvSpPr>
          <p:spPr>
            <a:xfrm>
              <a:off x="0" y="0"/>
              <a:ext cx="4017926" cy="1580910"/>
            </a:xfrm>
            <a:custGeom>
              <a:rect l="l" t="t" r="r" b="b"/>
              <a:pathLst>
                <a:path w="4017926" h="1580910">
                  <a:moveTo>
                    <a:pt x="0" y="0"/>
                  </a:moveTo>
                  <a:lnTo>
                    <a:pt x="4017926" y="0"/>
                  </a:lnTo>
                  <a:lnTo>
                    <a:pt x="4017926" y="1580910"/>
                  </a:lnTo>
                  <a:lnTo>
                    <a:pt x="0" y="1580910"/>
                  </a:lnTo>
                  <a:close/>
                </a:path>
              </a:pathLst>
            </a:custGeom>
            <a:solidFill>
              <a:srgbClr val="67647E">
                <a:alpha val="91765"/>
              </a:srgbClr>
            </a:solidFill>
          </p:spPr>
          <p:txBody>
            <a:bodyPr/>
            <a:lstStyle/>
            <a:p/>
          </p:txBody>
        </p:sp>
        <p:sp>
          <p:nvSpPr>
            <p:cNvPr id="5" name="TextBox 5"/>
            <p:cNvSpPr txBox="1"/>
            <p:nvPr/>
          </p:nvSpPr>
          <p:spPr>
            <a:xfrm>
              <a:off x="0" y="-38100"/>
              <a:ext cx="4017926" cy="161901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89627" y="3721527"/>
            <a:ext cx="14708746" cy="37147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Soap is a cleaning agent used to remove dirt, oil, and other impurities from the skin and other surfaces. Soap is made by combining fats or oils with an alkali, such as sodium hydroxide, to create a chemical reaction called saponification. Every individual uses soap for personal care, dishwashing, or clothes, as specific soaps are available for specific purposes. Soaps are evolving and innovating with increasing desires and customer requirements, including different fragrances, cost margins, organic products, etc.</a:t>
            </a:r>
          </a:p>
        </p:txBody>
      </p:sp>
      <p:sp>
        <p:nvSpPr>
          <p:cNvPr id="7" name="TextBox 7"/>
          <p:cNvSpPr txBox="1"/>
          <p:nvPr/>
        </p:nvSpPr>
        <p:spPr>
          <a:xfrm>
            <a:off x="5080096" y="2546121"/>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8280" y="5997359"/>
            <a:ext cx="9130943" cy="2764385"/>
            <a:chExt cx="860407" cy="260488"/>
          </a:xfrm>
        </p:grpSpPr>
        <p:sp>
          <p:nvSpPr>
            <p:cNvPr id="4" name="Freeform 4"/>
            <p:cNvSpPr/>
            <p:nvPr/>
          </p:nvSpPr>
          <p:spPr>
            <a:xfrm>
              <a:off x="0" y="0"/>
              <a:ext cx="860407" cy="260488"/>
            </a:xfrm>
            <a:custGeom>
              <a:rect l="l" t="t" r="r" b="b"/>
              <a:pathLst>
                <a:path w="860407" h="260488">
                  <a:moveTo>
                    <a:pt x="84788" y="0"/>
                  </a:moveTo>
                  <a:lnTo>
                    <a:pt x="775620" y="0"/>
                  </a:lnTo>
                  <a:cubicBezTo>
                    <a:pt x="798107" y="0"/>
                    <a:pt x="819673" y="8933"/>
                    <a:pt x="835574" y="24834"/>
                  </a:cubicBezTo>
                  <a:cubicBezTo>
                    <a:pt x="851474" y="40735"/>
                    <a:pt x="860407" y="62301"/>
                    <a:pt x="860407" y="84788"/>
                  </a:cubicBezTo>
                  <a:lnTo>
                    <a:pt x="860407" y="175700"/>
                  </a:lnTo>
                  <a:cubicBezTo>
                    <a:pt x="860407" y="198187"/>
                    <a:pt x="851474" y="219753"/>
                    <a:pt x="835574" y="235654"/>
                  </a:cubicBezTo>
                  <a:cubicBezTo>
                    <a:pt x="819673" y="251555"/>
                    <a:pt x="798107" y="260488"/>
                    <a:pt x="775620" y="260488"/>
                  </a:cubicBezTo>
                  <a:lnTo>
                    <a:pt x="84788" y="260488"/>
                  </a:lnTo>
                  <a:cubicBezTo>
                    <a:pt x="62301" y="260488"/>
                    <a:pt x="40735" y="251555"/>
                    <a:pt x="24834" y="235654"/>
                  </a:cubicBezTo>
                  <a:cubicBezTo>
                    <a:pt x="8933" y="219753"/>
                    <a:pt x="0" y="198187"/>
                    <a:pt x="0" y="175700"/>
                  </a:cubicBezTo>
                  <a:lnTo>
                    <a:pt x="0" y="84788"/>
                  </a:lnTo>
                  <a:cubicBezTo>
                    <a:pt x="0" y="62301"/>
                    <a:pt x="8933" y="40735"/>
                    <a:pt x="24834" y="24834"/>
                  </a:cubicBezTo>
                  <a:cubicBezTo>
                    <a:pt x="40735" y="8933"/>
                    <a:pt x="62301" y="0"/>
                    <a:pt x="84788" y="0"/>
                  </a:cubicBezTo>
                  <a:close/>
                </a:path>
              </a:pathLst>
            </a:custGeom>
            <a:solidFill>
              <a:srgbClr val="8B540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74160" y="6337011"/>
            <a:ext cx="2230252" cy="2227465"/>
          </a:xfrm>
          <a:custGeom>
            <a:rect l="l" t="t" r="r" b="b"/>
            <a:pathLst>
              <a:path w="2230252" h="2227465">
                <a:moveTo>
                  <a:pt x="0" y="0"/>
                </a:moveTo>
                <a:lnTo>
                  <a:pt x="2230252" y="0"/>
                </a:lnTo>
                <a:lnTo>
                  <a:pt x="2230252" y="2227465"/>
                </a:lnTo>
                <a:lnTo>
                  <a:pt x="0" y="2227465"/>
                </a:lnTo>
                <a:lnTo>
                  <a:pt x="0" y="0"/>
                </a:lnTo>
                <a:close/>
              </a:path>
            </a:pathLst>
          </a:custGeom>
          <a:blipFill>
            <a:blip r:embed="rId3"/>
            <a:stretch>
              <a:fillRect/>
            </a:stretch>
          </a:blipFill>
        </p:spPr>
        <p:txBody>
          <a:bodyPr/>
          <a:lstStyle/>
          <a:p/>
        </p:txBody>
      </p:sp>
      <p:grpSp>
        <p:nvGrpSpPr>
          <p:cNvPr id="7" name="Group 7"/>
          <p:cNvGrpSpPr/>
          <p:nvPr/>
        </p:nvGrpSpPr>
        <p:grpSpPr>
          <a:xfrm>
            <a:off x="522163" y="6247872"/>
            <a:ext cx="2197407" cy="219740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98280" y="3023208"/>
            <a:ext cx="9130943" cy="2764385"/>
            <a:chExt cx="860407" cy="260488"/>
          </a:xfrm>
        </p:grpSpPr>
        <p:sp>
          <p:nvSpPr>
            <p:cNvPr id="14" name="Freeform 14"/>
            <p:cNvSpPr/>
            <p:nvPr/>
          </p:nvSpPr>
          <p:spPr>
            <a:xfrm>
              <a:off x="0" y="0"/>
              <a:ext cx="860407" cy="260488"/>
            </a:xfrm>
            <a:custGeom>
              <a:rect l="l" t="t" r="r" b="b"/>
              <a:pathLst>
                <a:path w="860407" h="260488">
                  <a:moveTo>
                    <a:pt x="84788" y="0"/>
                  </a:moveTo>
                  <a:lnTo>
                    <a:pt x="775620" y="0"/>
                  </a:lnTo>
                  <a:cubicBezTo>
                    <a:pt x="798107" y="0"/>
                    <a:pt x="819673" y="8933"/>
                    <a:pt x="835574" y="24834"/>
                  </a:cubicBezTo>
                  <a:cubicBezTo>
                    <a:pt x="851474" y="40735"/>
                    <a:pt x="860407" y="62301"/>
                    <a:pt x="860407" y="84788"/>
                  </a:cubicBezTo>
                  <a:lnTo>
                    <a:pt x="860407" y="175700"/>
                  </a:lnTo>
                  <a:cubicBezTo>
                    <a:pt x="860407" y="198187"/>
                    <a:pt x="851474" y="219753"/>
                    <a:pt x="835574" y="235654"/>
                  </a:cubicBezTo>
                  <a:cubicBezTo>
                    <a:pt x="819673" y="251555"/>
                    <a:pt x="798107" y="260488"/>
                    <a:pt x="775620" y="260488"/>
                  </a:cubicBezTo>
                  <a:lnTo>
                    <a:pt x="84788" y="260488"/>
                  </a:lnTo>
                  <a:cubicBezTo>
                    <a:pt x="62301" y="260488"/>
                    <a:pt x="40735" y="251555"/>
                    <a:pt x="24834" y="235654"/>
                  </a:cubicBezTo>
                  <a:cubicBezTo>
                    <a:pt x="8933" y="219753"/>
                    <a:pt x="0" y="198187"/>
                    <a:pt x="0" y="175700"/>
                  </a:cubicBezTo>
                  <a:lnTo>
                    <a:pt x="0" y="84788"/>
                  </a:lnTo>
                  <a:cubicBezTo>
                    <a:pt x="0" y="62301"/>
                    <a:pt x="8933" y="40735"/>
                    <a:pt x="24834" y="24834"/>
                  </a:cubicBezTo>
                  <a:cubicBezTo>
                    <a:pt x="40735" y="8933"/>
                    <a:pt x="62301" y="0"/>
                    <a:pt x="84788" y="0"/>
                  </a:cubicBezTo>
                  <a:close/>
                </a:path>
              </a:pathLst>
            </a:custGeom>
            <a:solidFill>
              <a:srgbClr val="8B540E"/>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574160" y="3362860"/>
            <a:ext cx="2230252" cy="2227465"/>
          </a:xfrm>
          <a:custGeom>
            <a:rect l="l" t="t" r="r" b="b"/>
            <a:pathLst>
              <a:path w="2230252" h="2227465">
                <a:moveTo>
                  <a:pt x="0" y="0"/>
                </a:moveTo>
                <a:lnTo>
                  <a:pt x="2230252" y="0"/>
                </a:lnTo>
                <a:lnTo>
                  <a:pt x="2230252" y="2227464"/>
                </a:lnTo>
                <a:lnTo>
                  <a:pt x="0" y="2227464"/>
                </a:lnTo>
                <a:lnTo>
                  <a:pt x="0" y="0"/>
                </a:lnTo>
                <a:close/>
              </a:path>
            </a:pathLst>
          </a:custGeom>
          <a:blipFill>
            <a:blip r:embed="rId3"/>
            <a:stretch>
              <a:fillRect/>
            </a:stretch>
          </a:blipFill>
        </p:spPr>
        <p:txBody>
          <a:bodyPr/>
          <a:lstStyle/>
          <a:p/>
        </p:txBody>
      </p:sp>
      <p:grpSp>
        <p:nvGrpSpPr>
          <p:cNvPr id="17" name="Group 17"/>
          <p:cNvGrpSpPr/>
          <p:nvPr/>
        </p:nvGrpSpPr>
        <p:grpSpPr>
          <a:xfrm>
            <a:off x="522163" y="3273721"/>
            <a:ext cx="2197407" cy="2197407"/>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816018" y="6757881"/>
            <a:ext cx="1609696" cy="1525326"/>
          </a:xfrm>
          <a:prstGeom prst="rect">
            <a:avLst/>
          </a:prstGeom>
        </p:spPr>
        <p:txBody>
          <a:bodyPr lIns="0" tIns="0" rIns="0" bIns="0" rtlCol="0" anchor="t">
            <a:spAutoFit/>
          </a:bodyPr>
          <a:lstStyle/>
          <a:p>
            <a:pPr algn="ctr">
              <a:lnSpc>
                <a:spcPts val="3792"/>
              </a:lnSpc>
            </a:pPr>
            <a:r>
              <a:rPr lang="en-US" sz="4740">
                <a:solidFill>
                  <a:srgbClr val="1E3048"/>
                </a:solidFill>
                <a:latin typeface="Poppins Bold"/>
              </a:rPr>
              <a:t>2024- 2031</a:t>
            </a:r>
          </a:p>
        </p:txBody>
      </p:sp>
      <p:sp>
        <p:nvSpPr>
          <p:cNvPr id="21" name="TextBox 21"/>
          <p:cNvSpPr txBox="1"/>
          <p:nvPr/>
        </p:nvSpPr>
        <p:spPr>
          <a:xfrm>
            <a:off x="2425714" y="6391488"/>
            <a:ext cx="6135018" cy="1823728"/>
          </a:xfrm>
          <a:prstGeom prst="rect">
            <a:avLst/>
          </a:prstGeom>
        </p:spPr>
        <p:txBody>
          <a:bodyPr lIns="0" tIns="0" rIns="0" bIns="0" rtlCol="0" anchor="t">
            <a:spAutoFit/>
          </a:bodyPr>
          <a:lstStyle/>
          <a:p>
            <a:pPr algn="ctr">
              <a:lnSpc>
                <a:spcPts val="7113"/>
              </a:lnSpc>
            </a:pPr>
            <a:r>
              <a:rPr lang="en-US" sz="5081">
                <a:solidFill>
                  <a:srgbClr val="FFFFFF"/>
                </a:solidFill>
                <a:latin typeface="Poppins"/>
              </a:rPr>
              <a:t>CAGR</a:t>
            </a:r>
          </a:p>
          <a:p>
            <a:pPr algn="ctr">
              <a:lnSpc>
                <a:spcPts val="7113"/>
              </a:lnSpc>
              <a:spcBef>
                <a:spcPct val="0"/>
              </a:spcBef>
            </a:pPr>
            <a:r>
              <a:rPr lang="en-US" sz="5081">
                <a:solidFill>
                  <a:srgbClr val="FFFFFF"/>
                </a:solidFill>
                <a:latin typeface="Poppins"/>
              </a:rPr>
              <a:t>4.2%</a:t>
            </a:r>
          </a:p>
        </p:txBody>
      </p:sp>
      <p:sp>
        <p:nvSpPr>
          <p:cNvPr id="22" name="TextBox 22"/>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816018" y="4149061"/>
            <a:ext cx="1609696" cy="580076"/>
          </a:xfrm>
          <a:prstGeom prst="rect">
            <a:avLst/>
          </a:prstGeom>
        </p:spPr>
        <p:txBody>
          <a:bodyPr lIns="0" tIns="0" rIns="0" bIns="0" rtlCol="0" anchor="t">
            <a:spAutoFit/>
          </a:bodyPr>
          <a:lstStyle/>
          <a:p>
            <a:pPr algn="ctr">
              <a:lnSpc>
                <a:spcPts val="3792"/>
              </a:lnSpc>
            </a:pPr>
            <a:r>
              <a:rPr lang="en-US" sz="4740">
                <a:solidFill>
                  <a:srgbClr val="1E3048"/>
                </a:solidFill>
                <a:latin typeface="Poppins Bold"/>
              </a:rPr>
              <a:t>2024</a:t>
            </a:r>
          </a:p>
        </p:txBody>
      </p:sp>
      <p:sp>
        <p:nvSpPr>
          <p:cNvPr id="24" name="TextBox 24"/>
          <p:cNvSpPr txBox="1"/>
          <p:nvPr/>
        </p:nvSpPr>
        <p:spPr>
          <a:xfrm>
            <a:off x="2719569" y="3393886"/>
            <a:ext cx="6609654" cy="1731450"/>
          </a:xfrm>
          <a:prstGeom prst="rect">
            <a:avLst/>
          </a:prstGeom>
        </p:spPr>
        <p:txBody>
          <a:bodyPr lIns="0" tIns="0" rIns="0" bIns="0" rtlCol="0" anchor="t">
            <a:spAutoFit/>
          </a:bodyPr>
          <a:lstStyle/>
          <a:p>
            <a:pPr algn="ctr">
              <a:lnSpc>
                <a:spcPts val="6786"/>
              </a:lnSpc>
            </a:pPr>
            <a:r>
              <a:rPr lang="en-US" sz="4847">
                <a:solidFill>
                  <a:srgbClr val="FFFFFF"/>
                </a:solidFill>
                <a:latin typeface="Poppins"/>
              </a:rPr>
              <a:t>MARKET SIZE </a:t>
            </a:r>
          </a:p>
          <a:p>
            <a:pPr algn="ctr">
              <a:lnSpc>
                <a:spcPts val="6786"/>
              </a:lnSpc>
              <a:spcBef>
                <a:spcPct val="0"/>
              </a:spcBef>
            </a:pPr>
            <a:r>
              <a:rPr lang="en-US" sz="4847">
                <a:solidFill>
                  <a:srgbClr val="FFFFFF"/>
                </a:solidFill>
                <a:latin typeface="Poppins"/>
              </a:rPr>
              <a:t>USD 17260.48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81286" y="2344094"/>
            <a:ext cx="6582377" cy="2829499"/>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340412" y="1953358"/>
            <a:ext cx="821122" cy="350194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81286" y="5539538"/>
            <a:ext cx="6582377" cy="2784547"/>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4E3E4F"/>
            </a:solidFill>
          </p:spPr>
          <p:txBody>
            <a:bodyPr/>
            <a:lstStyle/>
            <a:p/>
          </p:txBody>
        </p:sp>
      </p:grpSp>
      <p:grpSp>
        <p:nvGrpSpPr>
          <p:cNvPr id="12" name="Group 12"/>
          <p:cNvGrpSpPr/>
          <p:nvPr/>
        </p:nvGrpSpPr>
        <p:grpSpPr>
          <a:xfrm rot="5400000">
            <a:off x="1340412" y="5193755"/>
            <a:ext cx="821122" cy="350194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645680" y="2838935"/>
            <a:ext cx="4983497" cy="1773144"/>
          </a:xfrm>
          <a:prstGeom prst="rect">
            <a:avLst/>
          </a:prstGeom>
        </p:spPr>
        <p:txBody>
          <a:bodyPr lIns="0" tIns="0" rIns="0" bIns="0" rtlCol="0" anchor="t">
            <a:spAutoFit/>
          </a:bodyPr>
          <a:lstStyle/>
          <a:p>
            <a:pPr marL="732112" lvl="1" indent="-366056">
              <a:lnSpc>
                <a:spcPts val="4747"/>
              </a:lnSpc>
              <a:buFont typeface="Arial"/>
              <a:buChar char="•"/>
            </a:pPr>
            <a:r>
              <a:rPr lang="en-US" sz="3390">
                <a:solidFill>
                  <a:srgbClr val="FFFFFF"/>
                </a:solidFill>
                <a:latin typeface="Montserrat"/>
              </a:rPr>
              <a:t>Bath &amp; Body Soaps</a:t>
            </a:r>
          </a:p>
          <a:p>
            <a:pPr marL="732112" lvl="1" indent="-366056">
              <a:lnSpc>
                <a:spcPts val="4747"/>
              </a:lnSpc>
              <a:buFont typeface="Arial"/>
              <a:buChar char="•"/>
            </a:pPr>
            <a:r>
              <a:rPr lang="en-US" sz="3390">
                <a:solidFill>
                  <a:srgbClr val="FFFFFF"/>
                </a:solidFill>
                <a:latin typeface="Montserrat"/>
              </a:rPr>
              <a:t>Kitchen Soaps</a:t>
            </a:r>
          </a:p>
          <a:p>
            <a:pPr marL="732112" lvl="1" indent="-366056">
              <a:lnSpc>
                <a:spcPts val="4747"/>
              </a:lnSpc>
              <a:buFont typeface="Arial"/>
              <a:buChar char="•"/>
            </a:pPr>
            <a:r>
              <a:rPr lang="en-US" sz="3390">
                <a:solidFill>
                  <a:srgbClr val="FFFFFF"/>
                </a:solidFill>
                <a:latin typeface="Montserrat"/>
              </a:rPr>
              <a:t>Laundry Soaps</a:t>
            </a:r>
          </a:p>
        </p:txBody>
      </p:sp>
      <p:sp>
        <p:nvSpPr>
          <p:cNvPr id="16" name="TextBox 16"/>
          <p:cNvSpPr txBox="1"/>
          <p:nvPr/>
        </p:nvSpPr>
        <p:spPr>
          <a:xfrm>
            <a:off x="248682" y="3546844"/>
            <a:ext cx="3004582" cy="369982"/>
          </a:xfrm>
          <a:prstGeom prst="rect">
            <a:avLst/>
          </a:prstGeom>
        </p:spPr>
        <p:txBody>
          <a:bodyPr lIns="0" tIns="0" rIns="0" bIns="0" rtlCol="0" anchor="t">
            <a:spAutoFit/>
          </a:bodyPr>
          <a:lstStyle/>
          <a:p>
            <a:pPr algn="ctr">
              <a:lnSpc>
                <a:spcPts val="2814"/>
              </a:lnSpc>
            </a:pPr>
            <a:r>
              <a:rPr lang="en-US" sz="2786">
                <a:solidFill>
                  <a:srgbClr val="43B4BE"/>
                </a:solidFill>
                <a:latin typeface="Montserrat Classic"/>
              </a:rPr>
              <a:t>Type Segment</a:t>
            </a:r>
          </a:p>
        </p:txBody>
      </p:sp>
      <p:sp>
        <p:nvSpPr>
          <p:cNvPr id="17" name="TextBox 17"/>
          <p:cNvSpPr txBox="1"/>
          <p:nvPr/>
        </p:nvSpPr>
        <p:spPr>
          <a:xfrm>
            <a:off x="3501947" y="6310669"/>
            <a:ext cx="5196128" cy="1175611"/>
          </a:xfrm>
          <a:prstGeom prst="rect">
            <a:avLst/>
          </a:prstGeom>
        </p:spPr>
        <p:txBody>
          <a:bodyPr lIns="0" tIns="0" rIns="0" bIns="0" rtlCol="0" anchor="t">
            <a:spAutoFit/>
          </a:bodyPr>
          <a:lstStyle/>
          <a:p>
            <a:pPr marL="732108" lvl="1" indent="-366054">
              <a:lnSpc>
                <a:spcPts val="4747"/>
              </a:lnSpc>
              <a:buFont typeface="Arial"/>
              <a:buChar char="•"/>
            </a:pPr>
            <a:r>
              <a:rPr lang="en-US" sz="3390">
                <a:solidFill>
                  <a:srgbClr val="FFFFFF"/>
                </a:solidFill>
                <a:latin typeface="Montserrat"/>
              </a:rPr>
              <a:t>Household</a:t>
            </a:r>
          </a:p>
          <a:p>
            <a:pPr marL="732108" lvl="1" indent="-366054">
              <a:lnSpc>
                <a:spcPts val="4747"/>
              </a:lnSpc>
              <a:buFont typeface="Arial"/>
              <a:buChar char="•"/>
            </a:pPr>
            <a:r>
              <a:rPr lang="en-US" sz="3390">
                <a:solidFill>
                  <a:srgbClr val="FFFFFF"/>
                </a:solidFill>
                <a:latin typeface="Montserrat"/>
              </a:rPr>
              <a:t>Commercial</a:t>
            </a:r>
          </a:p>
        </p:txBody>
      </p:sp>
      <p:sp>
        <p:nvSpPr>
          <p:cNvPr id="18" name="TextBox 18"/>
          <p:cNvSpPr txBox="1"/>
          <p:nvPr/>
        </p:nvSpPr>
        <p:spPr>
          <a:xfrm>
            <a:off x="248682" y="6608367"/>
            <a:ext cx="3004582" cy="720347"/>
          </a:xfrm>
          <a:prstGeom prst="rect">
            <a:avLst/>
          </a:prstGeom>
        </p:spPr>
        <p:txBody>
          <a:bodyPr lIns="0" tIns="0" rIns="0" bIns="0" rtlCol="0" anchor="t">
            <a:spAutoFit/>
          </a:bodyPr>
          <a:lstStyle/>
          <a:p>
            <a:pPr algn="ctr">
              <a:lnSpc>
                <a:spcPts val="2814"/>
              </a:lnSpc>
            </a:pPr>
            <a:r>
              <a:rPr lang="en-US" sz="2786">
                <a:solidFill>
                  <a:srgbClr val="43B4BE"/>
                </a:solidFill>
                <a:latin typeface="Montserrat Classic"/>
              </a:rPr>
              <a:t>Application Segment</a:t>
            </a:r>
          </a:p>
        </p:txBody>
      </p:sp>
      <p:grpSp>
        <p:nvGrpSpPr>
          <p:cNvPr id="19" name="Group 19"/>
          <p:cNvGrpSpPr/>
          <p:nvPr/>
        </p:nvGrpSpPr>
        <p:grpSpPr>
          <a:xfrm>
            <a:off x="11811699" y="2549543"/>
            <a:ext cx="6582377" cy="2829499"/>
            <a:chExt cx="8245593" cy="3544449"/>
          </a:xfrm>
        </p:grpSpPr>
        <p:sp>
          <p:nvSpPr>
            <p:cNvPr id="20" name="Freeform 20"/>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B65C5C"/>
            </a:solidFill>
          </p:spPr>
          <p:txBody>
            <a:bodyPr/>
            <a:lstStyle/>
            <a:p/>
          </p:txBody>
        </p:sp>
      </p:grpSp>
      <p:grpSp>
        <p:nvGrpSpPr>
          <p:cNvPr id="21" name="Group 21"/>
          <p:cNvGrpSpPr/>
          <p:nvPr/>
        </p:nvGrpSpPr>
        <p:grpSpPr>
          <a:xfrm rot="5400000">
            <a:off x="10870825" y="2158807"/>
            <a:ext cx="821122" cy="3501947"/>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811699" y="5744987"/>
            <a:ext cx="6582377" cy="2784547"/>
            <a:chExt cx="8245593" cy="3488138"/>
          </a:xfrm>
        </p:grpSpPr>
        <p:sp>
          <p:nvSpPr>
            <p:cNvPr id="24" name="Freeform 24"/>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67647E"/>
            </a:solidFill>
          </p:spPr>
          <p:txBody>
            <a:bodyPr/>
            <a:lstStyle/>
            <a:p/>
          </p:txBody>
        </p:sp>
      </p:grpSp>
      <p:grpSp>
        <p:nvGrpSpPr>
          <p:cNvPr id="25" name="Group 25"/>
          <p:cNvGrpSpPr/>
          <p:nvPr/>
        </p:nvGrpSpPr>
        <p:grpSpPr>
          <a:xfrm rot="5400000">
            <a:off x="10870825" y="5399203"/>
            <a:ext cx="821122" cy="3501947"/>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3197946" y="3258862"/>
            <a:ext cx="4983497" cy="1175610"/>
          </a:xfrm>
          <a:prstGeom prst="rect">
            <a:avLst/>
          </a:prstGeom>
        </p:spPr>
        <p:txBody>
          <a:bodyPr lIns="0" tIns="0" rIns="0" bIns="0" rtlCol="0" anchor="t">
            <a:spAutoFit/>
          </a:bodyPr>
          <a:lstStyle/>
          <a:p>
            <a:pPr marL="732112" lvl="1" indent="-366056">
              <a:lnSpc>
                <a:spcPts val="4747"/>
              </a:lnSpc>
              <a:buFont typeface="Arial"/>
              <a:buChar char="•"/>
            </a:pPr>
            <a:r>
              <a:rPr lang="en-US" sz="3390">
                <a:solidFill>
                  <a:srgbClr val="FFFFFF"/>
                </a:solidFill>
                <a:latin typeface="Montserrat"/>
              </a:rPr>
              <a:t>Solid</a:t>
            </a:r>
          </a:p>
          <a:p>
            <a:pPr marL="732112" lvl="1" indent="-366056">
              <a:lnSpc>
                <a:spcPts val="4747"/>
              </a:lnSpc>
              <a:buFont typeface="Arial"/>
              <a:buChar char="•"/>
            </a:pPr>
            <a:r>
              <a:rPr lang="en-US" sz="3390">
                <a:solidFill>
                  <a:srgbClr val="FFFFFF"/>
                </a:solidFill>
                <a:latin typeface="Montserrat"/>
              </a:rPr>
              <a:t>Liquid</a:t>
            </a:r>
          </a:p>
        </p:txBody>
      </p:sp>
      <p:sp>
        <p:nvSpPr>
          <p:cNvPr id="28" name="TextBox 28"/>
          <p:cNvSpPr txBox="1"/>
          <p:nvPr/>
        </p:nvSpPr>
        <p:spPr>
          <a:xfrm>
            <a:off x="9779095" y="3718826"/>
            <a:ext cx="3004582" cy="369982"/>
          </a:xfrm>
          <a:prstGeom prst="rect">
            <a:avLst/>
          </a:prstGeom>
        </p:spPr>
        <p:txBody>
          <a:bodyPr lIns="0" tIns="0" rIns="0" bIns="0" rtlCol="0" anchor="t">
            <a:spAutoFit/>
          </a:bodyPr>
          <a:lstStyle/>
          <a:p>
            <a:pPr algn="ctr">
              <a:lnSpc>
                <a:spcPts val="2814"/>
              </a:lnSpc>
            </a:pPr>
            <a:r>
              <a:rPr lang="en-US" sz="2786">
                <a:solidFill>
                  <a:srgbClr val="43B4BE"/>
                </a:solidFill>
                <a:latin typeface="Montserrat Classic"/>
              </a:rPr>
              <a:t>Form Segment</a:t>
            </a:r>
          </a:p>
        </p:txBody>
      </p:sp>
      <p:sp>
        <p:nvSpPr>
          <p:cNvPr id="29" name="TextBox 29"/>
          <p:cNvSpPr txBox="1"/>
          <p:nvPr/>
        </p:nvSpPr>
        <p:spPr>
          <a:xfrm>
            <a:off x="12957941" y="6076912"/>
            <a:ext cx="5330059" cy="2079855"/>
          </a:xfrm>
          <a:prstGeom prst="rect">
            <a:avLst/>
          </a:prstGeom>
        </p:spPr>
        <p:txBody>
          <a:bodyPr lIns="0" tIns="0" rIns="0" bIns="0" rtlCol="0" anchor="t">
            <a:spAutoFit/>
          </a:bodyPr>
          <a:lstStyle/>
          <a:p>
            <a:pPr marL="861645" lvl="1" indent="-430823">
              <a:lnSpc>
                <a:spcPts val="5587"/>
              </a:lnSpc>
              <a:buFont typeface="Arial"/>
              <a:buChar char="•"/>
            </a:pPr>
            <a:r>
              <a:rPr lang="en-US" sz="3990">
                <a:solidFill>
                  <a:srgbClr val="FFFFFF"/>
                </a:solidFill>
                <a:latin typeface="Montserrat"/>
              </a:rPr>
              <a:t>Supermarkets</a:t>
            </a:r>
          </a:p>
          <a:p>
            <a:pPr marL="861645" lvl="1" indent="-430823">
              <a:lnSpc>
                <a:spcPts val="5587"/>
              </a:lnSpc>
              <a:buFont typeface="Arial"/>
              <a:buChar char="•"/>
            </a:pPr>
            <a:r>
              <a:rPr lang="en-US" sz="3990">
                <a:solidFill>
                  <a:srgbClr val="FFFFFF"/>
                </a:solidFill>
                <a:latin typeface="Montserrat"/>
              </a:rPr>
              <a:t>Pharmacies</a:t>
            </a:r>
          </a:p>
          <a:p>
            <a:pPr marL="861645" lvl="1" indent="-430823">
              <a:lnSpc>
                <a:spcPts val="5587"/>
              </a:lnSpc>
              <a:buFont typeface="Arial"/>
              <a:buChar char="•"/>
            </a:pPr>
            <a:r>
              <a:rPr lang="en-US" sz="3990">
                <a:solidFill>
                  <a:srgbClr val="FFFFFF"/>
                </a:solidFill>
                <a:latin typeface="Montserrat"/>
              </a:rPr>
              <a:t>Online Channel</a:t>
            </a:r>
          </a:p>
        </p:txBody>
      </p:sp>
      <p:sp>
        <p:nvSpPr>
          <p:cNvPr id="30" name="TextBox 30"/>
          <p:cNvSpPr txBox="1"/>
          <p:nvPr/>
        </p:nvSpPr>
        <p:spPr>
          <a:xfrm>
            <a:off x="9779095" y="6813816"/>
            <a:ext cx="3004582" cy="720347"/>
          </a:xfrm>
          <a:prstGeom prst="rect">
            <a:avLst/>
          </a:prstGeom>
        </p:spPr>
        <p:txBody>
          <a:bodyPr lIns="0" tIns="0" rIns="0" bIns="0" rtlCol="0" anchor="t">
            <a:spAutoFit/>
          </a:bodyPr>
          <a:lstStyle/>
          <a:p>
            <a:pPr algn="ctr">
              <a:lnSpc>
                <a:spcPts val="2814"/>
              </a:lnSpc>
            </a:pPr>
            <a:r>
              <a:rPr lang="en-US" sz="2786">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07777"/>
            <a:ext cx="10988469" cy="9079223"/>
          </a:xfrm>
          <a:custGeom>
            <a:rect l="l" t="t" r="r" b="b"/>
            <a:pathLst>
              <a:path w="10988469" h="9079223">
                <a:moveTo>
                  <a:pt x="0" y="0"/>
                </a:moveTo>
                <a:lnTo>
                  <a:pt x="10988469" y="0"/>
                </a:lnTo>
                <a:lnTo>
                  <a:pt x="10988469" y="9079223"/>
                </a:lnTo>
                <a:lnTo>
                  <a:pt x="0" y="90792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688102" y="5153025"/>
            <a:ext cx="5781265" cy="1764289"/>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76"/>
            <a:ext cx="18016034" cy="927102"/>
          </a:xfrm>
          <a:prstGeom prst="rect">
            <a:avLst/>
          </a:prstGeom>
        </p:spPr>
        <p:txBody>
          <a:bodyPr lIns="0" tIns="0" rIns="0" bIns="0" rtlCol="0" anchor="t">
            <a:spAutoFit/>
          </a:bodyPr>
          <a:lstStyle/>
          <a:p>
            <a:pPr algn="ctr">
              <a:lnSpc>
                <a:spcPts val="7699"/>
              </a:lnSpc>
              <a:spcBef>
                <a:spcPct val="0"/>
              </a:spcBef>
            </a:pPr>
            <a:r>
              <a:rPr lang="en-US" sz="5499" spc="175">
                <a:solidFill>
                  <a:srgbClr val="000000"/>
                </a:solidFill>
                <a:latin typeface="Canva Sans"/>
              </a:rPr>
              <a:t>Global Soap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518" b="-9518"/>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8B540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D1A1B"/>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B540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D1A1B"/>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B540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D1A1B"/>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Increase in Product Innovations to Propel Market Growth</a:t>
            </a:r>
          </a:p>
        </p:txBody>
      </p:sp>
      <p:sp>
        <p:nvSpPr>
          <p:cNvPr id="18" name="TextBox 18"/>
          <p:cNvSpPr txBox="1"/>
          <p:nvPr/>
        </p:nvSpPr>
        <p:spPr>
          <a:xfrm>
            <a:off x="6883590" y="6166883"/>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Availability of Alternative Products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104245" y="650557"/>
            <a:ext cx="10822785"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4" name="TextBox 4"/>
          <p:cNvSpPr txBox="1"/>
          <p:nvPr/>
        </p:nvSpPr>
        <p:spPr>
          <a:xfrm>
            <a:off x="232892" y="2376052"/>
            <a:ext cx="10148511" cy="7448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000000"/>
                </a:solidFill>
                <a:latin typeface="Montserrat"/>
              </a:rPr>
              <a:t>The bath &amp; body soap segment is set to diverse cleansing products designed for personal hygiene and skincare, with formulations catering to different skin types and preferences. Bath &amp; body soaps contribute significantly to the overall soap market, meeting various consumer needs.</a:t>
            </a:r>
          </a:p>
          <a:p>
            <a:pPr marL="647700" lvl="1" indent="-323850">
              <a:lnSpc>
                <a:spcPts val="4200"/>
              </a:lnSpc>
              <a:buFont typeface="Arial"/>
              <a:buChar char="•"/>
            </a:pPr>
            <a:r>
              <a:rPr lang="en-US" sz="3000">
                <a:solidFill>
                  <a:srgbClr val="000000"/>
                </a:solidFill>
                <a:latin typeface="Montserrat"/>
              </a:rPr>
              <a:t>Increased hygiene awareness, changing consumer lifestyles, and a rising focus on natural and organic ingredients. Additionally, the COVID-19 pandemic has further accentuated the importance of hand hygiene, fueling the demand for various soap products across the globe.</a:t>
            </a:r>
          </a:p>
          <a:p>
            <a:pPr marL="647700" lvl="1" indent="-323850">
              <a:lnSpc>
                <a:spcPts val="4200"/>
              </a:lnSpc>
              <a:buFont typeface="Arial"/>
              <a:buChar char="•"/>
            </a:pPr>
            <a:r>
              <a:rPr lang="en-US" sz="3000">
                <a:solidFill>
                  <a:srgbClr val="000000"/>
                </a:solidFill>
                <a:latin typeface="Montserrat"/>
              </a:rPr>
              <a:t>The household held the highest Soap market revenue share in 2024.</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txBody>
          <a:bodyPr/>
          <a:lstStyle/>
          <a:p/>
        </p:txBody>
      </p:sp>
      <p:sp>
        <p:nvSpPr>
          <p:cNvPr id="3" name="Freeform 3"/>
          <p:cNvSpPr/>
          <p:nvPr/>
        </p:nvSpPr>
        <p:spPr>
          <a:xfrm>
            <a:off x="6679610" y="2184136"/>
            <a:ext cx="1888563" cy="2089341"/>
          </a:xfrm>
          <a:custGeom>
            <a:rect l="l" t="t" r="r" b="b"/>
            <a:pathLst>
              <a:path w="1888563" h="2089341">
                <a:moveTo>
                  <a:pt x="0" y="0"/>
                </a:moveTo>
                <a:lnTo>
                  <a:pt x="1888563" y="0"/>
                </a:lnTo>
                <a:lnTo>
                  <a:pt x="1888563" y="2089340"/>
                </a:lnTo>
                <a:lnTo>
                  <a:pt x="0" y="2089340"/>
                </a:lnTo>
                <a:lnTo>
                  <a:pt x="0" y="0"/>
                </a:lnTo>
                <a:close/>
              </a:path>
            </a:pathLst>
          </a:custGeom>
          <a:blipFill>
            <a:blip r:embed="rId3"/>
            <a:stretch>
              <a:fillRect/>
            </a:stretch>
          </a:blipFill>
        </p:spPr>
        <p:txBody>
          <a:bodyPr/>
          <a:lstStyle/>
          <a:p/>
        </p:txBody>
      </p:sp>
      <p:sp>
        <p:nvSpPr>
          <p:cNvPr id="4" name="Freeform 4"/>
          <p:cNvSpPr/>
          <p:nvPr/>
        </p:nvSpPr>
        <p:spPr>
          <a:xfrm>
            <a:off x="9647747" y="1943553"/>
            <a:ext cx="2570505" cy="2570505"/>
          </a:xfrm>
          <a:custGeom>
            <a:rect l="l" t="t" r="r" b="b"/>
            <a:pathLst>
              <a:path w="2570505" h="2570505">
                <a:moveTo>
                  <a:pt x="0" y="0"/>
                </a:moveTo>
                <a:lnTo>
                  <a:pt x="2570505" y="0"/>
                </a:lnTo>
                <a:lnTo>
                  <a:pt x="2570505" y="2570506"/>
                </a:lnTo>
                <a:lnTo>
                  <a:pt x="0" y="2570506"/>
                </a:lnTo>
                <a:lnTo>
                  <a:pt x="0" y="0"/>
                </a:lnTo>
                <a:close/>
              </a:path>
            </a:pathLst>
          </a:custGeom>
          <a:blipFill>
            <a:blip r:embed="rId4"/>
            <a:stretch>
              <a:fillRect/>
            </a:stretch>
          </a:blipFill>
        </p:spPr>
        <p:txBody>
          <a:bodyPr/>
          <a:lstStyle/>
          <a:p/>
        </p:txBody>
      </p:sp>
      <p:sp>
        <p:nvSpPr>
          <p:cNvPr id="5" name="Freeform 5"/>
          <p:cNvSpPr/>
          <p:nvPr/>
        </p:nvSpPr>
        <p:spPr>
          <a:xfrm>
            <a:off x="12760775" y="2540685"/>
            <a:ext cx="5044896" cy="1376241"/>
          </a:xfrm>
          <a:custGeom>
            <a:rect l="l" t="t" r="r" b="b"/>
            <a:pathLst>
              <a:path w="5044896" h="1376241">
                <a:moveTo>
                  <a:pt x="0" y="0"/>
                </a:moveTo>
                <a:lnTo>
                  <a:pt x="5044896" y="0"/>
                </a:lnTo>
                <a:lnTo>
                  <a:pt x="5044896" y="1376242"/>
                </a:lnTo>
                <a:lnTo>
                  <a:pt x="0" y="1376242"/>
                </a:lnTo>
                <a:lnTo>
                  <a:pt x="0" y="0"/>
                </a:lnTo>
                <a:close/>
              </a:path>
            </a:pathLst>
          </a:custGeom>
          <a:blipFill>
            <a:blip r:embed="rId5"/>
            <a:stretch>
              <a:fillRect t="-49869" b="-47791"/>
            </a:stretch>
          </a:blipFill>
        </p:spPr>
        <p:txBody>
          <a:bodyPr/>
          <a:lstStyle/>
          <a:p/>
        </p:txBody>
      </p:sp>
      <p:sp>
        <p:nvSpPr>
          <p:cNvPr id="6" name="Freeform 6"/>
          <p:cNvSpPr/>
          <p:nvPr/>
        </p:nvSpPr>
        <p:spPr>
          <a:xfrm>
            <a:off x="8101856" y="4828371"/>
            <a:ext cx="4116397" cy="1092272"/>
          </a:xfrm>
          <a:custGeom>
            <a:rect l="l" t="t" r="r" b="b"/>
            <a:pathLst>
              <a:path w="4116397" h="1092272">
                <a:moveTo>
                  <a:pt x="0" y="0"/>
                </a:moveTo>
                <a:lnTo>
                  <a:pt x="4116396" y="0"/>
                </a:lnTo>
                <a:lnTo>
                  <a:pt x="4116396" y="1092272"/>
                </a:lnTo>
                <a:lnTo>
                  <a:pt x="0" y="1092272"/>
                </a:lnTo>
                <a:lnTo>
                  <a:pt x="0" y="0"/>
                </a:lnTo>
                <a:close/>
              </a:path>
            </a:pathLst>
          </a:custGeom>
          <a:blipFill>
            <a:blip r:embed="rId6"/>
            <a:stretch>
              <a:fillRect l="-7543" t="-46198" r="-7779" b="-48864"/>
            </a:stretch>
          </a:blipFill>
        </p:spPr>
        <p:txBody>
          <a:bodyPr/>
          <a:lstStyle/>
          <a:p/>
        </p:txBody>
      </p:sp>
      <p:sp>
        <p:nvSpPr>
          <p:cNvPr id="7" name="Freeform 7"/>
          <p:cNvSpPr/>
          <p:nvPr/>
        </p:nvSpPr>
        <p:spPr>
          <a:xfrm>
            <a:off x="13012179" y="4225102"/>
            <a:ext cx="3269463" cy="1686498"/>
          </a:xfrm>
          <a:custGeom>
            <a:rect l="l" t="t" r="r" b="b"/>
            <a:pathLst>
              <a:path w="3269463" h="1686498">
                <a:moveTo>
                  <a:pt x="0" y="0"/>
                </a:moveTo>
                <a:lnTo>
                  <a:pt x="3269463" y="0"/>
                </a:lnTo>
                <a:lnTo>
                  <a:pt x="3269463" y="1686497"/>
                </a:lnTo>
                <a:lnTo>
                  <a:pt x="0" y="1686497"/>
                </a:lnTo>
                <a:lnTo>
                  <a:pt x="0" y="0"/>
                </a:lnTo>
                <a:close/>
              </a:path>
            </a:pathLst>
          </a:custGeom>
          <a:blipFill>
            <a:blip r:embed="rId7"/>
            <a:stretch>
              <a:fillRect/>
            </a:stretch>
          </a:blipFill>
        </p:spPr>
        <p:txBody>
          <a:bodyPr/>
          <a:lstStyle/>
          <a:p/>
        </p:txBody>
      </p:sp>
      <p:sp>
        <p:nvSpPr>
          <p:cNvPr id="8" name="Freeform 8"/>
          <p:cNvSpPr/>
          <p:nvPr/>
        </p:nvSpPr>
        <p:spPr>
          <a:xfrm>
            <a:off x="8455770" y="6489550"/>
            <a:ext cx="3891776" cy="1083374"/>
          </a:xfrm>
          <a:custGeom>
            <a:rect l="l" t="t" r="r" b="b"/>
            <a:pathLst>
              <a:path w="3891776" h="1083374">
                <a:moveTo>
                  <a:pt x="0" y="0"/>
                </a:moveTo>
                <a:lnTo>
                  <a:pt x="3891776" y="0"/>
                </a:lnTo>
                <a:lnTo>
                  <a:pt x="3891776" y="1083374"/>
                </a:lnTo>
                <a:lnTo>
                  <a:pt x="0" y="1083374"/>
                </a:lnTo>
                <a:lnTo>
                  <a:pt x="0" y="0"/>
                </a:lnTo>
                <a:close/>
              </a:path>
            </a:pathLst>
          </a:custGeom>
          <a:blipFill>
            <a:blip r:embed="rId8"/>
            <a:stretch>
              <a:fillRect/>
            </a:stretch>
          </a:blipFill>
        </p:spPr>
        <p:txBody>
          <a:bodyPr/>
          <a:lstStyle/>
          <a:p/>
        </p:txBody>
      </p:sp>
      <p:sp>
        <p:nvSpPr>
          <p:cNvPr id="9" name="Freeform 9"/>
          <p:cNvSpPr/>
          <p:nvPr/>
        </p:nvSpPr>
        <p:spPr>
          <a:xfrm>
            <a:off x="12837534" y="6578872"/>
            <a:ext cx="4968137" cy="811462"/>
          </a:xfrm>
          <a:custGeom>
            <a:rect l="l" t="t" r="r" b="b"/>
            <a:pathLst>
              <a:path w="4968137" h="811462">
                <a:moveTo>
                  <a:pt x="0" y="0"/>
                </a:moveTo>
                <a:lnTo>
                  <a:pt x="4968137" y="0"/>
                </a:lnTo>
                <a:lnTo>
                  <a:pt x="4968137" y="811462"/>
                </a:lnTo>
                <a:lnTo>
                  <a:pt x="0" y="811462"/>
                </a:lnTo>
                <a:lnTo>
                  <a:pt x="0" y="0"/>
                </a:lnTo>
                <a:close/>
              </a:path>
            </a:pathLst>
          </a:custGeom>
          <a:blipFill>
            <a:blip r:embed="rId9"/>
            <a:stretch>
              <a:fillRect/>
            </a:stretch>
          </a:blipFill>
        </p:spPr>
        <p:txBody>
          <a:bodyPr/>
          <a:lstStyle/>
          <a:p/>
        </p:txBody>
      </p:sp>
      <p:sp>
        <p:nvSpPr>
          <p:cNvPr id="10" name="Freeform 10"/>
          <p:cNvSpPr/>
          <p:nvPr/>
        </p:nvSpPr>
        <p:spPr>
          <a:xfrm>
            <a:off x="7596764" y="8201574"/>
            <a:ext cx="2563290" cy="1446123"/>
          </a:xfrm>
          <a:custGeom>
            <a:rect l="l" t="t" r="r" b="b"/>
            <a:pathLst>
              <a:path w="2563290" h="1446123">
                <a:moveTo>
                  <a:pt x="0" y="0"/>
                </a:moveTo>
                <a:lnTo>
                  <a:pt x="2563290" y="0"/>
                </a:lnTo>
                <a:lnTo>
                  <a:pt x="2563290" y="1446122"/>
                </a:lnTo>
                <a:lnTo>
                  <a:pt x="0" y="1446122"/>
                </a:lnTo>
                <a:lnTo>
                  <a:pt x="0" y="0"/>
                </a:lnTo>
                <a:close/>
              </a:path>
            </a:pathLst>
          </a:custGeom>
          <a:blipFill>
            <a:blip r:embed="rId10"/>
            <a:stretch>
              <a:fillRect/>
            </a:stretch>
          </a:blipFill>
        </p:spPr>
        <p:txBody>
          <a:bodyPr/>
          <a:lstStyle/>
          <a:p/>
        </p:txBody>
      </p:sp>
      <p:sp>
        <p:nvSpPr>
          <p:cNvPr id="11" name="Freeform 11"/>
          <p:cNvSpPr/>
          <p:nvPr/>
        </p:nvSpPr>
        <p:spPr>
          <a:xfrm>
            <a:off x="10473297" y="8553999"/>
            <a:ext cx="4297689" cy="780031"/>
          </a:xfrm>
          <a:custGeom>
            <a:rect l="l" t="t" r="r" b="b"/>
            <a:pathLst>
              <a:path w="4297689" h="780031">
                <a:moveTo>
                  <a:pt x="0" y="0"/>
                </a:moveTo>
                <a:lnTo>
                  <a:pt x="4297689" y="0"/>
                </a:lnTo>
                <a:lnTo>
                  <a:pt x="4297689" y="780030"/>
                </a:lnTo>
                <a:lnTo>
                  <a:pt x="0" y="780030"/>
                </a:lnTo>
                <a:lnTo>
                  <a:pt x="0" y="0"/>
                </a:lnTo>
                <a:close/>
              </a:path>
            </a:pathLst>
          </a:custGeom>
          <a:blipFill>
            <a:blip r:embed="rId11"/>
            <a:stretch>
              <a:fillRect/>
            </a:stretch>
          </a:blipFill>
        </p:spPr>
        <p:txBody>
          <a:bodyPr/>
          <a:lstStyle/>
          <a:p/>
        </p:txBody>
      </p:sp>
      <p:sp>
        <p:nvSpPr>
          <p:cNvPr id="12" name="Freeform 12"/>
          <p:cNvSpPr/>
          <p:nvPr/>
        </p:nvSpPr>
        <p:spPr>
          <a:xfrm>
            <a:off x="15084230" y="8057607"/>
            <a:ext cx="2962867" cy="1734057"/>
          </a:xfrm>
          <a:custGeom>
            <a:rect l="l" t="t" r="r" b="b"/>
            <a:pathLst>
              <a:path w="2962867" h="1734057">
                <a:moveTo>
                  <a:pt x="0" y="0"/>
                </a:moveTo>
                <a:lnTo>
                  <a:pt x="2962867" y="0"/>
                </a:lnTo>
                <a:lnTo>
                  <a:pt x="2962867" y="1734056"/>
                </a:lnTo>
                <a:lnTo>
                  <a:pt x="0" y="1734056"/>
                </a:lnTo>
                <a:lnTo>
                  <a:pt x="0" y="0"/>
                </a:lnTo>
                <a:close/>
              </a:path>
            </a:pathLst>
          </a:custGeom>
          <a:blipFill>
            <a:blip r:embed="rId12"/>
            <a:stretch>
              <a:fillRect/>
            </a:stretch>
          </a:blipFill>
        </p:spPr>
        <p:txBody>
          <a:bodyPr/>
          <a:lstStyle/>
          <a:p/>
        </p:txBody>
      </p:sp>
      <p:sp>
        <p:nvSpPr>
          <p:cNvPr id="13" name="TextBox 13"/>
          <p:cNvSpPr txBox="1"/>
          <p:nvPr/>
        </p:nvSpPr>
        <p:spPr>
          <a:xfrm>
            <a:off x="9144000"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9znm9jh"/>
              </a:rPr>
              <a:t>https://tinyurl.com/39znm9jh</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Soap Market Report 2024</dc:title>
  <cp:lastModifiedBy>decipher market</cp:lastModifiedBy>
  <cp:revision>2</cp:revision>
  <dcterms:created xsi:type="dcterms:W3CDTF">2006-08-16T00:00:00Z</dcterms:created>
  <dcterms:modified xsi:type="dcterms:W3CDTF">2024-03-02T07:59:16Z</dcterms:modified>
</cp:coreProperties>
</file>