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3tp56f3e"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Group 2"/>
          <p:cNvGrpSpPr/>
          <p:nvPr/>
        </p:nvGrpSpPr>
        <p:grpSpPr>
          <a:xfrm>
            <a:off x="9797173" y="0"/>
            <a:ext cx="8943357" cy="10287000"/>
            <a:chExt cx="2355452" cy="2709333"/>
          </a:xfrm>
        </p:grpSpPr>
        <p:sp>
          <p:nvSpPr>
            <p:cNvPr id="3" name="Freeform 3"/>
            <p:cNvSpPr/>
            <p:nvPr/>
          </p:nvSpPr>
          <p:spPr>
            <a:xfrm>
              <a:off x="0" y="0"/>
              <a:ext cx="2355452" cy="2709333"/>
            </a:xfrm>
            <a:custGeom>
              <a:rect l="l" t="t" r="r" b="b"/>
              <a:pathLst>
                <a:path w="2355452" h="2709333">
                  <a:moveTo>
                    <a:pt x="0" y="0"/>
                  </a:moveTo>
                  <a:lnTo>
                    <a:pt x="2355452" y="0"/>
                  </a:lnTo>
                  <a:lnTo>
                    <a:pt x="2355452" y="2709333"/>
                  </a:lnTo>
                  <a:lnTo>
                    <a:pt x="0" y="2709333"/>
                  </a:lnTo>
                  <a:close/>
                </a:path>
              </a:pathLst>
            </a:custGeom>
            <a:solidFill>
              <a:srgbClr val="000000">
                <a:alpha val="54902"/>
              </a:srgbClr>
            </a:solidFill>
          </p:spPr>
          <p:txBody>
            <a:bodyPr/>
            <a:lstStyle/>
            <a:p/>
          </p:txBody>
        </p:sp>
        <p:sp>
          <p:nvSpPr>
            <p:cNvPr id="4" name="TextBox 4"/>
            <p:cNvSpPr txBox="1"/>
            <p:nvPr/>
          </p:nvSpPr>
          <p:spPr>
            <a:xfrm>
              <a:off x="0" y="-38100"/>
              <a:ext cx="2355452"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7879795" y="640203"/>
            <a:ext cx="11231917" cy="9006593"/>
          </a:xfrm>
          <a:custGeom>
            <a:rect l="l" t="t" r="r" b="b"/>
            <a:pathLst>
              <a:path w="11231917" h="9006593">
                <a:moveTo>
                  <a:pt x="0" y="0"/>
                </a:moveTo>
                <a:lnTo>
                  <a:pt x="11231917" y="0"/>
                </a:lnTo>
                <a:lnTo>
                  <a:pt x="11231917" y="9006594"/>
                </a:lnTo>
                <a:lnTo>
                  <a:pt x="0" y="9006594"/>
                </a:lnTo>
                <a:lnTo>
                  <a:pt x="0" y="0"/>
                </a:lnTo>
                <a:close/>
              </a:path>
            </a:pathLst>
          </a:custGeom>
          <a:blipFill>
            <a:blip r:embed="rId2"/>
            <a:stretch>
              <a:fillRect/>
            </a:stretch>
          </a:blipFill>
        </p:spPr>
        <p:txBody>
          <a:bodyPr/>
          <a:lstStyle/>
          <a:p/>
        </p:txBody>
      </p:sp>
      <p:sp>
        <p:nvSpPr>
          <p:cNvPr id="6" name="TextBox 6"/>
          <p:cNvSpPr txBox="1"/>
          <p:nvPr/>
        </p:nvSpPr>
        <p:spPr>
          <a:xfrm>
            <a:off x="242208" y="9259447"/>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7" name="TextBox 7"/>
          <p:cNvSpPr txBox="1"/>
          <p:nvPr/>
        </p:nvSpPr>
        <p:spPr>
          <a:xfrm>
            <a:off x="401286" y="3718101"/>
            <a:ext cx="13619514" cy="3539430"/>
          </a:xfrm>
          <a:prstGeom prst="rect">
            <a:avLst/>
          </a:prstGeom>
        </p:spPr>
        <p:txBody>
          <a:bodyPr wrap="square" lIns="0" tIns="0" rIns="0" bIns="0" rtlCol="0" anchor="t">
            <a:spAutoFit/>
          </a:bodyPr>
          <a:lstStyle/>
          <a:p>
            <a:pPr>
              <a:lnSpc>
                <a:spcPts val="6860"/>
              </a:lnSpc>
            </a:pPr>
            <a:r>
              <a:rPr lang="en-US" sz="7000">
                <a:solidFill>
                  <a:srgbClr val="000000"/>
                </a:solidFill>
                <a:latin typeface="Arimo"/>
              </a:rPr>
              <a:t>GLOBAL </a:t>
            </a:r>
          </a:p>
          <a:p>
            <a:pPr>
              <a:lnSpc>
                <a:spcPts val="6860"/>
              </a:lnSpc>
            </a:pPr>
            <a:r>
              <a:rPr lang="en-US" sz="7000">
                <a:solidFill>
                  <a:srgbClr val="000000"/>
                </a:solidFill>
                <a:latin typeface="Arimo"/>
              </a:rPr>
              <a:t>SNEAKER</a:t>
            </a:r>
          </a:p>
          <a:p>
            <a:pPr>
              <a:lnSpc>
                <a:spcPts val="6860"/>
              </a:lnSpc>
            </a:pPr>
            <a:r>
              <a:rPr lang="en-US" sz="7000">
                <a:solidFill>
                  <a:srgbClr val="000000"/>
                </a:solidFill>
                <a:latin typeface="Arimo"/>
              </a:rPr>
              <a:t>MARKET REPORT </a:t>
            </a:r>
          </a:p>
          <a:p>
            <a:pPr>
              <a:lnSpc>
                <a:spcPts val="6860"/>
              </a:lnSpc>
            </a:pPr>
            <a:r>
              <a:rPr lang="en-US" sz="7000">
                <a:solidFill>
                  <a:srgbClr val="000000"/>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629" b="-6629"/>
            </a:stretch>
          </a:blipFill>
        </p:spPr>
        <p:txBody>
          <a:bodyPr/>
          <a:lstStyle/>
          <a:p/>
        </p:txBody>
      </p:sp>
      <p:grpSp>
        <p:nvGrpSpPr>
          <p:cNvPr id="3" name="Group 3"/>
          <p:cNvGrpSpPr/>
          <p:nvPr/>
        </p:nvGrpSpPr>
        <p:grpSpPr>
          <a:xfrm>
            <a:off x="1252574" y="1747321"/>
            <a:ext cx="15782851" cy="6792358"/>
            <a:chExt cx="4156800" cy="1788934"/>
          </a:xfrm>
        </p:grpSpPr>
        <p:sp>
          <p:nvSpPr>
            <p:cNvPr id="4" name="Freeform 4"/>
            <p:cNvSpPr/>
            <p:nvPr/>
          </p:nvSpPr>
          <p:spPr>
            <a:xfrm>
              <a:off x="0" y="0"/>
              <a:ext cx="4156800" cy="1788934"/>
            </a:xfrm>
            <a:custGeom>
              <a:rect l="l" t="t" r="r" b="b"/>
              <a:pathLst>
                <a:path w="4156800" h="1788934">
                  <a:moveTo>
                    <a:pt x="0" y="0"/>
                  </a:moveTo>
                  <a:lnTo>
                    <a:pt x="4156800" y="0"/>
                  </a:lnTo>
                  <a:lnTo>
                    <a:pt x="4156800" y="1788934"/>
                  </a:lnTo>
                  <a:lnTo>
                    <a:pt x="0" y="1788934"/>
                  </a:lnTo>
                  <a:close/>
                </a:path>
              </a:pathLst>
            </a:custGeom>
            <a:solidFill>
              <a:srgbClr val="000000">
                <a:alpha val="89804"/>
              </a:srgbClr>
            </a:solidFill>
          </p:spPr>
          <p:txBody>
            <a:bodyPr/>
            <a:lstStyle/>
            <a:p/>
          </p:txBody>
        </p:sp>
        <p:sp>
          <p:nvSpPr>
            <p:cNvPr id="5" name="TextBox 5"/>
            <p:cNvSpPr txBox="1"/>
            <p:nvPr/>
          </p:nvSpPr>
          <p:spPr>
            <a:xfrm>
              <a:off x="0" y="-38100"/>
              <a:ext cx="4156800" cy="182703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83987" y="3058637"/>
            <a:ext cx="15120026" cy="5210176"/>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A sneaker, also referred to as a trainer, tennis shoe, or athletic shoe, is a specific kind of footwear primarily created for sports and other physical endeavors. Sneakers are distinguished by their rubber soles, which are both comfortable and flexible, providing cushioning and support to the wearer's feet. The upper part of sneakers is typically constructed from breathable materials such as leather, canvas, or synthetic fibers, allowing proper ventilation and reducing moisture within the shoe. The industry's growth is propelled by the increasing preference for fashionable, branded, and high-fashion sneakers across all age groups, as well as an upsurge in disposable income, which drives the demand for more comfortable and innovative sneakers. </a:t>
            </a:r>
          </a:p>
        </p:txBody>
      </p:sp>
      <p:sp>
        <p:nvSpPr>
          <p:cNvPr id="7" name="TextBox 7"/>
          <p:cNvSpPr txBox="1"/>
          <p:nvPr/>
        </p:nvSpPr>
        <p:spPr>
          <a:xfrm>
            <a:off x="5080096" y="2018752"/>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8797" b="-67869"/>
            </a:stretch>
          </a:blipFill>
        </p:spPr>
        <p:txBody>
          <a:bodyPr/>
          <a:lstStyle/>
          <a:p/>
        </p:txBody>
      </p:sp>
      <p:grpSp>
        <p:nvGrpSpPr>
          <p:cNvPr id="3" name="Group 3"/>
          <p:cNvGrpSpPr/>
          <p:nvPr/>
        </p:nvGrpSpPr>
        <p:grpSpPr>
          <a:xfrm>
            <a:off x="496178" y="6459226"/>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875941"/>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852170" y="6780907"/>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7" name="Group 7"/>
          <p:cNvGrpSpPr/>
          <p:nvPr/>
        </p:nvGrpSpPr>
        <p:grpSpPr>
          <a:xfrm>
            <a:off x="802924" y="6696485"/>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96178" y="3536119"/>
            <a:ext cx="8647822" cy="2618121"/>
            <a:chExt cx="860407" cy="260488"/>
          </a:xfrm>
        </p:grpSpPr>
        <p:sp>
          <p:nvSpPr>
            <p:cNvPr id="14" name="Freeform 1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875941"/>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852170" y="3857800"/>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17" name="Group 17"/>
          <p:cNvGrpSpPr/>
          <p:nvPr/>
        </p:nvGrpSpPr>
        <p:grpSpPr>
          <a:xfrm>
            <a:off x="802924" y="3773378"/>
            <a:ext cx="2081141" cy="2081141"/>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1081231" y="7234189"/>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2023- 2030</a:t>
            </a:r>
          </a:p>
        </p:txBody>
      </p:sp>
      <p:sp>
        <p:nvSpPr>
          <p:cNvPr id="21" name="TextBox 21"/>
          <p:cNvSpPr txBox="1"/>
          <p:nvPr/>
        </p:nvSpPr>
        <p:spPr>
          <a:xfrm>
            <a:off x="2964419" y="6847222"/>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5.50%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1081231" y="4697810"/>
            <a:ext cx="1524526" cy="502232"/>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a:t>
            </a:r>
          </a:p>
        </p:txBody>
      </p:sp>
      <p:sp>
        <p:nvSpPr>
          <p:cNvPr id="24" name="TextBox 24"/>
          <p:cNvSpPr txBox="1"/>
          <p:nvPr/>
        </p:nvSpPr>
        <p:spPr>
          <a:xfrm>
            <a:off x="2964419" y="3924115"/>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MARKET SIZE</a:t>
            </a:r>
          </a:p>
          <a:p>
            <a:pPr algn="ctr">
              <a:lnSpc>
                <a:spcPts val="6737"/>
              </a:lnSpc>
              <a:spcBef>
                <a:spcPct val="0"/>
              </a:spcBef>
            </a:pPr>
            <a:r>
              <a:rPr lang="en-US" sz="4812">
                <a:solidFill>
                  <a:srgbClr val="FFFFFF"/>
                </a:solidFill>
                <a:latin typeface="Poppins"/>
              </a:rPr>
              <a:t>USD 79.2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594341" y="2428424"/>
            <a:ext cx="7546824" cy="3283907"/>
            <a:chExt cx="8118169" cy="3532520"/>
          </a:xfrm>
        </p:grpSpPr>
        <p:sp>
          <p:nvSpPr>
            <p:cNvPr id="7" name="Freeform 7"/>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1E3048"/>
            </a:solidFill>
          </p:spPr>
          <p:txBody>
            <a:bodyPr/>
            <a:lstStyle/>
            <a:p/>
          </p:txBody>
        </p:sp>
      </p:grpSp>
      <p:grpSp>
        <p:nvGrpSpPr>
          <p:cNvPr id="8" name="Group 8"/>
          <p:cNvGrpSpPr/>
          <p:nvPr/>
        </p:nvGrpSpPr>
        <p:grpSpPr>
          <a:xfrm rot="5400000">
            <a:off x="1560931" y="1991018"/>
            <a:ext cx="956209" cy="4078071"/>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594341" y="5974393"/>
            <a:ext cx="7546824" cy="3283907"/>
            <a:chExt cx="8118169" cy="3532520"/>
          </a:xfrm>
        </p:grpSpPr>
        <p:sp>
          <p:nvSpPr>
            <p:cNvPr id="11" name="Freeform 11"/>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68525C"/>
            </a:solidFill>
          </p:spPr>
          <p:txBody>
            <a:bodyPr/>
            <a:lstStyle/>
            <a:p/>
          </p:txBody>
        </p:sp>
      </p:grpSp>
      <p:grpSp>
        <p:nvGrpSpPr>
          <p:cNvPr id="12" name="Group 12"/>
          <p:cNvGrpSpPr/>
          <p:nvPr/>
        </p:nvGrpSpPr>
        <p:grpSpPr>
          <a:xfrm rot="5400000">
            <a:off x="1560931" y="5536988"/>
            <a:ext cx="956209" cy="4078071"/>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89594" y="3844049"/>
            <a:ext cx="3498883" cy="429160"/>
          </a:xfrm>
          <a:prstGeom prst="rect">
            <a:avLst/>
          </a:prstGeom>
        </p:spPr>
        <p:txBody>
          <a:bodyPr lIns="0" tIns="0" rIns="0" bIns="0" rtlCol="0" anchor="t">
            <a:spAutoFit/>
          </a:bodyPr>
          <a:lstStyle/>
          <a:p>
            <a:pPr algn="ctr">
              <a:lnSpc>
                <a:spcPts val="3277"/>
              </a:lnSpc>
            </a:pPr>
            <a:r>
              <a:rPr lang="en-US" sz="3245">
                <a:solidFill>
                  <a:srgbClr val="43B4BE"/>
                </a:solidFill>
                <a:latin typeface="Montserrat Classic"/>
              </a:rPr>
              <a:t>Type Segment</a:t>
            </a:r>
          </a:p>
        </p:txBody>
      </p:sp>
      <p:sp>
        <p:nvSpPr>
          <p:cNvPr id="16" name="TextBox 16"/>
          <p:cNvSpPr txBox="1"/>
          <p:nvPr/>
        </p:nvSpPr>
        <p:spPr>
          <a:xfrm>
            <a:off x="4078071" y="3309329"/>
            <a:ext cx="5717059" cy="1374775"/>
          </a:xfrm>
          <a:prstGeom prst="rect">
            <a:avLst/>
          </a:prstGeom>
        </p:spPr>
        <p:txBody>
          <a:bodyPr lIns="0" tIns="0" rIns="0" bIns="0" rtlCol="0" anchor="t">
            <a:spAutoFit/>
          </a:bodyPr>
          <a:lstStyle/>
          <a:p>
            <a:pPr marL="863599" lvl="1" indent="-431800">
              <a:lnSpc>
                <a:spcPts val="5599"/>
              </a:lnSpc>
              <a:buFont typeface="Arial"/>
              <a:buChar char="•"/>
            </a:pPr>
            <a:r>
              <a:rPr lang="en-US" sz="3999">
                <a:solidFill>
                  <a:srgbClr val="FFFFFF"/>
                </a:solidFill>
                <a:latin typeface="Montserrat"/>
              </a:rPr>
              <a:t>Adult Sneaker</a:t>
            </a:r>
          </a:p>
          <a:p>
            <a:pPr marL="863599" lvl="1" indent="-431800">
              <a:lnSpc>
                <a:spcPts val="5599"/>
              </a:lnSpc>
              <a:buFont typeface="Arial"/>
              <a:buChar char="•"/>
            </a:pPr>
            <a:r>
              <a:rPr lang="en-US" sz="3999">
                <a:solidFill>
                  <a:srgbClr val="FFFFFF"/>
                </a:solidFill>
                <a:latin typeface="Montserrat"/>
              </a:rPr>
              <a:t>Children Sneaker</a:t>
            </a:r>
          </a:p>
        </p:txBody>
      </p:sp>
      <p:sp>
        <p:nvSpPr>
          <p:cNvPr id="17" name="TextBox 17"/>
          <p:cNvSpPr txBox="1"/>
          <p:nvPr/>
        </p:nvSpPr>
        <p:spPr>
          <a:xfrm>
            <a:off x="289594" y="7155069"/>
            <a:ext cx="3498883" cy="837165"/>
          </a:xfrm>
          <a:prstGeom prst="rect">
            <a:avLst/>
          </a:prstGeom>
        </p:spPr>
        <p:txBody>
          <a:bodyPr lIns="0" tIns="0" rIns="0" bIns="0" rtlCol="0" anchor="t">
            <a:spAutoFit/>
          </a:bodyPr>
          <a:lstStyle/>
          <a:p>
            <a:pPr algn="ctr">
              <a:lnSpc>
                <a:spcPts val="3277"/>
              </a:lnSpc>
            </a:pPr>
            <a:r>
              <a:rPr lang="en-US" sz="3245">
                <a:solidFill>
                  <a:srgbClr val="43B4BE"/>
                </a:solidFill>
                <a:latin typeface="Montserrat Classic"/>
              </a:rPr>
              <a:t>Application Segment</a:t>
            </a:r>
          </a:p>
        </p:txBody>
      </p:sp>
      <p:sp>
        <p:nvSpPr>
          <p:cNvPr id="18" name="TextBox 18"/>
          <p:cNvSpPr txBox="1"/>
          <p:nvPr/>
        </p:nvSpPr>
        <p:spPr>
          <a:xfrm>
            <a:off x="4132996" y="6543197"/>
            <a:ext cx="5662135" cy="2079625"/>
          </a:xfrm>
          <a:prstGeom prst="rect">
            <a:avLst/>
          </a:prstGeom>
        </p:spPr>
        <p:txBody>
          <a:bodyPr lIns="0" tIns="0" rIns="0" bIns="0" rtlCol="0" anchor="t">
            <a:spAutoFit/>
          </a:bodyPr>
          <a:lstStyle/>
          <a:p>
            <a:pPr marL="863599" lvl="1" indent="-431800">
              <a:lnSpc>
                <a:spcPts val="5599"/>
              </a:lnSpc>
              <a:buFont typeface="Arial"/>
              <a:buChar char="•"/>
            </a:pPr>
            <a:r>
              <a:rPr lang="en-US" sz="3999">
                <a:solidFill>
                  <a:srgbClr val="FFFFFF"/>
                </a:solidFill>
                <a:latin typeface="Montserrat"/>
              </a:rPr>
              <a:t>Competition</a:t>
            </a:r>
          </a:p>
          <a:p>
            <a:pPr marL="863599" lvl="1" indent="-431800">
              <a:lnSpc>
                <a:spcPts val="5599"/>
              </a:lnSpc>
              <a:buFont typeface="Arial"/>
              <a:buChar char="•"/>
            </a:pPr>
            <a:r>
              <a:rPr lang="en-US" sz="3999">
                <a:solidFill>
                  <a:srgbClr val="FFFFFF"/>
                </a:solidFill>
                <a:latin typeface="Montserrat"/>
              </a:rPr>
              <a:t>Amateur Sports</a:t>
            </a:r>
          </a:p>
          <a:p>
            <a:pPr marL="863599" lvl="1" indent="-431800">
              <a:lnSpc>
                <a:spcPts val="5599"/>
              </a:lnSpc>
              <a:buFont typeface="Arial"/>
              <a:buChar char="•"/>
            </a:pPr>
            <a:r>
              <a:rPr lang="en-US" sz="3999">
                <a:solidFill>
                  <a:srgbClr val="FFFFFF"/>
                </a:solidFill>
                <a:latin typeface="Montserrat"/>
              </a:rPr>
              <a:t>Lifestyle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397695" y="1309730"/>
            <a:ext cx="12824672" cy="8977270"/>
          </a:xfrm>
          <a:custGeom>
            <a:rect l="l" t="t" r="r" b="b"/>
            <a:pathLst>
              <a:path w="12824672" h="8977270">
                <a:moveTo>
                  <a:pt x="0" y="0"/>
                </a:moveTo>
                <a:lnTo>
                  <a:pt x="12824672" y="0"/>
                </a:lnTo>
                <a:lnTo>
                  <a:pt x="12824672" y="8977270"/>
                </a:lnTo>
                <a:lnTo>
                  <a:pt x="0" y="89772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Asia Pacific</a:t>
            </a:r>
          </a:p>
          <a:p>
            <a:pPr algn="ctr">
              <a:lnSpc>
                <a:spcPts val="6938"/>
              </a:lnSpc>
            </a:pPr>
            <a:r>
              <a:rPr lang="en-US" sz="5930">
                <a:solidFill>
                  <a:srgbClr val="000000"/>
                </a:solidFill>
                <a:latin typeface="Montserrat"/>
              </a:rPr>
              <a:t>35%</a:t>
            </a:r>
          </a:p>
        </p:txBody>
      </p:sp>
      <p:sp>
        <p:nvSpPr>
          <p:cNvPr id="4" name="TextBox 4"/>
          <p:cNvSpPr txBox="1"/>
          <p:nvPr/>
        </p:nvSpPr>
        <p:spPr>
          <a:xfrm>
            <a:off x="135983" y="20764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Sneaker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9" b="-16807"/>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21130D"/>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875941"/>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1130D"/>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75941"/>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E3048"/>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75941"/>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29373" y="1988917"/>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Technological Advancements and Innovation to Propel Market Growth</a:t>
            </a:r>
          </a:p>
        </p:txBody>
      </p:sp>
      <p:sp>
        <p:nvSpPr>
          <p:cNvPr id="18" name="TextBox 18"/>
          <p:cNvSpPr txBox="1"/>
          <p:nvPr/>
        </p:nvSpPr>
        <p:spPr>
          <a:xfrm>
            <a:off x="6829373" y="6091922"/>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Counterfeit and Imitation Products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sp>
        <p:nvSpPr>
          <p:cNvPr id="3" name="TextBox 3"/>
          <p:cNvSpPr txBox="1"/>
          <p:nvPr/>
        </p:nvSpPr>
        <p:spPr>
          <a:xfrm>
            <a:off x="8478851" y="822410"/>
            <a:ext cx="9242305" cy="806936"/>
          </a:xfrm>
          <a:prstGeom prst="rect">
            <a:avLst/>
          </a:prstGeom>
        </p:spPr>
        <p:txBody>
          <a:bodyPr lIns="0" tIns="0" rIns="0" bIns="0" rtlCol="0" anchor="t">
            <a:spAutoFit/>
          </a:bodyPr>
          <a:lstStyle/>
          <a:p>
            <a:pPr algn="ctr">
              <a:lnSpc>
                <a:spcPts val="6233"/>
              </a:lnSpc>
            </a:pPr>
            <a:r>
              <a:rPr lang="en-US" sz="5825">
                <a:solidFill>
                  <a:srgbClr val="000000"/>
                </a:solidFill>
                <a:latin typeface="Canva Sans"/>
              </a:rPr>
              <a:t>AUTHOR'S PERSPECTIVE</a:t>
            </a:r>
          </a:p>
        </p:txBody>
      </p:sp>
      <p:sp>
        <p:nvSpPr>
          <p:cNvPr id="4" name="TextBox 4"/>
          <p:cNvSpPr txBox="1"/>
          <p:nvPr/>
        </p:nvSpPr>
        <p:spPr>
          <a:xfrm>
            <a:off x="8067303" y="2372032"/>
            <a:ext cx="10065401" cy="7184391"/>
          </a:xfrm>
          <a:prstGeom prst="rect">
            <a:avLst/>
          </a:prstGeom>
        </p:spPr>
        <p:txBody>
          <a:bodyPr lIns="0" tIns="0" rIns="0" bIns="0" rtlCol="0" anchor="t">
            <a:spAutoFit/>
          </a:bodyPr>
          <a:lstStyle/>
          <a:p>
            <a:pPr marL="626101" lvl="1" indent="-313050">
              <a:lnSpc>
                <a:spcPts val="4059"/>
              </a:lnSpc>
              <a:buFont typeface="Arial"/>
              <a:buChar char="•"/>
            </a:pPr>
            <a:r>
              <a:rPr lang="en-US" sz="2899">
                <a:solidFill>
                  <a:srgbClr val="000000"/>
                </a:solidFill>
                <a:latin typeface="Canva Sans"/>
              </a:rPr>
              <a:t>The Global Sneaker Market is witnessing significant growth in the near future.</a:t>
            </a:r>
          </a:p>
          <a:p>
            <a:pPr marL="626101" lvl="1" indent="-313050">
              <a:lnSpc>
                <a:spcPts val="4059"/>
              </a:lnSpc>
              <a:buFont typeface="Arial"/>
              <a:buChar char="•"/>
            </a:pPr>
            <a:r>
              <a:rPr lang="en-US" sz="2899">
                <a:solidFill>
                  <a:srgbClr val="000000"/>
                </a:solidFill>
                <a:latin typeface="Canva Sans"/>
              </a:rPr>
              <a:t>Adults, particularly young adults and working professionals are more actively engaged in sports, fitness activities, and urban lifestyles, where sneakers are the preferred choice of footwear.</a:t>
            </a:r>
          </a:p>
          <a:p>
            <a:pPr marL="626101" lvl="1" indent="-313050">
              <a:lnSpc>
                <a:spcPts val="4059"/>
              </a:lnSpc>
              <a:buFont typeface="Arial"/>
              <a:buChar char="•"/>
            </a:pPr>
            <a:r>
              <a:rPr lang="en-US" sz="2899">
                <a:solidFill>
                  <a:srgbClr val="000000"/>
                </a:solidFill>
                <a:latin typeface="Canva Sans"/>
              </a:rPr>
              <a:t> Adult consumers often seek sneakers that not only provide comfort and performance but also reflect their individual style and identity.</a:t>
            </a:r>
          </a:p>
          <a:p>
            <a:pPr marL="626101" lvl="1" indent="-313050">
              <a:lnSpc>
                <a:spcPts val="4059"/>
              </a:lnSpc>
              <a:buFont typeface="Arial"/>
              <a:buChar char="•"/>
            </a:pPr>
            <a:r>
              <a:rPr lang="en-US" sz="2899">
                <a:solidFill>
                  <a:srgbClr val="000000"/>
                </a:solidFill>
                <a:latin typeface="Canva Sans"/>
              </a:rPr>
              <a:t> Athletes, sports enthusiasts, and fitness professionals seek specialized sneakers designed to enhance their performance, provide superior grip, support, and durability during competitive sports activities.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8590955" y="2737921"/>
            <a:ext cx="10530537" cy="7549079"/>
          </a:xfrm>
          <a:custGeom>
            <a:rect l="l" t="t" r="r" b="b"/>
            <a:pathLst>
              <a:path w="10530537" h="7549078">
                <a:moveTo>
                  <a:pt x="0" y="0"/>
                </a:moveTo>
                <a:lnTo>
                  <a:pt x="10530538" y="0"/>
                </a:lnTo>
                <a:lnTo>
                  <a:pt x="10530538" y="7549079"/>
                </a:lnTo>
                <a:lnTo>
                  <a:pt x="0" y="7549079"/>
                </a:lnTo>
                <a:lnTo>
                  <a:pt x="0" y="0"/>
                </a:lnTo>
                <a:close/>
              </a:path>
            </a:pathLst>
          </a:custGeom>
          <a:blipFill>
            <a:blip r:embed="rId2"/>
            <a:stretch>
              <a:fillRect/>
            </a:stretch>
          </a:blipFill>
        </p:spPr>
        <p:txBody>
          <a:bodyPr/>
          <a:lstStyle/>
          <a:p/>
        </p:txBody>
      </p:sp>
      <p:sp>
        <p:nvSpPr>
          <p:cNvPr id="3" name="Freeform 3"/>
          <p:cNvSpPr/>
          <p:nvPr/>
        </p:nvSpPr>
        <p:spPr>
          <a:xfrm>
            <a:off x="298707" y="2118017"/>
            <a:ext cx="3058961" cy="1641963"/>
          </a:xfrm>
          <a:custGeom>
            <a:rect l="l" t="t" r="r" b="b"/>
            <a:pathLst>
              <a:path w="3058961" h="1641963">
                <a:moveTo>
                  <a:pt x="0" y="0"/>
                </a:moveTo>
                <a:lnTo>
                  <a:pt x="3058961" y="0"/>
                </a:lnTo>
                <a:lnTo>
                  <a:pt x="3058961" y="1641964"/>
                </a:lnTo>
                <a:lnTo>
                  <a:pt x="0" y="1641964"/>
                </a:lnTo>
                <a:lnTo>
                  <a:pt x="0" y="0"/>
                </a:lnTo>
                <a:close/>
              </a:path>
            </a:pathLst>
          </a:custGeom>
          <a:blipFill>
            <a:blip r:embed="rId3"/>
            <a:stretch>
              <a:fillRect b="-10750"/>
            </a:stretch>
          </a:blipFill>
        </p:spPr>
        <p:txBody>
          <a:bodyPr/>
          <a:lstStyle/>
          <a:p/>
        </p:txBody>
      </p:sp>
      <p:sp>
        <p:nvSpPr>
          <p:cNvPr id="4" name="Freeform 4"/>
          <p:cNvSpPr/>
          <p:nvPr/>
        </p:nvSpPr>
        <p:spPr>
          <a:xfrm>
            <a:off x="3999951" y="2191404"/>
            <a:ext cx="3650145" cy="1347323"/>
          </a:xfrm>
          <a:custGeom>
            <a:rect l="l" t="t" r="r" b="b"/>
            <a:pathLst>
              <a:path w="3650145" h="1347323">
                <a:moveTo>
                  <a:pt x="0" y="0"/>
                </a:moveTo>
                <a:lnTo>
                  <a:pt x="3650145" y="0"/>
                </a:lnTo>
                <a:lnTo>
                  <a:pt x="3650145" y="1347323"/>
                </a:lnTo>
                <a:lnTo>
                  <a:pt x="0" y="1347323"/>
                </a:lnTo>
                <a:lnTo>
                  <a:pt x="0" y="0"/>
                </a:lnTo>
                <a:close/>
              </a:path>
            </a:pathLst>
          </a:custGeom>
          <a:blipFill>
            <a:blip r:embed="rId4"/>
            <a:stretch>
              <a:fillRect/>
            </a:stretch>
          </a:blipFill>
        </p:spPr>
        <p:txBody>
          <a:bodyPr/>
          <a:lstStyle/>
          <a:p/>
        </p:txBody>
      </p:sp>
      <p:sp>
        <p:nvSpPr>
          <p:cNvPr id="5" name="Freeform 5"/>
          <p:cNvSpPr/>
          <p:nvPr/>
        </p:nvSpPr>
        <p:spPr>
          <a:xfrm>
            <a:off x="8292378" y="2083069"/>
            <a:ext cx="2484765" cy="1455658"/>
          </a:xfrm>
          <a:custGeom>
            <a:rect l="l" t="t" r="r" b="b"/>
            <a:pathLst>
              <a:path w="2484765" h="1455658">
                <a:moveTo>
                  <a:pt x="0" y="0"/>
                </a:moveTo>
                <a:lnTo>
                  <a:pt x="2484765" y="0"/>
                </a:lnTo>
                <a:lnTo>
                  <a:pt x="2484765" y="1455658"/>
                </a:lnTo>
                <a:lnTo>
                  <a:pt x="0" y="1455658"/>
                </a:lnTo>
                <a:lnTo>
                  <a:pt x="0" y="0"/>
                </a:lnTo>
                <a:close/>
              </a:path>
            </a:pathLst>
          </a:custGeom>
          <a:blipFill>
            <a:blip r:embed="rId5"/>
            <a:stretch>
              <a:fillRect/>
            </a:stretch>
          </a:blipFill>
        </p:spPr>
        <p:txBody>
          <a:bodyPr/>
          <a:lstStyle/>
          <a:p/>
        </p:txBody>
      </p:sp>
      <p:sp>
        <p:nvSpPr>
          <p:cNvPr id="6" name="Freeform 6"/>
          <p:cNvSpPr/>
          <p:nvPr/>
        </p:nvSpPr>
        <p:spPr>
          <a:xfrm>
            <a:off x="298707" y="4231507"/>
            <a:ext cx="4372200" cy="1308875"/>
          </a:xfrm>
          <a:custGeom>
            <a:rect l="l" t="t" r="r" b="b"/>
            <a:pathLst>
              <a:path w="4372200" h="1308875">
                <a:moveTo>
                  <a:pt x="0" y="0"/>
                </a:moveTo>
                <a:lnTo>
                  <a:pt x="4372200" y="0"/>
                </a:lnTo>
                <a:lnTo>
                  <a:pt x="4372200" y="1308875"/>
                </a:lnTo>
                <a:lnTo>
                  <a:pt x="0" y="1308875"/>
                </a:lnTo>
                <a:lnTo>
                  <a:pt x="0" y="0"/>
                </a:lnTo>
                <a:close/>
              </a:path>
            </a:pathLst>
          </a:custGeom>
          <a:blipFill>
            <a:blip r:embed="rId6"/>
            <a:stretch>
              <a:fillRect/>
            </a:stretch>
          </a:blipFill>
        </p:spPr>
        <p:txBody>
          <a:bodyPr/>
          <a:lstStyle/>
          <a:p/>
        </p:txBody>
      </p:sp>
      <p:sp>
        <p:nvSpPr>
          <p:cNvPr id="7" name="Freeform 7"/>
          <p:cNvSpPr/>
          <p:nvPr/>
        </p:nvSpPr>
        <p:spPr>
          <a:xfrm>
            <a:off x="5715833" y="3884485"/>
            <a:ext cx="3428167" cy="1885492"/>
          </a:xfrm>
          <a:custGeom>
            <a:rect l="l" t="t" r="r" b="b"/>
            <a:pathLst>
              <a:path w="3428167" h="1885492">
                <a:moveTo>
                  <a:pt x="0" y="0"/>
                </a:moveTo>
                <a:lnTo>
                  <a:pt x="3428167" y="0"/>
                </a:lnTo>
                <a:lnTo>
                  <a:pt x="3428167" y="1885492"/>
                </a:lnTo>
                <a:lnTo>
                  <a:pt x="0" y="1885492"/>
                </a:lnTo>
                <a:lnTo>
                  <a:pt x="0" y="0"/>
                </a:lnTo>
                <a:close/>
              </a:path>
            </a:pathLst>
          </a:custGeom>
          <a:blipFill>
            <a:blip r:embed="rId7"/>
            <a:stretch>
              <a:fillRect/>
            </a:stretch>
          </a:blipFill>
        </p:spPr>
        <p:txBody>
          <a:bodyPr/>
          <a:lstStyle/>
          <a:p/>
        </p:txBody>
      </p:sp>
      <p:sp>
        <p:nvSpPr>
          <p:cNvPr id="8" name="Freeform 8"/>
          <p:cNvSpPr/>
          <p:nvPr/>
        </p:nvSpPr>
        <p:spPr>
          <a:xfrm>
            <a:off x="279360" y="6011908"/>
            <a:ext cx="2824683" cy="1928389"/>
          </a:xfrm>
          <a:custGeom>
            <a:rect l="l" t="t" r="r" b="b"/>
            <a:pathLst>
              <a:path w="2824683" h="1928388">
                <a:moveTo>
                  <a:pt x="0" y="0"/>
                </a:moveTo>
                <a:lnTo>
                  <a:pt x="2824683" y="0"/>
                </a:lnTo>
                <a:lnTo>
                  <a:pt x="2824683" y="1928389"/>
                </a:lnTo>
                <a:lnTo>
                  <a:pt x="0" y="1928389"/>
                </a:lnTo>
                <a:lnTo>
                  <a:pt x="0" y="0"/>
                </a:lnTo>
                <a:close/>
              </a:path>
            </a:pathLst>
          </a:custGeom>
          <a:blipFill>
            <a:blip r:embed="rId8"/>
            <a:stretch>
              <a:fillRect l="-66153" t="-66478" r="-64615" b="-70985"/>
            </a:stretch>
          </a:blipFill>
        </p:spPr>
        <p:txBody>
          <a:bodyPr/>
          <a:lstStyle/>
          <a:p/>
        </p:txBody>
      </p:sp>
      <p:sp>
        <p:nvSpPr>
          <p:cNvPr id="9" name="Freeform 9"/>
          <p:cNvSpPr/>
          <p:nvPr/>
        </p:nvSpPr>
        <p:spPr>
          <a:xfrm>
            <a:off x="3742218" y="6303717"/>
            <a:ext cx="3266840" cy="1636580"/>
          </a:xfrm>
          <a:custGeom>
            <a:rect l="l" t="t" r="r" b="b"/>
            <a:pathLst>
              <a:path w="3266839" h="1636580">
                <a:moveTo>
                  <a:pt x="0" y="0"/>
                </a:moveTo>
                <a:lnTo>
                  <a:pt x="3266840" y="0"/>
                </a:lnTo>
                <a:lnTo>
                  <a:pt x="3266840" y="1636580"/>
                </a:lnTo>
                <a:lnTo>
                  <a:pt x="0" y="1636580"/>
                </a:lnTo>
                <a:lnTo>
                  <a:pt x="0" y="0"/>
                </a:lnTo>
                <a:close/>
              </a:path>
            </a:pathLst>
          </a:custGeom>
          <a:blipFill>
            <a:blip r:embed="rId9"/>
            <a:stretch>
              <a:fillRect l="-22533" t="-47104" r="-22533" b="-46911"/>
            </a:stretch>
          </a:blipFill>
        </p:spPr>
        <p:txBody>
          <a:bodyPr/>
          <a:lstStyle/>
          <a:p/>
        </p:txBody>
      </p:sp>
      <p:sp>
        <p:nvSpPr>
          <p:cNvPr id="10" name="Freeform 10"/>
          <p:cNvSpPr/>
          <p:nvPr/>
        </p:nvSpPr>
        <p:spPr>
          <a:xfrm>
            <a:off x="298707" y="8559169"/>
            <a:ext cx="3976100" cy="1398262"/>
          </a:xfrm>
          <a:custGeom>
            <a:rect l="l" t="t" r="r" b="b"/>
            <a:pathLst>
              <a:path w="3976100" h="1398262">
                <a:moveTo>
                  <a:pt x="0" y="0"/>
                </a:moveTo>
                <a:lnTo>
                  <a:pt x="3976100" y="0"/>
                </a:lnTo>
                <a:lnTo>
                  <a:pt x="3976100" y="1398262"/>
                </a:lnTo>
                <a:lnTo>
                  <a:pt x="0" y="1398262"/>
                </a:lnTo>
                <a:lnTo>
                  <a:pt x="0" y="0"/>
                </a:lnTo>
                <a:close/>
              </a:path>
            </a:pathLst>
          </a:custGeom>
          <a:blipFill>
            <a:blip r:embed="rId10"/>
            <a:stretch>
              <a:fillRect/>
            </a:stretch>
          </a:blipFill>
        </p:spPr>
        <p:txBody>
          <a:bodyPr/>
          <a:lstStyle/>
          <a:p/>
        </p:txBody>
      </p:sp>
      <p:sp>
        <p:nvSpPr>
          <p:cNvPr id="11" name="Freeform 11"/>
          <p:cNvSpPr/>
          <p:nvPr/>
        </p:nvSpPr>
        <p:spPr>
          <a:xfrm>
            <a:off x="5269952" y="8474038"/>
            <a:ext cx="4264809" cy="1442509"/>
          </a:xfrm>
          <a:custGeom>
            <a:rect l="l" t="t" r="r" b="b"/>
            <a:pathLst>
              <a:path w="4264809" h="1442509">
                <a:moveTo>
                  <a:pt x="0" y="0"/>
                </a:moveTo>
                <a:lnTo>
                  <a:pt x="4264809" y="0"/>
                </a:lnTo>
                <a:lnTo>
                  <a:pt x="4264809" y="1442509"/>
                </a:lnTo>
                <a:lnTo>
                  <a:pt x="0" y="1442509"/>
                </a:lnTo>
                <a:lnTo>
                  <a:pt x="0" y="0"/>
                </a:lnTo>
                <a:close/>
              </a:path>
            </a:pathLst>
          </a:custGeom>
          <a:blipFill>
            <a:blip r:embed="rId11"/>
            <a:stretch>
              <a:fillRect/>
            </a:stretch>
          </a:blipFill>
        </p:spPr>
        <p:txBody>
          <a:bodyPr/>
          <a:lstStyle/>
          <a:p/>
        </p:txBody>
      </p:sp>
      <p:sp>
        <p:nvSpPr>
          <p:cNvPr id="12" name="TextBox 12"/>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3" name="Freeform 13"/>
          <p:cNvSpPr/>
          <p:nvPr/>
        </p:nvSpPr>
        <p:spPr>
          <a:xfrm>
            <a:off x="7650096" y="6127288"/>
            <a:ext cx="3233623" cy="1692345"/>
          </a:xfrm>
          <a:custGeom>
            <a:rect l="l" t="t" r="r" b="b"/>
            <a:pathLst>
              <a:path w="3233623" h="1692344">
                <a:moveTo>
                  <a:pt x="0" y="0"/>
                </a:moveTo>
                <a:lnTo>
                  <a:pt x="3233623" y="0"/>
                </a:lnTo>
                <a:lnTo>
                  <a:pt x="3233623" y="1692345"/>
                </a:lnTo>
                <a:lnTo>
                  <a:pt x="0" y="1692345"/>
                </a:lnTo>
                <a:lnTo>
                  <a:pt x="0" y="0"/>
                </a:lnTo>
                <a:close/>
              </a:path>
            </a:pathLst>
          </a:custGeom>
          <a:blipFill>
            <a:blip r:embed="rId12"/>
            <a:stretch>
              <a:fillRect l="-441" t="-4342" r="-568" b="-4221"/>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tp56f3e"/>
              </a:rPr>
              <a:t>https://tinyurl.com/3tp56f3e</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Sneaker Market Report 2024</dc:title>
  <cp:lastModifiedBy>decipher market</cp:lastModifiedBy>
  <cp:revision>2</cp:revision>
  <dcterms:created xsi:type="dcterms:W3CDTF">2006-08-16T00:00:00Z</dcterms:created>
  <dcterms:modified xsi:type="dcterms:W3CDTF">2024-04-13T02:24:30Z</dcterms:modified>
</cp:coreProperties>
</file>