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 Semi-Bold" panose="020B0604020202020204" charset="0"/>
      <p:regular r:id="rId12"/>
    </p:embeddedFont>
    <p:embeddedFont>
      <p:font typeface="Barlow SemiCondensed" panose="020B0604020202020204" charset="0"/>
      <p:regular r:id="rId13"/>
    </p:embeddedFont>
    <p:embeddedFont>
      <p:font typeface="Canva Sans" panose="020B0604020202020204" charset="0"/>
      <p:regular r:id="rId14"/>
    </p:embeddedFont>
    <p:embeddedFont>
      <p:font typeface="Canva Sans Bold" panose="020B0604020202020204" charset="0"/>
      <p:regular r:id="rId15"/>
    </p:embeddedFont>
    <p:embeddedFont>
      <p:font typeface="Georgia Pro Bold" panose="020B0604020202020204" charset="0"/>
      <p:regular r:id="rId16"/>
    </p:embeddedFont>
    <p:embeddedFont>
      <p:font typeface="Lato" panose="020F0502020204030203" pitchFamily="34" charset="0"/>
      <p:regular r:id="rId17"/>
    </p:embeddedFont>
    <p:embeddedFont>
      <p:font typeface="Lato Bold" panose="020F0502020204030203" charset="0"/>
      <p:regular r:id="rId18"/>
    </p:embeddedFont>
    <p:embeddedFont>
      <p:font typeface="Montserrat" panose="00000500000000000000" pitchFamily="2" charset="0"/>
      <p:regular r:id="rId19"/>
    </p:embeddedFont>
    <p:embeddedFont>
      <p:font typeface="Montserrat Bold" panose="00000800000000000000" charset="0"/>
      <p:regular r:id="rId20"/>
    </p:embeddedFont>
    <p:embeddedFont>
      <p:font typeface="Nunito Sans Bold" panose="020B0604020202020204" charset="0"/>
      <p:regular r:id="rId21"/>
    </p:embeddedFont>
    <p:embeddedFont>
      <p:font typeface="Nunito Sans Heavy" panose="020B0604020202020204" charset="0"/>
      <p:regular r:id="rId22"/>
    </p:embeddedFont>
    <p:embeddedFont>
      <p:font typeface="Open Sauce" panose="020B0604020202020204" charset="0"/>
      <p:regular r:id="rId23"/>
    </p:embeddedFont>
    <p:embeddedFont>
      <p:font typeface="Source Sans Pro" panose="020B0503030403020204" pitchFamily="34" charset="0"/>
      <p:regular r:id="rId24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font" Target="fonts/font13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jpeg" /><Relationship Id="rId3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2.jpeg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18.jpeg" /><Relationship Id="rId7" Type="http://schemas.openxmlformats.org/officeDocument/2006/relationships/image" Target="../media/image19.jpeg" /><Relationship Id="rId8" Type="http://schemas.openxmlformats.org/officeDocument/2006/relationships/image" Target="../media/image20.jpeg" /><Relationship Id="rId9" Type="http://schemas.openxmlformats.org/officeDocument/2006/relationships/image" Target="../media/image2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hyperlink" Target="https://shorturl.at/lnvzN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-947633"/>
            <a:ext cx="18288000" cy="12182475"/>
          </a:xfrm>
          <a:custGeom>
            <a:rect l="l" t="t" r="r" b="b"/>
            <a:pathLst>
              <a:path w="18288000" h="12182475">
                <a:moveTo>
                  <a:pt x="0" y="0"/>
                </a:moveTo>
                <a:lnTo>
                  <a:pt x="18288000" y="0"/>
                </a:lnTo>
                <a:lnTo>
                  <a:pt x="18288000" y="12182475"/>
                </a:lnTo>
                <a:lnTo>
                  <a:pt x="0" y="121824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3140135" y="3372860"/>
            <a:ext cx="12007720" cy="3541281"/>
          </a:xfrm>
          <a:custGeom>
            <a:rect l="l" t="t" r="r" b="b"/>
            <a:pathLst>
              <a:path w="12007720" h="3541281">
                <a:moveTo>
                  <a:pt x="0" y="0"/>
                </a:moveTo>
                <a:lnTo>
                  <a:pt x="12007720" y="0"/>
                </a:lnTo>
                <a:lnTo>
                  <a:pt x="12007720" y="3541280"/>
                </a:lnTo>
                <a:lnTo>
                  <a:pt x="0" y="35412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2758806" y="4305300"/>
            <a:ext cx="12770377" cy="1946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03"/>
              </a:lnSpc>
            </a:pPr>
            <a:r>
              <a:rPr lang="en-US" sz="8300">
                <a:solidFill>
                  <a:srgbClr val="000000"/>
                </a:solidFill>
                <a:latin typeface="Montserrat"/>
              </a:rPr>
              <a:t>SMART PACKAGING MARKET REPORT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-948385"/>
            <a:ext cx="18288000" cy="12182475"/>
          </a:xfrm>
          <a:custGeom>
            <a:rect l="l" t="t" r="r" b="b"/>
            <a:pathLst>
              <a:path w="18288000" h="12182475">
                <a:moveTo>
                  <a:pt x="0" y="0"/>
                </a:moveTo>
                <a:lnTo>
                  <a:pt x="18288000" y="0"/>
                </a:lnTo>
                <a:lnTo>
                  <a:pt x="18288000" y="12182475"/>
                </a:lnTo>
                <a:lnTo>
                  <a:pt x="0" y="121824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3548558" y="2792759"/>
            <a:ext cx="11190894" cy="5657850"/>
          </a:xfrm>
          <a:custGeom>
            <a:rect l="l" t="t" r="r" b="b"/>
            <a:pathLst>
              <a:path w="11190894" h="5657850">
                <a:moveTo>
                  <a:pt x="0" y="0"/>
                </a:moveTo>
                <a:lnTo>
                  <a:pt x="11190894" y="0"/>
                </a:lnTo>
                <a:lnTo>
                  <a:pt x="11190894" y="5657850"/>
                </a:lnTo>
                <a:lnTo>
                  <a:pt x="0" y="56578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6334468" y="2919165"/>
            <a:ext cx="5618855" cy="903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4"/>
              </a:lnSpc>
            </a:pPr>
            <a:r>
              <a:rPr lang="en-US" sz="5281">
                <a:solidFill>
                  <a:srgbClr val="000000"/>
                </a:solidFill>
                <a:latin typeface="Montserrat"/>
              </a:rPr>
              <a:t>INTRODUCTION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952770" y="4521498"/>
            <a:ext cx="10517438" cy="3249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7"/>
              </a:lnSpc>
            </a:pPr>
            <a:r>
              <a:rPr lang="en-US" sz="2632">
                <a:solidFill>
                  <a:srgbClr val="000000"/>
                </a:solidFill>
                <a:latin typeface="Canva Sans"/>
              </a:rPr>
              <a:t>Smart packaging has several technologies integrated into such as radio frequency identification and biosensors. It provides more than simply fundamental branding and protection. It is a collection of advanced packaging methods and integration of many creative technological methods are suitable in packaging of contents that are sensitive in nature and demand improved traceability.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-676532"/>
            <a:ext cx="18288000" cy="11639550"/>
          </a:xfrm>
          <a:custGeom>
            <a:rect l="l" t="t" r="r" b="b"/>
            <a:pathLst>
              <a:path w="18288000" h="11639550">
                <a:moveTo>
                  <a:pt x="0" y="0"/>
                </a:moveTo>
                <a:lnTo>
                  <a:pt x="18288000" y="0"/>
                </a:lnTo>
                <a:lnTo>
                  <a:pt x="18288000" y="11639550"/>
                </a:lnTo>
                <a:lnTo>
                  <a:pt x="0" y="11639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938321" y="6217599"/>
            <a:ext cx="7094734" cy="1044454"/>
          </a:xfrm>
          <a:custGeom>
            <a:rect l="l" t="t" r="r" b="b"/>
            <a:pathLst>
              <a:path w="7094734" h="1044454">
                <a:moveTo>
                  <a:pt x="0" y="0"/>
                </a:moveTo>
                <a:lnTo>
                  <a:pt x="7094734" y="0"/>
                </a:lnTo>
                <a:lnTo>
                  <a:pt x="7094734" y="1044454"/>
                </a:lnTo>
                <a:lnTo>
                  <a:pt x="0" y="10444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2293717" y="6084840"/>
            <a:ext cx="6383617" cy="118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31"/>
              </a:lnSpc>
            </a:pPr>
            <a:r>
              <a:rPr lang="en-US" sz="6879">
                <a:solidFill>
                  <a:srgbClr val="000000"/>
                </a:solidFill>
                <a:latin typeface="Montserrat Bold"/>
              </a:rPr>
              <a:t>KEY INSIGHTS</a:t>
            </a:r>
          </a:p>
        </p:txBody>
      </p:sp>
      <p:sp>
        <p:nvSpPr>
          <p:cNvPr id="5" name="AutoShape 5"/>
          <p:cNvSpPr/>
          <p:nvPr/>
        </p:nvSpPr>
        <p:spPr>
          <a:xfrm flipH="1">
            <a:off x="12253793" y="3853839"/>
            <a:ext cx="0" cy="666145"/>
          </a:xfrm>
          <a:prstGeom prst="line">
            <a:avLst/>
          </a:prstGeom>
          <a:ln w="85725" cap="rnd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/>
        </p:txBody>
      </p:sp>
      <p:grpSp>
        <p:nvGrpSpPr>
          <p:cNvPr id="6" name="Group 6"/>
          <p:cNvGrpSpPr/>
          <p:nvPr/>
        </p:nvGrpSpPr>
        <p:grpSpPr>
          <a:xfrm>
            <a:off x="9645665" y="2694868"/>
            <a:ext cx="1698106" cy="1698106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87307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9645665" y="7291562"/>
            <a:ext cx="1698106" cy="1698106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87307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9645665" y="4826401"/>
            <a:ext cx="1698106" cy="1698106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87307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11530915" y="2683167"/>
            <a:ext cx="6120475" cy="1876621"/>
            <a:chExt cx="1382969" cy="42403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82969" cy="424037"/>
            </a:xfrm>
            <a:custGeom>
              <a:rect l="l" t="t" r="r" b="b"/>
              <a:pathLst>
                <a:path w="1382969" h="424037">
                  <a:moveTo>
                    <a:pt x="0" y="0"/>
                  </a:moveTo>
                  <a:lnTo>
                    <a:pt x="1382969" y="0"/>
                  </a:lnTo>
                  <a:lnTo>
                    <a:pt x="1382969" y="424037"/>
                  </a:lnTo>
                  <a:lnTo>
                    <a:pt x="0" y="4240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1382969" cy="500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24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645665" y="3302402"/>
            <a:ext cx="1698106" cy="49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7"/>
              </a:lnSpc>
            </a:pPr>
            <a:r>
              <a:rPr lang="en-US" sz="3881">
                <a:solidFill>
                  <a:srgbClr val="FFFFFF"/>
                </a:solidFill>
                <a:latin typeface="Nunito Sans Heavy"/>
              </a:rPr>
              <a:t>2022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643275" y="3288283"/>
            <a:ext cx="3895754" cy="89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46"/>
              </a:lnSpc>
            </a:pPr>
            <a:r>
              <a:rPr lang="en-US" sz="4997">
                <a:solidFill>
                  <a:srgbClr val="141414"/>
                </a:solidFill>
                <a:latin typeface="Source Sans Pro"/>
              </a:rPr>
              <a:t>41.34 Billion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793325" y="2838734"/>
            <a:ext cx="5455234" cy="600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7"/>
              </a:lnSpc>
            </a:pPr>
            <a:r>
              <a:rPr lang="en-US" sz="4196">
                <a:solidFill>
                  <a:srgbClr val="487307"/>
                </a:solidFill>
                <a:latin typeface="Nunito Sans Bold"/>
              </a:rPr>
              <a:t>MARKET SIZE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645665" y="5433935"/>
            <a:ext cx="1698106" cy="49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7"/>
              </a:lnSpc>
            </a:pPr>
            <a:r>
              <a:rPr lang="en-US" sz="3881">
                <a:solidFill>
                  <a:srgbClr val="FFFFFF"/>
                </a:solidFill>
                <a:latin typeface="Nunito Sans Heavy"/>
              </a:rPr>
              <a:t>2030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483572" y="7711399"/>
            <a:ext cx="2022292" cy="95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2"/>
              </a:lnSpc>
            </a:pPr>
            <a:r>
              <a:rPr lang="en-US" sz="3886">
                <a:solidFill>
                  <a:srgbClr val="FFFFFF"/>
                </a:solidFill>
                <a:latin typeface="Nunito Sans Heavy"/>
              </a:rPr>
              <a:t>2023-2030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1530915" y="4814699"/>
            <a:ext cx="6120475" cy="1876621"/>
            <a:chExt cx="1382969" cy="4240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82969" cy="424037"/>
            </a:xfrm>
            <a:custGeom>
              <a:rect l="l" t="t" r="r" b="b"/>
              <a:pathLst>
                <a:path w="1382969" h="424037">
                  <a:moveTo>
                    <a:pt x="0" y="0"/>
                  </a:moveTo>
                  <a:lnTo>
                    <a:pt x="1382969" y="0"/>
                  </a:lnTo>
                  <a:lnTo>
                    <a:pt x="1382969" y="424037"/>
                  </a:lnTo>
                  <a:lnTo>
                    <a:pt x="0" y="4240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2" name="TextBox 22"/>
            <p:cNvSpPr txBox="1"/>
            <p:nvPr/>
          </p:nvSpPr>
          <p:spPr>
            <a:xfrm>
              <a:off x="0" y="-76200"/>
              <a:ext cx="1382969" cy="500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24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1793325" y="5016988"/>
            <a:ext cx="5455234" cy="600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7"/>
              </a:lnSpc>
            </a:pPr>
            <a:r>
              <a:rPr lang="en-US" sz="4196">
                <a:solidFill>
                  <a:srgbClr val="487307"/>
                </a:solidFill>
                <a:latin typeface="Nunito Sans Bold"/>
              </a:rPr>
              <a:t>FORECAST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1530915" y="7002184"/>
            <a:ext cx="6120475" cy="1876621"/>
            <a:chExt cx="1382969" cy="42403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382969" cy="424037"/>
            </a:xfrm>
            <a:custGeom>
              <a:rect l="l" t="t" r="r" b="b"/>
              <a:pathLst>
                <a:path w="1382969" h="424037">
                  <a:moveTo>
                    <a:pt x="0" y="0"/>
                  </a:moveTo>
                  <a:lnTo>
                    <a:pt x="1382969" y="0"/>
                  </a:lnTo>
                  <a:lnTo>
                    <a:pt x="1382969" y="424037"/>
                  </a:lnTo>
                  <a:lnTo>
                    <a:pt x="0" y="4240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0" y="-76200"/>
              <a:ext cx="1382969" cy="500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24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1793325" y="7186621"/>
            <a:ext cx="5455234" cy="600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7"/>
              </a:lnSpc>
            </a:pPr>
            <a:r>
              <a:rPr lang="en-US" sz="4196">
                <a:solidFill>
                  <a:srgbClr val="487307"/>
                </a:solidFill>
                <a:latin typeface="Nunito Sans Bold"/>
              </a:rPr>
              <a:t>CAGR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573065" y="5407463"/>
            <a:ext cx="3895754" cy="89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46"/>
              </a:lnSpc>
            </a:pPr>
            <a:r>
              <a:rPr lang="en-US" sz="4997">
                <a:solidFill>
                  <a:srgbClr val="141414"/>
                </a:solidFill>
                <a:latin typeface="Source Sans Pro"/>
              </a:rPr>
              <a:t>65.14 billion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741267" y="7539046"/>
            <a:ext cx="3895754" cy="89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46"/>
              </a:lnSpc>
            </a:pPr>
            <a:r>
              <a:rPr lang="en-US" sz="4997">
                <a:solidFill>
                  <a:srgbClr val="141414"/>
                </a:solidFill>
                <a:latin typeface="Source Sans Pro"/>
              </a:rPr>
              <a:t>5.8%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9" b="-933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6738337" y="8009539"/>
            <a:ext cx="5529277" cy="2057394"/>
            <a:chExt cx="1456271" cy="5418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B73E3E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20386" y="7798538"/>
            <a:ext cx="1971668" cy="1971668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B73E3E"/>
            </a:solidFill>
          </p:spPr>
          <p:txBody>
            <a:bodyPr/>
            <a:lstStyle/>
            <a:p/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162010" y="7940162"/>
            <a:ext cx="1688420" cy="168842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599696" y="5354501"/>
            <a:ext cx="5529277" cy="2057394"/>
            <a:chExt cx="1456271" cy="5418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22577A"/>
            </a:solidFill>
          </p:spPr>
          <p:txBody>
            <a:bodyPr/>
            <a:lstStyle/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881745" y="5143500"/>
            <a:ext cx="1971668" cy="1971668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2577A"/>
            </a:solidFill>
          </p:spPr>
          <p:txBody>
            <a:bodyPr/>
            <a:lstStyle/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023369" y="5285124"/>
            <a:ext cx="1688420" cy="168842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917883" y="5460002"/>
            <a:ext cx="5529277" cy="2057394"/>
            <a:chExt cx="1456271" cy="54186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199932" y="5249001"/>
            <a:ext cx="1971668" cy="1971668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341556" y="5390625"/>
            <a:ext cx="1688420" cy="168842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2164993" y="5476127"/>
            <a:ext cx="1688420" cy="1306415"/>
          </a:xfrm>
          <a:custGeom>
            <a:rect l="l" t="t" r="r" b="b"/>
            <a:pathLst>
              <a:path w="1688420" h="1306415">
                <a:moveTo>
                  <a:pt x="0" y="0"/>
                </a:moveTo>
                <a:lnTo>
                  <a:pt x="1688420" y="0"/>
                </a:lnTo>
                <a:lnTo>
                  <a:pt x="1688420" y="1306415"/>
                </a:lnTo>
                <a:lnTo>
                  <a:pt x="0" y="13064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1" name="Freeform 31"/>
          <p:cNvSpPr/>
          <p:nvPr/>
        </p:nvSpPr>
        <p:spPr>
          <a:xfrm>
            <a:off x="10605344" y="5912701"/>
            <a:ext cx="1160844" cy="644268"/>
          </a:xfrm>
          <a:custGeom>
            <a:rect l="l" t="t" r="r" b="b"/>
            <a:pathLst>
              <a:path w="1160844" h="644268">
                <a:moveTo>
                  <a:pt x="0" y="0"/>
                </a:moveTo>
                <a:lnTo>
                  <a:pt x="1160844" y="0"/>
                </a:lnTo>
                <a:lnTo>
                  <a:pt x="1160844" y="644268"/>
                </a:lnTo>
                <a:lnTo>
                  <a:pt x="0" y="6442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2" name="Freeform 32"/>
          <p:cNvSpPr/>
          <p:nvPr/>
        </p:nvSpPr>
        <p:spPr>
          <a:xfrm>
            <a:off x="6270591" y="8175639"/>
            <a:ext cx="1471258" cy="1217466"/>
          </a:xfrm>
          <a:custGeom>
            <a:rect l="l" t="t" r="r" b="b"/>
            <a:pathLst>
              <a:path w="1471258" h="1217466">
                <a:moveTo>
                  <a:pt x="0" y="0"/>
                </a:moveTo>
                <a:lnTo>
                  <a:pt x="1471258" y="0"/>
                </a:lnTo>
                <a:lnTo>
                  <a:pt x="1471258" y="1217466"/>
                </a:lnTo>
                <a:lnTo>
                  <a:pt x="0" y="12174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3" name="Group 33"/>
          <p:cNvGrpSpPr/>
          <p:nvPr/>
        </p:nvGrpSpPr>
        <p:grpSpPr>
          <a:xfrm>
            <a:off x="621943" y="555707"/>
            <a:ext cx="17003176" cy="773849"/>
            <a:chExt cx="4478203" cy="20381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478203" cy="203812"/>
            </a:xfrm>
            <a:custGeom>
              <a:rect l="l" t="t" r="r" b="b"/>
              <a:pathLst>
                <a:path w="4478203" h="203812">
                  <a:moveTo>
                    <a:pt x="0" y="0"/>
                  </a:moveTo>
                  <a:lnTo>
                    <a:pt x="4478203" y="0"/>
                  </a:lnTo>
                  <a:lnTo>
                    <a:pt x="4478203" y="203812"/>
                  </a:lnTo>
                  <a:lnTo>
                    <a:pt x="0" y="203812"/>
                  </a:lnTo>
                  <a:close/>
                </a:path>
              </a:pathLst>
            </a:custGeom>
            <a:solidFill>
              <a:srgbClr val="FFFFFF">
                <a:alpha val="37647"/>
              </a:srgbClr>
            </a:solidFill>
          </p:spPr>
          <p:txBody>
            <a:bodyPr/>
            <a:lstStyle/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4478203" cy="2514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7953380" y="8166229"/>
            <a:ext cx="4258582" cy="1734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Application: food &amp;amp; </a:t>
            </a:r>
          </a:p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beverages Share :</a:t>
            </a:r>
          </a:p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29.8%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853413" y="5511191"/>
            <a:ext cx="4158824" cy="1734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Modified atmosphere packaging : Technology Share : 39.4%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171600" y="5676530"/>
            <a:ext cx="4066583" cy="1296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Plastic: </a:t>
            </a:r>
          </a:p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Material Share:</a:t>
            </a:r>
          </a:p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38. 6%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62880" y="415898"/>
            <a:ext cx="16962239" cy="910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49"/>
              </a:lnSpc>
              <a:spcBef>
                <a:spcPct val="0"/>
              </a:spcBef>
            </a:pPr>
            <a:r>
              <a:rPr lang="en-US" sz="5099" spc="265">
                <a:solidFill>
                  <a:srgbClr val="000000"/>
                </a:solidFill>
                <a:latin typeface="Montserrat Bold"/>
              </a:rPr>
              <a:t>REVENUE MARKET SHARE BY SEGMENTS 2022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0528" b="-8409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73999" y="2739288"/>
            <a:ext cx="7910953" cy="2783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87"/>
              </a:lnSpc>
            </a:pPr>
            <a:r>
              <a:rPr lang="en-US" sz="4899" spc="254">
                <a:solidFill>
                  <a:srgbClr val="FFFFFF"/>
                </a:solidFill>
                <a:latin typeface="Montserrat"/>
              </a:rPr>
              <a:t>GLOBAL SMART PACKAGING MARKET REVENUE SHARE FOR </a:t>
            </a:r>
          </a:p>
          <a:p>
            <a:pPr algn="ctr">
              <a:lnSpc>
                <a:spcPts val="5487"/>
              </a:lnSpc>
            </a:pPr>
            <a:r>
              <a:rPr lang="en-US" sz="4899" spc="254">
                <a:solidFill>
                  <a:srgbClr val="FFFFFF"/>
                </a:solidFill>
                <a:latin typeface="Montserrat"/>
              </a:rPr>
              <a:t>2022     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84951" y="8169748"/>
            <a:ext cx="7378452" cy="1359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0"/>
              </a:lnSpc>
            </a:pPr>
            <a:r>
              <a:rPr lang="en-US" sz="4784" spc="248">
                <a:solidFill>
                  <a:srgbClr val="FFFFFF"/>
                </a:solidFill>
                <a:latin typeface="Barlow SemiCondensed"/>
              </a:rPr>
              <a:t>Asia Pacific Regional Share </a:t>
            </a:r>
          </a:p>
          <a:p>
            <a:pPr algn="ctr">
              <a:lnSpc>
                <a:spcPts val="5310"/>
              </a:lnSpc>
            </a:pPr>
            <a:r>
              <a:rPr lang="en-US" sz="4784" spc="248">
                <a:solidFill>
                  <a:srgbClr val="FFFFFF"/>
                </a:solidFill>
                <a:latin typeface="Barlow SemiCondensed"/>
              </a:rPr>
              <a:t>43.5%</a:t>
            </a:r>
          </a:p>
        </p:txBody>
      </p:sp>
      <p:sp>
        <p:nvSpPr>
          <p:cNvPr id="5" name="AutoShape 5"/>
          <p:cNvSpPr/>
          <p:nvPr/>
        </p:nvSpPr>
        <p:spPr>
          <a:xfrm flipH="1">
            <a:off x="11671005" y="5174401"/>
            <a:ext cx="84130" cy="2966232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6203781" y="2637508"/>
            <a:ext cx="7674257" cy="2828527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487689" y="5775465"/>
            <a:ext cx="8390349" cy="2828527"/>
            <a:chExt cx="7487197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487689" y="2637508"/>
            <a:ext cx="8390349" cy="2828527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409962" y="3075122"/>
            <a:ext cx="2155455" cy="1953299"/>
            <a:chExt cx="1923438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409962" y="6213079"/>
            <a:ext cx="2155455" cy="1953299"/>
            <a:chExt cx="1923438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6451629" y="3769091"/>
            <a:ext cx="652844" cy="565363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6451629" y="6907047"/>
            <a:ext cx="652844" cy="565363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4409962" y="3713815"/>
            <a:ext cx="2155455" cy="573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8"/>
              </a:lnSpc>
              <a:spcBef>
                <a:spcPct val="0"/>
              </a:spcBef>
            </a:pPr>
            <a:r>
              <a:rPr lang="en-US" sz="3327" spc="106">
                <a:solidFill>
                  <a:srgbClr val="000000"/>
                </a:solidFill>
                <a:latin typeface="Barlow Semi-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09448" y="6869762"/>
            <a:ext cx="2155455" cy="573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8"/>
              </a:lnSpc>
              <a:spcBef>
                <a:spcPct val="0"/>
              </a:spcBef>
            </a:pPr>
            <a:r>
              <a:rPr lang="en-US" sz="3327" spc="106">
                <a:solidFill>
                  <a:srgbClr val="FFFFFF"/>
                </a:solidFill>
                <a:latin typeface="Barlow Semi-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64902" y="2933700"/>
            <a:ext cx="7099987" cy="2209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7" lvl="1" indent="-215899" algn="just">
              <a:lnSpc>
                <a:spcPts val="2999"/>
              </a:lnSpc>
              <a:buFont typeface="Arial"/>
              <a:buChar char="•"/>
            </a:pPr>
            <a:r>
              <a:rPr lang="en-US" sz="1999" spc="103">
                <a:solidFill>
                  <a:srgbClr val="FAFAFA"/>
                </a:solidFill>
                <a:latin typeface="Canva Sans"/>
              </a:rPr>
              <a:t>Rising demand for advanced packaging solutions from the pharmaceutical and food &amp; beverage sector</a:t>
            </a:r>
          </a:p>
          <a:p>
            <a:pPr marL="431797" lvl="1" indent="-215899" algn="just">
              <a:lnSpc>
                <a:spcPts val="2999"/>
              </a:lnSpc>
              <a:buFont typeface="Arial"/>
              <a:buChar char="•"/>
            </a:pPr>
            <a:r>
              <a:rPr lang="en-US" sz="1999" spc="103">
                <a:solidFill>
                  <a:srgbClr val="FAFAFA"/>
                </a:solidFill>
                <a:latin typeface="Canva Sans"/>
              </a:rPr>
              <a:t>Rising concern for food wastage reduction among consumers and increasing demand for smart &amp;amp; functional packaging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060732" y="6613465"/>
            <a:ext cx="6583727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9"/>
              </a:lnSpc>
              <a:spcBef>
                <a:spcPct val="0"/>
              </a:spcBef>
            </a:pPr>
            <a:r>
              <a:rPr lang="en-US" sz="1999" spc="103">
                <a:solidFill>
                  <a:srgbClr val="000000"/>
                </a:solidFill>
                <a:latin typeface="Canva Sans"/>
              </a:rPr>
              <a:t>The cost of smart packaging increases because of technologically features such as installed sensors and RFID, and others.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9" b="-9339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3548558" y="2792759"/>
            <a:ext cx="11190894" cy="5657850"/>
          </a:xfrm>
          <a:custGeom>
            <a:rect l="l" t="t" r="r" b="b"/>
            <a:pathLst>
              <a:path w="11190894" h="5657850">
                <a:moveTo>
                  <a:pt x="0" y="0"/>
                </a:moveTo>
                <a:lnTo>
                  <a:pt x="11190894" y="0"/>
                </a:lnTo>
                <a:lnTo>
                  <a:pt x="11190894" y="5657850"/>
                </a:lnTo>
                <a:lnTo>
                  <a:pt x="0" y="56578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4915971" y="2805639"/>
            <a:ext cx="8693087" cy="840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49"/>
              </a:lnSpc>
              <a:spcBef>
                <a:spcPct val="0"/>
              </a:spcBef>
            </a:pPr>
            <a:r>
              <a:rPr lang="en-US" sz="4699" spc="244">
                <a:solidFill>
                  <a:srgbClr val="000000"/>
                </a:solidFill>
                <a:latin typeface="Montserrat Bold"/>
              </a:rPr>
              <a:t>AUTHOR'S PERSPECTIVE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67067" y="3953121"/>
            <a:ext cx="11072384" cy="146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7" lvl="1" indent="-215899">
              <a:lnSpc>
                <a:spcPts val="2999"/>
              </a:lnSpc>
              <a:buFont typeface="Arial"/>
              <a:buChar char="•"/>
            </a:pPr>
            <a:r>
              <a:rPr lang="en-US" sz="1999" spc="103">
                <a:solidFill>
                  <a:srgbClr val="000000"/>
                </a:solidFill>
                <a:latin typeface="Canva Sans Bold"/>
              </a:rPr>
              <a:t>The intelligent packaging segment is expected to contribute significant CAGR in global market, owing to it uses embedded sensors to monitor product temperature or humidity levels.</a:t>
            </a:r>
          </a:p>
          <a:p>
            <a:pPr>
              <a:lnSpc>
                <a:spcPts val="2999"/>
              </a:lnSpc>
            </a:pPr>
            <a:endParaRPr lang="en-US" sz="1999" spc="103">
              <a:solidFill>
                <a:srgbClr val="000000"/>
              </a:solidFill>
              <a:latin typeface="Canva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667067" y="5231158"/>
            <a:ext cx="10874856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7" lvl="1" indent="-215899">
              <a:lnSpc>
                <a:spcPts val="2999"/>
              </a:lnSpc>
              <a:buFont typeface="Arial"/>
              <a:buChar char="•"/>
            </a:pPr>
            <a:r>
              <a:rPr lang="en-US" sz="1999" spc="103">
                <a:solidFill>
                  <a:srgbClr val="000000"/>
                </a:solidFill>
                <a:latin typeface="Canva Sans Bold"/>
              </a:rPr>
              <a:t>The modified atmosphere packaging (MAP) segment is expected to largest revenue share in the global market.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67067" y="6130852"/>
            <a:ext cx="1096966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7" lvl="1" indent="-215899">
              <a:lnSpc>
                <a:spcPts val="2999"/>
              </a:lnSpc>
              <a:buFont typeface="Arial"/>
              <a:buChar char="•"/>
            </a:pPr>
            <a:r>
              <a:rPr lang="en-US" sz="1999" spc="103">
                <a:solidFill>
                  <a:srgbClr val="000000"/>
                </a:solidFill>
                <a:latin typeface="Canva Sans Bold"/>
              </a:rPr>
              <a:t>The food &amp; beverages segment accounts for higher revenue share in the market, due to their flexible, durable, and lightweight properties.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67067" y="7159553"/>
            <a:ext cx="1096966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7" lvl="1" indent="-215899">
              <a:lnSpc>
                <a:spcPts val="2999"/>
              </a:lnSpc>
              <a:buFont typeface="Arial"/>
              <a:buChar char="•"/>
            </a:pPr>
            <a:r>
              <a:rPr lang="en-US" sz="1999" spc="103">
                <a:solidFill>
                  <a:srgbClr val="000000"/>
                </a:solidFill>
                <a:latin typeface="Canva Sans Bold"/>
              </a:rPr>
              <a:t> The plastic segment among the material segments accounted for higher revenue share during the study as compared to other material segments.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396663" y="2125226"/>
            <a:ext cx="3099556" cy="2041937"/>
          </a:xfrm>
          <a:custGeom>
            <a:rect l="l" t="t" r="r" b="b"/>
            <a:pathLst>
              <a:path w="3099556" h="2041937">
                <a:moveTo>
                  <a:pt x="0" y="0"/>
                </a:moveTo>
                <a:lnTo>
                  <a:pt x="3099555" y="0"/>
                </a:lnTo>
                <a:lnTo>
                  <a:pt x="3099555" y="2041937"/>
                </a:lnTo>
                <a:lnTo>
                  <a:pt x="0" y="20419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3937322" y="2485179"/>
            <a:ext cx="5048659" cy="1181004"/>
          </a:xfrm>
          <a:custGeom>
            <a:rect l="l" t="t" r="r" b="b"/>
            <a:pathLst>
              <a:path w="5048659" h="1181004">
                <a:moveTo>
                  <a:pt x="0" y="0"/>
                </a:moveTo>
                <a:lnTo>
                  <a:pt x="5048659" y="0"/>
                </a:lnTo>
                <a:lnTo>
                  <a:pt x="5048659" y="1181004"/>
                </a:lnTo>
                <a:lnTo>
                  <a:pt x="0" y="11810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034" t="-115823" r="-19843" b="-120717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813240" y="4167163"/>
            <a:ext cx="2057400" cy="2057400"/>
          </a:xfrm>
          <a:custGeom>
            <a:rect l="l" t="t" r="r" b="b"/>
            <a:pathLst>
              <a:path w="2057400" h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5199486" y="3998847"/>
            <a:ext cx="2524330" cy="2394030"/>
          </a:xfrm>
          <a:custGeom>
            <a:rect l="l" t="t" r="r" b="b"/>
            <a:pathLst>
              <a:path w="2524330" h="2394030">
                <a:moveTo>
                  <a:pt x="0" y="0"/>
                </a:moveTo>
                <a:lnTo>
                  <a:pt x="2524330" y="0"/>
                </a:lnTo>
                <a:lnTo>
                  <a:pt x="2524330" y="2394031"/>
                </a:lnTo>
                <a:lnTo>
                  <a:pt x="0" y="23940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2264" t="-23731" r="-73541" b="-22060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549802" y="6844617"/>
            <a:ext cx="3294377" cy="1087538"/>
          </a:xfrm>
          <a:custGeom>
            <a:rect l="l" t="t" r="r" b="b"/>
            <a:pathLst>
              <a:path w="3294377" h="1087538">
                <a:moveTo>
                  <a:pt x="0" y="0"/>
                </a:moveTo>
                <a:lnTo>
                  <a:pt x="3294377" y="0"/>
                </a:lnTo>
                <a:lnTo>
                  <a:pt x="3294377" y="1087537"/>
                </a:lnTo>
                <a:lnTo>
                  <a:pt x="0" y="10875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6711" b="-34525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4646756" y="6726253"/>
            <a:ext cx="3219278" cy="1091872"/>
          </a:xfrm>
          <a:custGeom>
            <a:rect l="l" t="t" r="r" b="b"/>
            <a:pathLst>
              <a:path w="3219278" h="1091872">
                <a:moveTo>
                  <a:pt x="0" y="0"/>
                </a:moveTo>
                <a:lnTo>
                  <a:pt x="3219277" y="0"/>
                </a:lnTo>
                <a:lnTo>
                  <a:pt x="3219277" y="1091872"/>
                </a:lnTo>
                <a:lnTo>
                  <a:pt x="0" y="10918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702942" y="8552208"/>
            <a:ext cx="2988098" cy="1412183"/>
          </a:xfrm>
          <a:custGeom>
            <a:rect l="l" t="t" r="r" b="b"/>
            <a:pathLst>
              <a:path w="2988098" h="1412183">
                <a:moveTo>
                  <a:pt x="0" y="0"/>
                </a:moveTo>
                <a:lnTo>
                  <a:pt x="2988098" y="0"/>
                </a:lnTo>
                <a:lnTo>
                  <a:pt x="2988098" y="1412184"/>
                </a:lnTo>
                <a:lnTo>
                  <a:pt x="0" y="141218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4646756" y="8269395"/>
            <a:ext cx="2763024" cy="1454041"/>
          </a:xfrm>
          <a:custGeom>
            <a:rect l="l" t="t" r="r" b="b"/>
            <a:pathLst>
              <a:path w="2763024" h="1454041">
                <a:moveTo>
                  <a:pt x="0" y="0"/>
                </a:moveTo>
                <a:lnTo>
                  <a:pt x="2763023" y="0"/>
                </a:lnTo>
                <a:lnTo>
                  <a:pt x="2763023" y="1454042"/>
                </a:lnTo>
                <a:lnTo>
                  <a:pt x="0" y="145404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TextBox 11"/>
          <p:cNvSpPr txBox="1"/>
          <p:nvPr/>
        </p:nvSpPr>
        <p:spPr>
          <a:xfrm>
            <a:off x="5840909" y="575844"/>
            <a:ext cx="6606183" cy="121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49"/>
              </a:lnSpc>
              <a:spcBef>
                <a:spcPct val="0"/>
              </a:spcBef>
            </a:pPr>
            <a:r>
              <a:rPr lang="en-US" sz="6699" spc="348">
                <a:solidFill>
                  <a:srgbClr val="000000"/>
                </a:solidFill>
                <a:latin typeface="Montserrat Bold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82" b="-25210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6447473" y="1076325"/>
            <a:ext cx="6119941" cy="361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5"/>
              </a:lnSpc>
            </a:pPr>
            <a:r>
              <a:rPr lang="en-US" sz="2700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68976" y="1090613"/>
            <a:ext cx="8298163" cy="1219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8273948" y="2186625"/>
            <a:ext cx="2466992" cy="1568647"/>
          </a:xfrm>
          <a:custGeom>
            <a:rect l="l" t="t" r="r" b="b"/>
            <a:pathLst>
              <a:path w="2466992" h="1568647">
                <a:moveTo>
                  <a:pt x="0" y="0"/>
                </a:moveTo>
                <a:lnTo>
                  <a:pt x="2466992" y="0"/>
                </a:lnTo>
                <a:lnTo>
                  <a:pt x="2466992" y="1568647"/>
                </a:lnTo>
                <a:lnTo>
                  <a:pt x="0" y="15686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2477289" y="3764797"/>
            <a:ext cx="14660784" cy="970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14"/>
              </a:lnSpc>
              <a:spcBef>
                <a:spcPct val="0"/>
              </a:spcBef>
            </a:pPr>
            <a:r>
              <a:rPr lang="en-US" sz="5653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01711" y="4803861"/>
            <a:ext cx="7623179" cy="870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4"/>
              </a:lnSpc>
              <a:spcBef>
                <a:spcPct val="0"/>
              </a:spcBef>
            </a:pPr>
            <a:r>
              <a:rPr lang="en-US" sz="2503" spc="250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3504"/>
              </a:lnSpc>
              <a:spcBef>
                <a:spcPct val="0"/>
              </a:spcBef>
            </a:pPr>
            <a:r>
              <a:rPr lang="en-US" sz="2503" spc="250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33247" y="5775037"/>
            <a:ext cx="10548394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spc="254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2382" y="6380768"/>
            <a:ext cx="12571351" cy="555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0"/>
              </a:lnSpc>
              <a:spcBef>
                <a:spcPct val="0"/>
              </a:spcBef>
            </a:pPr>
            <a:r>
              <a:rPr lang="en-US" sz="3250" spc="325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3250" u="sng" spc="325">
                <a:solidFill>
                  <a:srgbClr val="000000"/>
                </a:solidFill>
                <a:latin typeface="Lato"/>
                <a:hlinkClick r:id="rId4" tooltip="https://shorturl.at/lnvzN"/>
              </a:rPr>
              <a:t>https://shorturl.at/lnvzN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95587" y="9517655"/>
            <a:ext cx="8507676" cy="627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9"/>
              </a:lnSpc>
            </a:pPr>
            <a:r>
              <a:rPr lang="en-US" sz="2333" spc="23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2449"/>
              </a:lnSpc>
            </a:pPr>
            <a:r>
              <a:rPr lang="en-US" sz="2333" u="sng" spc="23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45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Smart Packaging Market Report.pdf</dc:title>
  <cp:lastModifiedBy>decipher market</cp:lastModifiedBy>
  <cp:revision>2</cp:revision>
  <dcterms:created xsi:type="dcterms:W3CDTF">2006-08-16T00:00:00Z</dcterms:created>
  <dcterms:modified xsi:type="dcterms:W3CDTF">2024-04-17T09:39:50Z</dcterms:modified>
</cp:coreProperties>
</file>