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676400" y="2316479"/>
            <a:ext cx="15330169" cy="1618615"/>
          </a:xfrm>
          <a:custGeom>
            <a:avLst/>
            <a:gdLst/>
            <a:ahLst/>
            <a:cxnLst/>
            <a:rect l="l" t="t" r="r" b="b"/>
            <a:pathLst>
              <a:path w="15330169" h="1618614">
                <a:moveTo>
                  <a:pt x="15317469" y="0"/>
                </a:moveTo>
                <a:lnTo>
                  <a:pt x="16891" y="0"/>
                </a:lnTo>
                <a:lnTo>
                  <a:pt x="12445" y="0"/>
                </a:lnTo>
                <a:lnTo>
                  <a:pt x="8127" y="1777"/>
                </a:lnTo>
                <a:lnTo>
                  <a:pt x="1777" y="8127"/>
                </a:lnTo>
                <a:lnTo>
                  <a:pt x="0" y="12319"/>
                </a:lnTo>
                <a:lnTo>
                  <a:pt x="0" y="1606169"/>
                </a:lnTo>
                <a:lnTo>
                  <a:pt x="1777" y="1610360"/>
                </a:lnTo>
                <a:lnTo>
                  <a:pt x="8127" y="1616710"/>
                </a:lnTo>
                <a:lnTo>
                  <a:pt x="12445" y="1618488"/>
                </a:lnTo>
                <a:lnTo>
                  <a:pt x="15317469" y="1618488"/>
                </a:lnTo>
                <a:lnTo>
                  <a:pt x="15321788" y="1616710"/>
                </a:lnTo>
                <a:lnTo>
                  <a:pt x="15328138" y="1610360"/>
                </a:lnTo>
                <a:lnTo>
                  <a:pt x="15329916" y="1606169"/>
                </a:lnTo>
                <a:lnTo>
                  <a:pt x="15329916" y="12319"/>
                </a:lnTo>
                <a:lnTo>
                  <a:pt x="15328138" y="8127"/>
                </a:lnTo>
                <a:lnTo>
                  <a:pt x="15321788" y="1777"/>
                </a:lnTo>
                <a:lnTo>
                  <a:pt x="15317469" y="0"/>
                </a:lnTo>
                <a:close/>
              </a:path>
            </a:pathLst>
          </a:custGeom>
          <a:solidFill>
            <a:srgbClr val="1312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676400" y="3460713"/>
            <a:ext cx="15330169" cy="5092700"/>
          </a:xfrm>
          <a:custGeom>
            <a:avLst/>
            <a:gdLst/>
            <a:ahLst/>
            <a:cxnLst/>
            <a:rect l="l" t="t" r="r" b="b"/>
            <a:pathLst>
              <a:path w="15330169" h="5092700">
                <a:moveTo>
                  <a:pt x="0" y="0"/>
                </a:moveTo>
                <a:lnTo>
                  <a:pt x="0" y="5092623"/>
                </a:lnTo>
                <a:lnTo>
                  <a:pt x="15329915" y="5092623"/>
                </a:lnTo>
                <a:lnTo>
                  <a:pt x="1532991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9236" y="3531107"/>
            <a:ext cx="3733800" cy="140817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03948" y="3531107"/>
            <a:ext cx="4817363" cy="125272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50723" y="3299459"/>
            <a:ext cx="3502152" cy="189280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33600" y="4245863"/>
            <a:ext cx="4005072" cy="220827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0988" y="5102351"/>
            <a:ext cx="3712464" cy="108966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73056" y="5012435"/>
            <a:ext cx="5024628" cy="126949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01012" y="6454139"/>
            <a:ext cx="5039868" cy="110032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51235" y="7520939"/>
            <a:ext cx="4756403" cy="1016508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866888" y="6405371"/>
            <a:ext cx="4320540" cy="113080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23164" y="5536691"/>
            <a:ext cx="4136136" cy="232562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49014" y="2382977"/>
            <a:ext cx="10074275" cy="13181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20289" y="4365116"/>
            <a:ext cx="8267065" cy="3818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hyperlink" Target="https://www.cognitivemarketresearch.com/small-interfering-rna-sirna-market-repor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0453370" cy="10287000"/>
          </a:xfrm>
          <a:custGeom>
            <a:avLst/>
            <a:gdLst/>
            <a:ahLst/>
            <a:cxnLst/>
            <a:rect l="l" t="t" r="r" b="b"/>
            <a:pathLst>
              <a:path w="10453370" h="10287000">
                <a:moveTo>
                  <a:pt x="10453116" y="10286997"/>
                </a:moveTo>
                <a:lnTo>
                  <a:pt x="10453116" y="0"/>
                </a:lnTo>
                <a:lnTo>
                  <a:pt x="0" y="0"/>
                </a:lnTo>
                <a:lnTo>
                  <a:pt x="0" y="10286997"/>
                </a:lnTo>
                <a:lnTo>
                  <a:pt x="10453116" y="10286997"/>
                </a:lnTo>
                <a:close/>
              </a:path>
            </a:pathLst>
          </a:custGeom>
          <a:solidFill>
            <a:srgbClr val="576D7C">
              <a:alpha val="8078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56438" y="2616530"/>
            <a:ext cx="9773920" cy="4893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8215"/>
              </a:lnSpc>
              <a:spcBef>
                <a:spcPts val="95"/>
              </a:spcBef>
            </a:pPr>
            <a:r>
              <a:rPr dirty="0" sz="7600" spc="-1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endParaRPr sz="7600">
              <a:latin typeface="Arial"/>
              <a:cs typeface="Arial"/>
            </a:endParaRPr>
          </a:p>
          <a:p>
            <a:pPr marL="12700" marR="5080">
              <a:lnSpc>
                <a:spcPts val="7300"/>
              </a:lnSpc>
              <a:spcBef>
                <a:spcPts val="855"/>
              </a:spcBef>
            </a:pPr>
            <a:r>
              <a:rPr dirty="0" sz="7600">
                <a:solidFill>
                  <a:srgbClr val="FFFFFF"/>
                </a:solidFill>
                <a:latin typeface="Arial"/>
                <a:cs typeface="Arial"/>
              </a:rPr>
              <a:t>SMALL</a:t>
            </a:r>
            <a:r>
              <a:rPr dirty="0" sz="76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600" spc="-175">
                <a:solidFill>
                  <a:srgbClr val="FFFFFF"/>
                </a:solidFill>
                <a:latin typeface="Arial"/>
                <a:cs typeface="Arial"/>
              </a:rPr>
              <a:t>INTERFERING </a:t>
            </a:r>
            <a:r>
              <a:rPr dirty="0" sz="7600">
                <a:solidFill>
                  <a:srgbClr val="FFFFFF"/>
                </a:solidFill>
                <a:latin typeface="Arial"/>
                <a:cs typeface="Arial"/>
              </a:rPr>
              <a:t>RNA</a:t>
            </a:r>
            <a:r>
              <a:rPr dirty="0" sz="7600" spc="-4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600" spc="-10">
                <a:solidFill>
                  <a:srgbClr val="FFFFFF"/>
                </a:solidFill>
                <a:latin typeface="Arial"/>
                <a:cs typeface="Arial"/>
              </a:rPr>
              <a:t>SIRNA</a:t>
            </a:r>
            <a:endParaRPr sz="7600">
              <a:latin typeface="Arial"/>
              <a:cs typeface="Arial"/>
            </a:endParaRPr>
          </a:p>
          <a:p>
            <a:pPr marL="12700" marR="1804035">
              <a:lnSpc>
                <a:spcPct val="80100"/>
              </a:lnSpc>
              <a:spcBef>
                <a:spcPts val="50"/>
              </a:spcBef>
            </a:pPr>
            <a:r>
              <a:rPr dirty="0" sz="7600" spc="-14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7600" spc="-3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600" spc="-315">
                <a:solidFill>
                  <a:srgbClr val="FFFFFF"/>
                </a:solidFill>
                <a:latin typeface="Arial"/>
                <a:cs typeface="Arial"/>
              </a:rPr>
              <a:t>REPORT </a:t>
            </a:r>
            <a:r>
              <a:rPr dirty="0" sz="7600" spc="315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7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7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699003" y="2994660"/>
            <a:ext cx="13286740" cy="5281295"/>
            <a:chOff x="2699003" y="2994660"/>
            <a:chExt cx="13286740" cy="5281295"/>
          </a:xfrm>
        </p:grpSpPr>
        <p:sp>
          <p:nvSpPr>
            <p:cNvPr id="4" name="object 4" descr=""/>
            <p:cNvSpPr/>
            <p:nvPr/>
          </p:nvSpPr>
          <p:spPr>
            <a:xfrm>
              <a:off x="2699003" y="2994660"/>
              <a:ext cx="13286740" cy="1620520"/>
            </a:xfrm>
            <a:custGeom>
              <a:avLst/>
              <a:gdLst/>
              <a:ahLst/>
              <a:cxnLst/>
              <a:rect l="l" t="t" r="r" b="b"/>
              <a:pathLst>
                <a:path w="13286740" h="1620520">
                  <a:moveTo>
                    <a:pt x="13271373" y="0"/>
                  </a:moveTo>
                  <a:lnTo>
                    <a:pt x="20193" y="0"/>
                  </a:lnTo>
                  <a:lnTo>
                    <a:pt x="14858" y="0"/>
                  </a:lnTo>
                  <a:lnTo>
                    <a:pt x="9651" y="2159"/>
                  </a:lnTo>
                  <a:lnTo>
                    <a:pt x="2158" y="9651"/>
                  </a:lnTo>
                  <a:lnTo>
                    <a:pt x="0" y="14859"/>
                  </a:lnTo>
                  <a:lnTo>
                    <a:pt x="0" y="1605153"/>
                  </a:lnTo>
                  <a:lnTo>
                    <a:pt x="2158" y="1610360"/>
                  </a:lnTo>
                  <a:lnTo>
                    <a:pt x="9651" y="1617853"/>
                  </a:lnTo>
                  <a:lnTo>
                    <a:pt x="14858" y="1620012"/>
                  </a:lnTo>
                  <a:lnTo>
                    <a:pt x="13266039" y="1620012"/>
                  </a:lnTo>
                  <a:lnTo>
                    <a:pt x="13273909" y="1618428"/>
                  </a:lnTo>
                  <a:lnTo>
                    <a:pt x="13280326" y="1614106"/>
                  </a:lnTo>
                  <a:lnTo>
                    <a:pt x="13284648" y="1607689"/>
                  </a:lnTo>
                  <a:lnTo>
                    <a:pt x="13286232" y="1599819"/>
                  </a:lnTo>
                  <a:lnTo>
                    <a:pt x="13286232" y="14859"/>
                  </a:lnTo>
                  <a:lnTo>
                    <a:pt x="13284073" y="9651"/>
                  </a:lnTo>
                  <a:lnTo>
                    <a:pt x="13276580" y="2159"/>
                  </a:lnTo>
                  <a:lnTo>
                    <a:pt x="13271373" y="0"/>
                  </a:lnTo>
                  <a:close/>
                </a:path>
              </a:pathLst>
            </a:custGeom>
            <a:solidFill>
              <a:srgbClr val="1312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699003" y="3863250"/>
              <a:ext cx="13286740" cy="4412615"/>
            </a:xfrm>
            <a:custGeom>
              <a:avLst/>
              <a:gdLst/>
              <a:ahLst/>
              <a:cxnLst/>
              <a:rect l="l" t="t" r="r" b="b"/>
              <a:pathLst>
                <a:path w="13286740" h="4412615">
                  <a:moveTo>
                    <a:pt x="0" y="0"/>
                  </a:moveTo>
                  <a:lnTo>
                    <a:pt x="0" y="4412537"/>
                  </a:lnTo>
                  <a:lnTo>
                    <a:pt x="13286232" y="4412537"/>
                  </a:lnTo>
                  <a:lnTo>
                    <a:pt x="132862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5728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3800" spc="-10"/>
              <a:t>WHAT</a:t>
            </a:r>
            <a:r>
              <a:rPr dirty="0" sz="3800" spc="-215"/>
              <a:t> </a:t>
            </a:r>
            <a:r>
              <a:rPr dirty="0" sz="3800" spc="-10"/>
              <a:t>IS</a:t>
            </a:r>
            <a:r>
              <a:rPr dirty="0" sz="3800" spc="-150"/>
              <a:t> </a:t>
            </a:r>
            <a:r>
              <a:rPr dirty="0" sz="3800"/>
              <a:t>SMALL</a:t>
            </a:r>
            <a:r>
              <a:rPr dirty="0" sz="3800" spc="-185"/>
              <a:t> </a:t>
            </a:r>
            <a:r>
              <a:rPr dirty="0" sz="3800" spc="-100"/>
              <a:t>INTERFERING</a:t>
            </a:r>
            <a:r>
              <a:rPr dirty="0" sz="3800" spc="-175"/>
              <a:t> </a:t>
            </a:r>
            <a:r>
              <a:rPr dirty="0" sz="3800"/>
              <a:t>RNA</a:t>
            </a:r>
            <a:r>
              <a:rPr dirty="0" sz="3800" spc="-165"/>
              <a:t> </a:t>
            </a:r>
            <a:r>
              <a:rPr dirty="0" sz="3800" spc="-10"/>
              <a:t>SIRNA</a:t>
            </a:r>
            <a:endParaRPr sz="3800"/>
          </a:p>
        </p:txBody>
      </p:sp>
      <p:sp>
        <p:nvSpPr>
          <p:cNvPr id="7" name="object 7" descr=""/>
          <p:cNvSpPr txBox="1"/>
          <p:nvPr/>
        </p:nvSpPr>
        <p:spPr>
          <a:xfrm>
            <a:off x="3096895" y="4600526"/>
            <a:ext cx="12224385" cy="2947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3300" spc="-20">
                <a:latin typeface="Arial"/>
                <a:cs typeface="Arial"/>
              </a:rPr>
              <a:t>SiRNA</a:t>
            </a:r>
            <a:r>
              <a:rPr dirty="0" sz="3300" spc="-140">
                <a:latin typeface="Arial"/>
                <a:cs typeface="Arial"/>
              </a:rPr>
              <a:t> </a:t>
            </a:r>
            <a:r>
              <a:rPr dirty="0" sz="3300" spc="55">
                <a:latin typeface="Arial"/>
                <a:cs typeface="Arial"/>
              </a:rPr>
              <a:t>is</a:t>
            </a:r>
            <a:r>
              <a:rPr dirty="0" sz="3300" spc="-130">
                <a:latin typeface="Arial"/>
                <a:cs typeface="Arial"/>
              </a:rPr>
              <a:t> </a:t>
            </a:r>
            <a:r>
              <a:rPr dirty="0" sz="3300">
                <a:latin typeface="Arial"/>
                <a:cs typeface="Arial"/>
              </a:rPr>
              <a:t>a</a:t>
            </a:r>
            <a:r>
              <a:rPr dirty="0" sz="3300" spc="-120">
                <a:latin typeface="Arial"/>
                <a:cs typeface="Arial"/>
              </a:rPr>
              <a:t> </a:t>
            </a:r>
            <a:r>
              <a:rPr dirty="0" sz="3300" spc="185">
                <a:latin typeface="Arial"/>
                <a:cs typeface="Arial"/>
              </a:rPr>
              <a:t>double-stranded</a:t>
            </a:r>
            <a:r>
              <a:rPr dirty="0" sz="3300" spc="-120">
                <a:latin typeface="Arial"/>
                <a:cs typeface="Arial"/>
              </a:rPr>
              <a:t> </a:t>
            </a:r>
            <a:r>
              <a:rPr dirty="0" sz="3300">
                <a:latin typeface="Arial"/>
                <a:cs typeface="Arial"/>
              </a:rPr>
              <a:t>RNA</a:t>
            </a:r>
            <a:r>
              <a:rPr dirty="0" sz="3300" spc="-120">
                <a:latin typeface="Arial"/>
                <a:cs typeface="Arial"/>
              </a:rPr>
              <a:t> </a:t>
            </a:r>
            <a:r>
              <a:rPr dirty="0" sz="3300" spc="254">
                <a:latin typeface="Arial"/>
                <a:cs typeface="Arial"/>
              </a:rPr>
              <a:t>that</a:t>
            </a:r>
            <a:r>
              <a:rPr dirty="0" sz="3300" spc="-120">
                <a:latin typeface="Arial"/>
                <a:cs typeface="Arial"/>
              </a:rPr>
              <a:t> </a:t>
            </a:r>
            <a:r>
              <a:rPr dirty="0" sz="3300" spc="135">
                <a:latin typeface="Arial"/>
                <a:cs typeface="Arial"/>
              </a:rPr>
              <a:t>blocks</a:t>
            </a:r>
            <a:r>
              <a:rPr dirty="0" sz="3300" spc="-130">
                <a:latin typeface="Arial"/>
                <a:cs typeface="Arial"/>
              </a:rPr>
              <a:t> </a:t>
            </a:r>
            <a:r>
              <a:rPr dirty="0" sz="3300" spc="65">
                <a:latin typeface="Arial"/>
                <a:cs typeface="Arial"/>
              </a:rPr>
              <a:t>gene</a:t>
            </a:r>
            <a:r>
              <a:rPr dirty="0" sz="3300" spc="-110">
                <a:latin typeface="Arial"/>
                <a:cs typeface="Arial"/>
              </a:rPr>
              <a:t> </a:t>
            </a:r>
            <a:r>
              <a:rPr dirty="0" sz="3300" spc="95">
                <a:latin typeface="Arial"/>
                <a:cs typeface="Arial"/>
              </a:rPr>
              <a:t>expression </a:t>
            </a:r>
            <a:r>
              <a:rPr dirty="0" sz="3300" spc="240">
                <a:latin typeface="Arial"/>
                <a:cs typeface="Arial"/>
              </a:rPr>
              <a:t>by</a:t>
            </a:r>
            <a:r>
              <a:rPr dirty="0" sz="3300" spc="-85">
                <a:latin typeface="Arial"/>
                <a:cs typeface="Arial"/>
              </a:rPr>
              <a:t> </a:t>
            </a:r>
            <a:r>
              <a:rPr dirty="0" sz="3300" spc="165">
                <a:latin typeface="Arial"/>
                <a:cs typeface="Arial"/>
              </a:rPr>
              <a:t>targeting</a:t>
            </a:r>
            <a:r>
              <a:rPr dirty="0" sz="3300" spc="-75">
                <a:latin typeface="Arial"/>
                <a:cs typeface="Arial"/>
              </a:rPr>
              <a:t> </a:t>
            </a:r>
            <a:r>
              <a:rPr dirty="0" sz="3300" spc="160">
                <a:latin typeface="Arial"/>
                <a:cs typeface="Arial"/>
              </a:rPr>
              <a:t>specific</a:t>
            </a:r>
            <a:r>
              <a:rPr dirty="0" sz="3300" spc="-80">
                <a:latin typeface="Arial"/>
                <a:cs typeface="Arial"/>
              </a:rPr>
              <a:t> </a:t>
            </a:r>
            <a:r>
              <a:rPr dirty="0" sz="3300">
                <a:latin typeface="Arial"/>
                <a:cs typeface="Arial"/>
              </a:rPr>
              <a:t>mRNA.</a:t>
            </a:r>
            <a:r>
              <a:rPr dirty="0" sz="3300" spc="-100">
                <a:latin typeface="Arial"/>
                <a:cs typeface="Arial"/>
              </a:rPr>
              <a:t> </a:t>
            </a:r>
            <a:r>
              <a:rPr dirty="0" sz="3300" spc="250">
                <a:latin typeface="Arial"/>
                <a:cs typeface="Arial"/>
              </a:rPr>
              <a:t>It</a:t>
            </a:r>
            <a:r>
              <a:rPr dirty="0" sz="3300" spc="-80">
                <a:latin typeface="Arial"/>
                <a:cs typeface="Arial"/>
              </a:rPr>
              <a:t> </a:t>
            </a:r>
            <a:r>
              <a:rPr dirty="0" sz="3300" spc="55">
                <a:latin typeface="Arial"/>
                <a:cs typeface="Arial"/>
              </a:rPr>
              <a:t>has</a:t>
            </a:r>
            <a:r>
              <a:rPr dirty="0" sz="3300" spc="-80">
                <a:latin typeface="Arial"/>
                <a:cs typeface="Arial"/>
              </a:rPr>
              <a:t> </a:t>
            </a:r>
            <a:r>
              <a:rPr dirty="0" sz="3300">
                <a:latin typeface="Arial"/>
                <a:cs typeface="Arial"/>
              </a:rPr>
              <a:t>FDA-</a:t>
            </a:r>
            <a:r>
              <a:rPr dirty="0" sz="3300" spc="185">
                <a:latin typeface="Arial"/>
                <a:cs typeface="Arial"/>
              </a:rPr>
              <a:t>approved</a:t>
            </a:r>
            <a:r>
              <a:rPr dirty="0" sz="3300" spc="-85">
                <a:latin typeface="Arial"/>
                <a:cs typeface="Arial"/>
              </a:rPr>
              <a:t> </a:t>
            </a:r>
            <a:r>
              <a:rPr dirty="0" sz="3300" spc="95">
                <a:latin typeface="Arial"/>
                <a:cs typeface="Arial"/>
              </a:rPr>
              <a:t>agents</a:t>
            </a:r>
            <a:r>
              <a:rPr dirty="0" sz="3300" spc="-80">
                <a:latin typeface="Arial"/>
                <a:cs typeface="Arial"/>
              </a:rPr>
              <a:t> </a:t>
            </a:r>
            <a:r>
              <a:rPr dirty="0" sz="3300" spc="70">
                <a:latin typeface="Arial"/>
                <a:cs typeface="Arial"/>
              </a:rPr>
              <a:t>like </a:t>
            </a:r>
            <a:r>
              <a:rPr dirty="0" sz="3300" spc="130">
                <a:latin typeface="Arial"/>
                <a:cs typeface="Arial"/>
              </a:rPr>
              <a:t>patisiran,</a:t>
            </a:r>
            <a:r>
              <a:rPr dirty="0" sz="3300" spc="-105">
                <a:latin typeface="Arial"/>
                <a:cs typeface="Arial"/>
              </a:rPr>
              <a:t> </a:t>
            </a:r>
            <a:r>
              <a:rPr dirty="0" sz="3300" spc="100">
                <a:latin typeface="Arial"/>
                <a:cs typeface="Arial"/>
              </a:rPr>
              <a:t>givosiran,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110">
                <a:latin typeface="Arial"/>
                <a:cs typeface="Arial"/>
              </a:rPr>
              <a:t>lumasiran,</a:t>
            </a:r>
            <a:r>
              <a:rPr dirty="0" sz="3300" spc="-120">
                <a:latin typeface="Arial"/>
                <a:cs typeface="Arial"/>
              </a:rPr>
              <a:t> </a:t>
            </a:r>
            <a:r>
              <a:rPr dirty="0" sz="3300" spc="140">
                <a:latin typeface="Arial"/>
                <a:cs typeface="Arial"/>
              </a:rPr>
              <a:t>and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125">
                <a:latin typeface="Arial"/>
                <a:cs typeface="Arial"/>
              </a:rPr>
              <a:t>inclisiran.</a:t>
            </a:r>
            <a:r>
              <a:rPr dirty="0" sz="3300" spc="-100">
                <a:latin typeface="Arial"/>
                <a:cs typeface="Arial"/>
              </a:rPr>
              <a:t> </a:t>
            </a:r>
            <a:r>
              <a:rPr dirty="0" sz="3300" spc="-20">
                <a:latin typeface="Arial"/>
                <a:cs typeface="Arial"/>
              </a:rPr>
              <a:t>SiRNA</a:t>
            </a:r>
            <a:r>
              <a:rPr dirty="0" sz="3300" spc="-114">
                <a:latin typeface="Arial"/>
                <a:cs typeface="Arial"/>
              </a:rPr>
              <a:t> </a:t>
            </a:r>
            <a:r>
              <a:rPr dirty="0" sz="3300" spc="90">
                <a:latin typeface="Arial"/>
                <a:cs typeface="Arial"/>
              </a:rPr>
              <a:t>can </a:t>
            </a:r>
            <a:r>
              <a:rPr dirty="0" sz="3300" spc="229">
                <a:latin typeface="Arial"/>
                <a:cs typeface="Arial"/>
              </a:rPr>
              <a:t>detect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140">
                <a:latin typeface="Arial"/>
                <a:cs typeface="Arial"/>
              </a:rPr>
              <a:t>one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185">
                <a:latin typeface="Arial"/>
                <a:cs typeface="Arial"/>
              </a:rPr>
              <a:t>nucleotide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190">
                <a:latin typeface="Arial"/>
                <a:cs typeface="Arial"/>
              </a:rPr>
              <a:t>difference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170">
                <a:latin typeface="Arial"/>
                <a:cs typeface="Arial"/>
              </a:rPr>
              <a:t>between</a:t>
            </a:r>
            <a:r>
              <a:rPr dirty="0" sz="3300" spc="-80">
                <a:latin typeface="Arial"/>
                <a:cs typeface="Arial"/>
              </a:rPr>
              <a:t> </a:t>
            </a:r>
            <a:r>
              <a:rPr dirty="0" sz="3300" spc="195">
                <a:latin typeface="Arial"/>
                <a:cs typeface="Arial"/>
              </a:rPr>
              <a:t>target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150">
                <a:latin typeface="Arial"/>
                <a:cs typeface="Arial"/>
              </a:rPr>
              <a:t>and</a:t>
            </a:r>
            <a:r>
              <a:rPr dirty="0" sz="3300" spc="-95">
                <a:latin typeface="Arial"/>
                <a:cs typeface="Arial"/>
              </a:rPr>
              <a:t> </a:t>
            </a:r>
            <a:r>
              <a:rPr dirty="0" sz="3300" spc="180">
                <a:latin typeface="Arial"/>
                <a:cs typeface="Arial"/>
              </a:rPr>
              <a:t>non- </a:t>
            </a:r>
            <a:r>
              <a:rPr dirty="0" sz="3300" spc="190">
                <a:latin typeface="Arial"/>
                <a:cs typeface="Arial"/>
              </a:rPr>
              <a:t>target</a:t>
            </a:r>
            <a:r>
              <a:rPr dirty="0" sz="3300" spc="-90">
                <a:latin typeface="Arial"/>
                <a:cs typeface="Arial"/>
              </a:rPr>
              <a:t> </a:t>
            </a:r>
            <a:r>
              <a:rPr dirty="0" sz="3300" spc="70">
                <a:latin typeface="Arial"/>
                <a:cs typeface="Arial"/>
              </a:rPr>
              <a:t>sequences.</a:t>
            </a:r>
            <a:endParaRPr sz="3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45207" y="4268723"/>
            <a:ext cx="6383020" cy="2011680"/>
          </a:xfrm>
          <a:custGeom>
            <a:avLst/>
            <a:gdLst/>
            <a:ahLst/>
            <a:cxnLst/>
            <a:rect l="l" t="t" r="r" b="b"/>
            <a:pathLst>
              <a:path w="6383020" h="2011679">
                <a:moveTo>
                  <a:pt x="6147562" y="0"/>
                </a:moveTo>
                <a:lnTo>
                  <a:pt x="234950" y="0"/>
                </a:lnTo>
                <a:lnTo>
                  <a:pt x="188938" y="4558"/>
                </a:lnTo>
                <a:lnTo>
                  <a:pt x="145081" y="17891"/>
                </a:lnTo>
                <a:lnTo>
                  <a:pt x="104630" y="39487"/>
                </a:lnTo>
                <a:lnTo>
                  <a:pt x="68834" y="68834"/>
                </a:lnTo>
                <a:lnTo>
                  <a:pt x="39487" y="104612"/>
                </a:lnTo>
                <a:lnTo>
                  <a:pt x="17891" y="145034"/>
                </a:lnTo>
                <a:lnTo>
                  <a:pt x="4558" y="188884"/>
                </a:lnTo>
                <a:lnTo>
                  <a:pt x="0" y="234950"/>
                </a:lnTo>
                <a:lnTo>
                  <a:pt x="0" y="1776729"/>
                </a:lnTo>
                <a:lnTo>
                  <a:pt x="4558" y="1822795"/>
                </a:lnTo>
                <a:lnTo>
                  <a:pt x="17891" y="1866646"/>
                </a:lnTo>
                <a:lnTo>
                  <a:pt x="39487" y="1907067"/>
                </a:lnTo>
                <a:lnTo>
                  <a:pt x="68834" y="1942846"/>
                </a:lnTo>
                <a:lnTo>
                  <a:pt x="104630" y="1972192"/>
                </a:lnTo>
                <a:lnTo>
                  <a:pt x="145081" y="1993788"/>
                </a:lnTo>
                <a:lnTo>
                  <a:pt x="188938" y="2007121"/>
                </a:lnTo>
                <a:lnTo>
                  <a:pt x="234950" y="2011679"/>
                </a:lnTo>
                <a:lnTo>
                  <a:pt x="6147562" y="2011679"/>
                </a:lnTo>
                <a:lnTo>
                  <a:pt x="6193573" y="2007121"/>
                </a:lnTo>
                <a:lnTo>
                  <a:pt x="6237430" y="1993788"/>
                </a:lnTo>
                <a:lnTo>
                  <a:pt x="6277881" y="1972192"/>
                </a:lnTo>
                <a:lnTo>
                  <a:pt x="6313678" y="1942846"/>
                </a:lnTo>
                <a:lnTo>
                  <a:pt x="6343024" y="1907067"/>
                </a:lnTo>
                <a:lnTo>
                  <a:pt x="6364620" y="1866645"/>
                </a:lnTo>
                <a:lnTo>
                  <a:pt x="6377953" y="1822795"/>
                </a:lnTo>
                <a:lnTo>
                  <a:pt x="6382512" y="1776729"/>
                </a:lnTo>
                <a:lnTo>
                  <a:pt x="6382512" y="234950"/>
                </a:lnTo>
                <a:lnTo>
                  <a:pt x="6377740" y="187589"/>
                </a:lnTo>
                <a:lnTo>
                  <a:pt x="6364053" y="143482"/>
                </a:lnTo>
                <a:lnTo>
                  <a:pt x="6342395" y="103571"/>
                </a:lnTo>
                <a:lnTo>
                  <a:pt x="6313709" y="68802"/>
                </a:lnTo>
                <a:lnTo>
                  <a:pt x="6278940" y="40116"/>
                </a:lnTo>
                <a:lnTo>
                  <a:pt x="6239029" y="18458"/>
                </a:lnTo>
                <a:lnTo>
                  <a:pt x="6194922" y="4771"/>
                </a:lnTo>
                <a:lnTo>
                  <a:pt x="61475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672828" y="4268723"/>
            <a:ext cx="6381115" cy="2011680"/>
          </a:xfrm>
          <a:custGeom>
            <a:avLst/>
            <a:gdLst/>
            <a:ahLst/>
            <a:cxnLst/>
            <a:rect l="l" t="t" r="r" b="b"/>
            <a:pathLst>
              <a:path w="6381115" h="2011679">
                <a:moveTo>
                  <a:pt x="6146037" y="0"/>
                </a:moveTo>
                <a:lnTo>
                  <a:pt x="234950" y="0"/>
                </a:lnTo>
                <a:lnTo>
                  <a:pt x="188884" y="4558"/>
                </a:lnTo>
                <a:lnTo>
                  <a:pt x="145034" y="17891"/>
                </a:lnTo>
                <a:lnTo>
                  <a:pt x="104612" y="39487"/>
                </a:lnTo>
                <a:lnTo>
                  <a:pt x="68833" y="68834"/>
                </a:lnTo>
                <a:lnTo>
                  <a:pt x="39487" y="104612"/>
                </a:lnTo>
                <a:lnTo>
                  <a:pt x="17891" y="145034"/>
                </a:lnTo>
                <a:lnTo>
                  <a:pt x="4558" y="188884"/>
                </a:lnTo>
                <a:lnTo>
                  <a:pt x="0" y="234950"/>
                </a:lnTo>
                <a:lnTo>
                  <a:pt x="0" y="1776729"/>
                </a:lnTo>
                <a:lnTo>
                  <a:pt x="4558" y="1822795"/>
                </a:lnTo>
                <a:lnTo>
                  <a:pt x="17891" y="1866646"/>
                </a:lnTo>
                <a:lnTo>
                  <a:pt x="39487" y="1907067"/>
                </a:lnTo>
                <a:lnTo>
                  <a:pt x="68833" y="1942846"/>
                </a:lnTo>
                <a:lnTo>
                  <a:pt x="104612" y="1972192"/>
                </a:lnTo>
                <a:lnTo>
                  <a:pt x="145033" y="1993788"/>
                </a:lnTo>
                <a:lnTo>
                  <a:pt x="188884" y="2007121"/>
                </a:lnTo>
                <a:lnTo>
                  <a:pt x="234950" y="2011679"/>
                </a:lnTo>
                <a:lnTo>
                  <a:pt x="6146037" y="2011679"/>
                </a:lnTo>
                <a:lnTo>
                  <a:pt x="6192103" y="2007121"/>
                </a:lnTo>
                <a:lnTo>
                  <a:pt x="6235954" y="1993788"/>
                </a:lnTo>
                <a:lnTo>
                  <a:pt x="6276375" y="1972192"/>
                </a:lnTo>
                <a:lnTo>
                  <a:pt x="6312154" y="1942846"/>
                </a:lnTo>
                <a:lnTo>
                  <a:pt x="6341500" y="1907067"/>
                </a:lnTo>
                <a:lnTo>
                  <a:pt x="6363096" y="1866645"/>
                </a:lnTo>
                <a:lnTo>
                  <a:pt x="6376429" y="1822795"/>
                </a:lnTo>
                <a:lnTo>
                  <a:pt x="6380987" y="1776729"/>
                </a:lnTo>
                <a:lnTo>
                  <a:pt x="6380987" y="234950"/>
                </a:lnTo>
                <a:lnTo>
                  <a:pt x="6376216" y="187589"/>
                </a:lnTo>
                <a:lnTo>
                  <a:pt x="6362529" y="143482"/>
                </a:lnTo>
                <a:lnTo>
                  <a:pt x="6340871" y="103571"/>
                </a:lnTo>
                <a:lnTo>
                  <a:pt x="6312185" y="68802"/>
                </a:lnTo>
                <a:lnTo>
                  <a:pt x="6277416" y="40116"/>
                </a:lnTo>
                <a:lnTo>
                  <a:pt x="6237505" y="18458"/>
                </a:lnTo>
                <a:lnTo>
                  <a:pt x="6193398" y="4771"/>
                </a:lnTo>
                <a:lnTo>
                  <a:pt x="61460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952744" y="7246619"/>
            <a:ext cx="6383020" cy="2011680"/>
          </a:xfrm>
          <a:custGeom>
            <a:avLst/>
            <a:gdLst/>
            <a:ahLst/>
            <a:cxnLst/>
            <a:rect l="l" t="t" r="r" b="b"/>
            <a:pathLst>
              <a:path w="6383020" h="2011679">
                <a:moveTo>
                  <a:pt x="6147561" y="0"/>
                </a:moveTo>
                <a:lnTo>
                  <a:pt x="234950" y="0"/>
                </a:lnTo>
                <a:lnTo>
                  <a:pt x="188938" y="4558"/>
                </a:lnTo>
                <a:lnTo>
                  <a:pt x="145081" y="17891"/>
                </a:lnTo>
                <a:lnTo>
                  <a:pt x="104630" y="39487"/>
                </a:lnTo>
                <a:lnTo>
                  <a:pt x="68833" y="68833"/>
                </a:lnTo>
                <a:lnTo>
                  <a:pt x="39487" y="104612"/>
                </a:lnTo>
                <a:lnTo>
                  <a:pt x="17891" y="145033"/>
                </a:lnTo>
                <a:lnTo>
                  <a:pt x="4558" y="188884"/>
                </a:lnTo>
                <a:lnTo>
                  <a:pt x="0" y="234949"/>
                </a:lnTo>
                <a:lnTo>
                  <a:pt x="0" y="1776729"/>
                </a:lnTo>
                <a:lnTo>
                  <a:pt x="4558" y="1822782"/>
                </a:lnTo>
                <a:lnTo>
                  <a:pt x="17891" y="1866642"/>
                </a:lnTo>
                <a:lnTo>
                  <a:pt x="39487" y="1907078"/>
                </a:lnTo>
                <a:lnTo>
                  <a:pt x="68833" y="1942858"/>
                </a:lnTo>
                <a:lnTo>
                  <a:pt x="104630" y="1972203"/>
                </a:lnTo>
                <a:lnTo>
                  <a:pt x="145081" y="1993795"/>
                </a:lnTo>
                <a:lnTo>
                  <a:pt x="188938" y="2007123"/>
                </a:lnTo>
                <a:lnTo>
                  <a:pt x="234950" y="2011679"/>
                </a:lnTo>
                <a:lnTo>
                  <a:pt x="6147561" y="2011679"/>
                </a:lnTo>
                <a:lnTo>
                  <a:pt x="6193573" y="2007123"/>
                </a:lnTo>
                <a:lnTo>
                  <a:pt x="6237430" y="1993795"/>
                </a:lnTo>
                <a:lnTo>
                  <a:pt x="6277881" y="1972203"/>
                </a:lnTo>
                <a:lnTo>
                  <a:pt x="6313678" y="1942858"/>
                </a:lnTo>
                <a:lnTo>
                  <a:pt x="6343024" y="1907078"/>
                </a:lnTo>
                <a:lnTo>
                  <a:pt x="6364620" y="1866642"/>
                </a:lnTo>
                <a:lnTo>
                  <a:pt x="6377953" y="1822782"/>
                </a:lnTo>
                <a:lnTo>
                  <a:pt x="6382511" y="1776729"/>
                </a:lnTo>
                <a:lnTo>
                  <a:pt x="6382511" y="234949"/>
                </a:lnTo>
                <a:lnTo>
                  <a:pt x="6377740" y="187589"/>
                </a:lnTo>
                <a:lnTo>
                  <a:pt x="6364053" y="143482"/>
                </a:lnTo>
                <a:lnTo>
                  <a:pt x="6342395" y="103571"/>
                </a:lnTo>
                <a:lnTo>
                  <a:pt x="6313709" y="68802"/>
                </a:lnTo>
                <a:lnTo>
                  <a:pt x="6278940" y="40116"/>
                </a:lnTo>
                <a:lnTo>
                  <a:pt x="6239029" y="18458"/>
                </a:lnTo>
                <a:lnTo>
                  <a:pt x="6194922" y="4771"/>
                </a:lnTo>
                <a:lnTo>
                  <a:pt x="61475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3622547" y="3994403"/>
            <a:ext cx="3086100" cy="54864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24765" rIns="0" bIns="0" rtlCol="0" vert="horz">
            <a:spAutoFit/>
          </a:bodyPr>
          <a:lstStyle/>
          <a:p>
            <a:pPr marL="599440">
              <a:lnSpc>
                <a:spcPct val="100000"/>
              </a:lnSpc>
              <a:spcBef>
                <a:spcPts val="195"/>
              </a:spcBef>
            </a:pPr>
            <a:r>
              <a:rPr dirty="0" sz="2500" spc="-140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2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 b="1">
                <a:solidFill>
                  <a:srgbClr val="FFFFFF"/>
                </a:solidFill>
                <a:latin typeface="Verdana"/>
                <a:cs typeface="Verdana"/>
              </a:rPr>
              <a:t>Size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320271" y="3880103"/>
            <a:ext cx="3086100" cy="54864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24765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195"/>
              </a:spcBef>
            </a:pPr>
            <a:r>
              <a:rPr dirty="0" sz="2500" spc="-140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2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 b="1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601711" y="6836664"/>
            <a:ext cx="3086100" cy="550545"/>
          </a:xfrm>
          <a:prstGeom prst="rect">
            <a:avLst/>
          </a:prstGeom>
          <a:solidFill>
            <a:srgbClr val="000000"/>
          </a:solidFill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dirty="0" sz="2500" spc="-20">
                <a:solidFill>
                  <a:srgbClr val="FFFFFF"/>
                </a:solidFill>
                <a:latin typeface="Carlito"/>
                <a:cs typeface="Carlito"/>
              </a:rPr>
              <a:t>CAGR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764279" y="1752600"/>
            <a:ext cx="9906000" cy="82804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74930" rIns="0" bIns="0" rtlCol="0" vert="horz">
            <a:spAutoFit/>
          </a:bodyPr>
          <a:lstStyle/>
          <a:p>
            <a:pPr algn="ctr" marR="273050">
              <a:lnSpc>
                <a:spcPct val="100000"/>
              </a:lnSpc>
              <a:spcBef>
                <a:spcPts val="590"/>
              </a:spcBef>
            </a:pPr>
            <a:r>
              <a:rPr dirty="0" sz="3800" spc="-210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38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800" spc="-10">
                <a:solidFill>
                  <a:srgbClr val="FFFFFF"/>
                </a:solidFill>
                <a:latin typeface="Arial"/>
                <a:cs typeface="Arial"/>
              </a:rPr>
              <a:t>INSIGHTS</a:t>
            </a:r>
            <a:endParaRPr sz="3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693921" y="4570933"/>
            <a:ext cx="3084195" cy="1302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3175">
              <a:lnSpc>
                <a:spcPts val="4985"/>
              </a:lnSpc>
              <a:spcBef>
                <a:spcPts val="125"/>
              </a:spcBef>
            </a:pPr>
            <a:r>
              <a:rPr dirty="0" sz="4250" spc="120">
                <a:latin typeface="Arial"/>
                <a:cs typeface="Arial"/>
              </a:rPr>
              <a:t>2022</a:t>
            </a:r>
            <a:endParaRPr sz="4250">
              <a:latin typeface="Arial"/>
              <a:cs typeface="Arial"/>
            </a:endParaRPr>
          </a:p>
          <a:p>
            <a:pPr algn="ctr">
              <a:lnSpc>
                <a:spcPts val="5045"/>
              </a:lnSpc>
            </a:pPr>
            <a:r>
              <a:rPr dirty="0" sz="4300" spc="130">
                <a:latin typeface="Arial"/>
                <a:cs typeface="Arial"/>
              </a:rPr>
              <a:t>$510.25</a:t>
            </a:r>
            <a:r>
              <a:rPr dirty="0" sz="4300" spc="-140">
                <a:latin typeface="Arial"/>
                <a:cs typeface="Arial"/>
              </a:rPr>
              <a:t> </a:t>
            </a:r>
            <a:r>
              <a:rPr dirty="0" sz="4300" spc="235">
                <a:latin typeface="Arial"/>
                <a:cs typeface="Arial"/>
              </a:rPr>
              <a:t>Mn</a:t>
            </a:r>
            <a:endParaRPr sz="43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428221" y="4482846"/>
            <a:ext cx="3059430" cy="13131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667385">
              <a:lnSpc>
                <a:spcPts val="5020"/>
              </a:lnSpc>
              <a:spcBef>
                <a:spcPts val="135"/>
              </a:spcBef>
            </a:pPr>
            <a:r>
              <a:rPr dirty="0" sz="4250" spc="140">
                <a:latin typeface="Arial"/>
                <a:cs typeface="Arial"/>
              </a:rPr>
              <a:t>2023</a:t>
            </a:r>
            <a:endParaRPr sz="4250">
              <a:latin typeface="Arial"/>
              <a:cs typeface="Arial"/>
            </a:endParaRPr>
          </a:p>
          <a:p>
            <a:pPr marL="12700">
              <a:lnSpc>
                <a:spcPts val="5080"/>
              </a:lnSpc>
            </a:pPr>
            <a:r>
              <a:rPr dirty="0" sz="4300" spc="80">
                <a:latin typeface="Arial"/>
                <a:cs typeface="Arial"/>
              </a:rPr>
              <a:t>$964.17</a:t>
            </a:r>
            <a:r>
              <a:rPr dirty="0" sz="4300" spc="-105">
                <a:latin typeface="Arial"/>
                <a:cs typeface="Arial"/>
              </a:rPr>
              <a:t> </a:t>
            </a:r>
            <a:r>
              <a:rPr dirty="0" sz="4300" spc="235">
                <a:latin typeface="Arial"/>
                <a:cs typeface="Arial"/>
              </a:rPr>
              <a:t>Mn</a:t>
            </a:r>
            <a:endParaRPr sz="43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559167" y="7350337"/>
            <a:ext cx="3169920" cy="144462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dirty="0" sz="4250" spc="160">
                <a:latin typeface="Arial"/>
                <a:cs typeface="Arial"/>
              </a:rPr>
              <a:t>2023</a:t>
            </a:r>
            <a:r>
              <a:rPr dirty="0" sz="4250" spc="-145">
                <a:latin typeface="Arial"/>
                <a:cs typeface="Arial"/>
              </a:rPr>
              <a:t> </a:t>
            </a:r>
            <a:r>
              <a:rPr dirty="0" sz="4250" spc="195">
                <a:latin typeface="Arial"/>
                <a:cs typeface="Arial"/>
              </a:rPr>
              <a:t>-</a:t>
            </a:r>
            <a:r>
              <a:rPr dirty="0" sz="4250" spc="-125">
                <a:latin typeface="Arial"/>
                <a:cs typeface="Arial"/>
              </a:rPr>
              <a:t> </a:t>
            </a:r>
            <a:r>
              <a:rPr dirty="0" sz="4250" spc="305">
                <a:latin typeface="Arial"/>
                <a:cs typeface="Arial"/>
              </a:rPr>
              <a:t>2030</a:t>
            </a:r>
            <a:endParaRPr sz="425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445"/>
              </a:spcBef>
            </a:pPr>
            <a:r>
              <a:rPr dirty="0" sz="4300" spc="45">
                <a:latin typeface="Arial"/>
                <a:cs typeface="Arial"/>
              </a:rPr>
              <a:t>8.6%</a:t>
            </a:r>
            <a:endParaRPr sz="4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119883" y="2718816"/>
            <a:ext cx="14048740" cy="5875655"/>
            <a:chOff x="2119883" y="2718816"/>
            <a:chExt cx="14048740" cy="5875655"/>
          </a:xfrm>
        </p:grpSpPr>
        <p:sp>
          <p:nvSpPr>
            <p:cNvPr id="4" name="object 4" descr=""/>
            <p:cNvSpPr/>
            <p:nvPr/>
          </p:nvSpPr>
          <p:spPr>
            <a:xfrm>
              <a:off x="2119884" y="3929015"/>
              <a:ext cx="14048740" cy="4665345"/>
            </a:xfrm>
            <a:custGeom>
              <a:avLst/>
              <a:gdLst/>
              <a:ahLst/>
              <a:cxnLst/>
              <a:rect l="l" t="t" r="r" b="b"/>
              <a:pathLst>
                <a:path w="14048740" h="4665345">
                  <a:moveTo>
                    <a:pt x="0" y="0"/>
                  </a:moveTo>
                  <a:lnTo>
                    <a:pt x="0" y="4665181"/>
                  </a:lnTo>
                  <a:lnTo>
                    <a:pt x="14048231" y="4665181"/>
                  </a:lnTo>
                  <a:lnTo>
                    <a:pt x="140482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19883" y="2718816"/>
              <a:ext cx="14048740" cy="1257300"/>
            </a:xfrm>
            <a:custGeom>
              <a:avLst/>
              <a:gdLst/>
              <a:ahLst/>
              <a:cxnLst/>
              <a:rect l="l" t="t" r="r" b="b"/>
              <a:pathLst>
                <a:path w="14048740" h="1257300">
                  <a:moveTo>
                    <a:pt x="14033119" y="0"/>
                  </a:moveTo>
                  <a:lnTo>
                    <a:pt x="20574" y="0"/>
                  </a:lnTo>
                  <a:lnTo>
                    <a:pt x="15113" y="0"/>
                  </a:lnTo>
                  <a:lnTo>
                    <a:pt x="9906" y="2158"/>
                  </a:lnTo>
                  <a:lnTo>
                    <a:pt x="2159" y="9905"/>
                  </a:lnTo>
                  <a:lnTo>
                    <a:pt x="0" y="15112"/>
                  </a:lnTo>
                  <a:lnTo>
                    <a:pt x="0" y="1242186"/>
                  </a:lnTo>
                  <a:lnTo>
                    <a:pt x="2159" y="1247393"/>
                  </a:lnTo>
                  <a:lnTo>
                    <a:pt x="9906" y="1255140"/>
                  </a:lnTo>
                  <a:lnTo>
                    <a:pt x="15113" y="1257299"/>
                  </a:lnTo>
                  <a:lnTo>
                    <a:pt x="14033119" y="1257299"/>
                  </a:lnTo>
                  <a:lnTo>
                    <a:pt x="14038325" y="1255140"/>
                  </a:lnTo>
                  <a:lnTo>
                    <a:pt x="14046073" y="1247393"/>
                  </a:lnTo>
                  <a:lnTo>
                    <a:pt x="14048231" y="1242186"/>
                  </a:lnTo>
                  <a:lnTo>
                    <a:pt x="14048231" y="15112"/>
                  </a:lnTo>
                  <a:lnTo>
                    <a:pt x="14046073" y="9905"/>
                  </a:lnTo>
                  <a:lnTo>
                    <a:pt x="14038325" y="2158"/>
                  </a:lnTo>
                  <a:lnTo>
                    <a:pt x="14033119" y="0"/>
                  </a:lnTo>
                  <a:close/>
                </a:path>
              </a:pathLst>
            </a:custGeom>
            <a:solidFill>
              <a:srgbClr val="13121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49014" y="2738119"/>
            <a:ext cx="10074275" cy="6381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00" spc="-114"/>
              <a:t>REVENUE</a:t>
            </a:r>
            <a:r>
              <a:rPr dirty="0" sz="4000" spc="-165"/>
              <a:t> </a:t>
            </a:r>
            <a:r>
              <a:rPr dirty="0" sz="4000" spc="-80"/>
              <a:t>MARKET</a:t>
            </a:r>
            <a:r>
              <a:rPr dirty="0" sz="4000" spc="-200"/>
              <a:t> </a:t>
            </a:r>
            <a:r>
              <a:rPr dirty="0" sz="4000" spc="-110"/>
              <a:t>SHARE</a:t>
            </a:r>
            <a:r>
              <a:rPr dirty="0" sz="4000" spc="-165"/>
              <a:t> </a:t>
            </a:r>
            <a:r>
              <a:rPr dirty="0" sz="4000"/>
              <a:t>BY</a:t>
            </a:r>
            <a:r>
              <a:rPr dirty="0" sz="4000" spc="-165"/>
              <a:t> </a:t>
            </a:r>
            <a:r>
              <a:rPr dirty="0" sz="4000" spc="-35"/>
              <a:t>SEGMENTS</a:t>
            </a:r>
            <a:endParaRPr sz="4000"/>
          </a:p>
        </p:txBody>
      </p:sp>
      <p:sp>
        <p:nvSpPr>
          <p:cNvPr id="7" name="object 7" descr=""/>
          <p:cNvSpPr txBox="1"/>
          <p:nvPr/>
        </p:nvSpPr>
        <p:spPr>
          <a:xfrm>
            <a:off x="8473567" y="3219703"/>
            <a:ext cx="1224915" cy="6381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00" spc="11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4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R="666115">
              <a:lnSpc>
                <a:spcPts val="3900"/>
              </a:lnSpc>
              <a:spcBef>
                <a:spcPts val="105"/>
              </a:spcBef>
            </a:pPr>
            <a:r>
              <a:rPr dirty="0" spc="-195"/>
              <a:t>Product</a:t>
            </a:r>
            <a:r>
              <a:rPr dirty="0" spc="-315"/>
              <a:t> </a:t>
            </a:r>
            <a:r>
              <a:rPr dirty="0" spc="-20"/>
              <a:t>Type</a:t>
            </a:r>
          </a:p>
          <a:p>
            <a:pPr algn="r" marR="679450">
              <a:lnSpc>
                <a:spcPts val="3520"/>
              </a:lnSpc>
            </a:pPr>
            <a:r>
              <a:rPr dirty="0" spc="145">
                <a:latin typeface="Arial"/>
                <a:cs typeface="Arial"/>
              </a:rPr>
              <a:t>Liposome</a:t>
            </a:r>
            <a:r>
              <a:rPr dirty="0" spc="-140">
                <a:latin typeface="Arial"/>
                <a:cs typeface="Arial"/>
              </a:rPr>
              <a:t> </a:t>
            </a:r>
            <a:r>
              <a:rPr dirty="0" spc="75">
                <a:latin typeface="Arial"/>
                <a:cs typeface="Arial"/>
              </a:rPr>
              <a:t>Based</a:t>
            </a:r>
            <a:r>
              <a:rPr dirty="0" spc="-130">
                <a:latin typeface="Arial"/>
                <a:cs typeface="Arial"/>
              </a:rPr>
              <a:t> </a:t>
            </a:r>
            <a:r>
              <a:rPr dirty="0" spc="135">
                <a:latin typeface="Arial"/>
                <a:cs typeface="Arial"/>
              </a:rPr>
              <a:t>Systemic</a:t>
            </a:r>
            <a:r>
              <a:rPr dirty="0" spc="-135">
                <a:latin typeface="Arial"/>
                <a:cs typeface="Arial"/>
              </a:rPr>
              <a:t> </a:t>
            </a:r>
            <a:r>
              <a:rPr dirty="0" spc="105">
                <a:latin typeface="Arial"/>
                <a:cs typeface="Arial"/>
              </a:rPr>
              <a:t>Therapy:</a:t>
            </a:r>
          </a:p>
          <a:p>
            <a:pPr algn="ctr" marR="666115">
              <a:lnSpc>
                <a:spcPts val="5020"/>
              </a:lnSpc>
            </a:pPr>
            <a:r>
              <a:rPr dirty="0" sz="4500" spc="-10">
                <a:latin typeface="Arial"/>
                <a:cs typeface="Arial"/>
              </a:rPr>
              <a:t>52.1%</a:t>
            </a:r>
            <a:endParaRPr sz="4500">
              <a:latin typeface="Arial"/>
              <a:cs typeface="Arial"/>
            </a:endParaRPr>
          </a:p>
          <a:p>
            <a:pPr algn="ctr" marL="5385435">
              <a:lnSpc>
                <a:spcPts val="3900"/>
              </a:lnSpc>
              <a:spcBef>
                <a:spcPts val="4975"/>
              </a:spcBef>
            </a:pPr>
            <a:r>
              <a:rPr dirty="0" spc="-265"/>
              <a:t>Therapeutics</a:t>
            </a:r>
          </a:p>
          <a:p>
            <a:pPr algn="r" marR="614045">
              <a:lnSpc>
                <a:spcPts val="3520"/>
              </a:lnSpc>
            </a:pPr>
            <a:r>
              <a:rPr dirty="0" spc="70">
                <a:latin typeface="Arial"/>
                <a:cs typeface="Arial"/>
              </a:rPr>
              <a:t>Cancer:</a:t>
            </a:r>
          </a:p>
          <a:p>
            <a:pPr algn="ctr" marL="5379085">
              <a:lnSpc>
                <a:spcPts val="5020"/>
              </a:lnSpc>
            </a:pPr>
            <a:r>
              <a:rPr dirty="0" sz="4500" spc="-10">
                <a:latin typeface="Arial"/>
                <a:cs typeface="Arial"/>
              </a:rPr>
              <a:t>38.2%</a:t>
            </a:r>
            <a:endParaRPr sz="45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880852" y="4459985"/>
            <a:ext cx="4694555" cy="1606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ts val="3900"/>
              </a:lnSpc>
              <a:spcBef>
                <a:spcPts val="105"/>
              </a:spcBef>
            </a:pPr>
            <a:r>
              <a:rPr dirty="0" sz="3500" spc="-95">
                <a:latin typeface="Arial Black"/>
                <a:cs typeface="Arial Black"/>
              </a:rPr>
              <a:t>Application</a:t>
            </a:r>
            <a:endParaRPr sz="3500">
              <a:latin typeface="Arial Black"/>
              <a:cs typeface="Arial Black"/>
            </a:endParaRPr>
          </a:p>
          <a:p>
            <a:pPr algn="ctr">
              <a:lnSpc>
                <a:spcPts val="3520"/>
              </a:lnSpc>
            </a:pPr>
            <a:r>
              <a:rPr dirty="0" sz="3500" spc="70">
                <a:latin typeface="Arial"/>
                <a:cs typeface="Arial"/>
              </a:rPr>
              <a:t>Research</a:t>
            </a:r>
            <a:r>
              <a:rPr dirty="0" sz="3500" spc="-145">
                <a:latin typeface="Arial"/>
                <a:cs typeface="Arial"/>
              </a:rPr>
              <a:t> </a:t>
            </a:r>
            <a:r>
              <a:rPr dirty="0" sz="3500" spc="175">
                <a:latin typeface="Arial"/>
                <a:cs typeface="Arial"/>
              </a:rPr>
              <a:t>Institutions:</a:t>
            </a:r>
            <a:endParaRPr sz="3500">
              <a:latin typeface="Arial"/>
              <a:cs typeface="Arial"/>
            </a:endParaRPr>
          </a:p>
          <a:p>
            <a:pPr algn="ctr">
              <a:lnSpc>
                <a:spcPts val="5020"/>
              </a:lnSpc>
            </a:pPr>
            <a:r>
              <a:rPr dirty="0" sz="4500" spc="-10">
                <a:latin typeface="Arial"/>
                <a:cs typeface="Arial"/>
              </a:rPr>
              <a:t>43.1%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398497" y="2901416"/>
            <a:ext cx="2449830" cy="3781425"/>
          </a:xfrm>
          <a:custGeom>
            <a:avLst/>
            <a:gdLst/>
            <a:ahLst/>
            <a:cxnLst/>
            <a:rect l="l" t="t" r="r" b="b"/>
            <a:pathLst>
              <a:path w="2449829" h="3781425">
                <a:moveTo>
                  <a:pt x="1967814" y="983907"/>
                </a:moveTo>
                <a:lnTo>
                  <a:pt x="1966683" y="936244"/>
                </a:lnTo>
                <a:lnTo>
                  <a:pt x="1963305" y="889152"/>
                </a:lnTo>
                <a:lnTo>
                  <a:pt x="1957755" y="842708"/>
                </a:lnTo>
                <a:lnTo>
                  <a:pt x="1950072" y="796937"/>
                </a:lnTo>
                <a:lnTo>
                  <a:pt x="1940306" y="751916"/>
                </a:lnTo>
                <a:lnTo>
                  <a:pt x="1928520" y="707694"/>
                </a:lnTo>
                <a:lnTo>
                  <a:pt x="1914740" y="664311"/>
                </a:lnTo>
                <a:lnTo>
                  <a:pt x="1899043" y="621817"/>
                </a:lnTo>
                <a:lnTo>
                  <a:pt x="1881479" y="580275"/>
                </a:lnTo>
                <a:lnTo>
                  <a:pt x="1862086" y="539724"/>
                </a:lnTo>
                <a:lnTo>
                  <a:pt x="1840928" y="500227"/>
                </a:lnTo>
                <a:lnTo>
                  <a:pt x="1818043" y="461835"/>
                </a:lnTo>
                <a:lnTo>
                  <a:pt x="1793494" y="424599"/>
                </a:lnTo>
                <a:lnTo>
                  <a:pt x="1767319" y="388556"/>
                </a:lnTo>
                <a:lnTo>
                  <a:pt x="1739595" y="353771"/>
                </a:lnTo>
                <a:lnTo>
                  <a:pt x="1710347" y="320294"/>
                </a:lnTo>
                <a:lnTo>
                  <a:pt x="1679638" y="288175"/>
                </a:lnTo>
                <a:lnTo>
                  <a:pt x="1647520" y="257467"/>
                </a:lnTo>
                <a:lnTo>
                  <a:pt x="1614043" y="228231"/>
                </a:lnTo>
                <a:lnTo>
                  <a:pt x="1579257" y="200494"/>
                </a:lnTo>
                <a:lnTo>
                  <a:pt x="1543227" y="174332"/>
                </a:lnTo>
                <a:lnTo>
                  <a:pt x="1505978" y="149771"/>
                </a:lnTo>
                <a:lnTo>
                  <a:pt x="1467586" y="126898"/>
                </a:lnTo>
                <a:lnTo>
                  <a:pt x="1428089" y="105727"/>
                </a:lnTo>
                <a:lnTo>
                  <a:pt x="1387538" y="86334"/>
                </a:lnTo>
                <a:lnTo>
                  <a:pt x="1345996" y="68770"/>
                </a:lnTo>
                <a:lnTo>
                  <a:pt x="1303515" y="53073"/>
                </a:lnTo>
                <a:lnTo>
                  <a:pt x="1260119" y="39306"/>
                </a:lnTo>
                <a:lnTo>
                  <a:pt x="1215898" y="27508"/>
                </a:lnTo>
                <a:lnTo>
                  <a:pt x="1170876" y="17741"/>
                </a:lnTo>
                <a:lnTo>
                  <a:pt x="1125118" y="10058"/>
                </a:lnTo>
                <a:lnTo>
                  <a:pt x="1078661" y="4508"/>
                </a:lnTo>
                <a:lnTo>
                  <a:pt x="1031582" y="1143"/>
                </a:lnTo>
                <a:lnTo>
                  <a:pt x="983907" y="0"/>
                </a:lnTo>
                <a:lnTo>
                  <a:pt x="936231" y="1143"/>
                </a:lnTo>
                <a:lnTo>
                  <a:pt x="889152" y="4508"/>
                </a:lnTo>
                <a:lnTo>
                  <a:pt x="842695" y="10058"/>
                </a:lnTo>
                <a:lnTo>
                  <a:pt x="796937" y="17741"/>
                </a:lnTo>
                <a:lnTo>
                  <a:pt x="751916" y="27508"/>
                </a:lnTo>
                <a:lnTo>
                  <a:pt x="707682" y="39306"/>
                </a:lnTo>
                <a:lnTo>
                  <a:pt x="664298" y="53073"/>
                </a:lnTo>
                <a:lnTo>
                  <a:pt x="621817" y="68770"/>
                </a:lnTo>
                <a:lnTo>
                  <a:pt x="580263" y="86334"/>
                </a:lnTo>
                <a:lnTo>
                  <a:pt x="539724" y="105727"/>
                </a:lnTo>
                <a:lnTo>
                  <a:pt x="500227" y="126898"/>
                </a:lnTo>
                <a:lnTo>
                  <a:pt x="461835" y="149771"/>
                </a:lnTo>
                <a:lnTo>
                  <a:pt x="424586" y="174332"/>
                </a:lnTo>
                <a:lnTo>
                  <a:pt x="388543" y="200494"/>
                </a:lnTo>
                <a:lnTo>
                  <a:pt x="353771" y="228231"/>
                </a:lnTo>
                <a:lnTo>
                  <a:pt x="320294" y="257467"/>
                </a:lnTo>
                <a:lnTo>
                  <a:pt x="288175" y="288175"/>
                </a:lnTo>
                <a:lnTo>
                  <a:pt x="257467" y="320294"/>
                </a:lnTo>
                <a:lnTo>
                  <a:pt x="228219" y="353771"/>
                </a:lnTo>
                <a:lnTo>
                  <a:pt x="200494" y="388556"/>
                </a:lnTo>
                <a:lnTo>
                  <a:pt x="174320" y="424599"/>
                </a:lnTo>
                <a:lnTo>
                  <a:pt x="149771" y="461835"/>
                </a:lnTo>
                <a:lnTo>
                  <a:pt x="126885" y="500227"/>
                </a:lnTo>
                <a:lnTo>
                  <a:pt x="105727" y="539724"/>
                </a:lnTo>
                <a:lnTo>
                  <a:pt x="86334" y="580275"/>
                </a:lnTo>
                <a:lnTo>
                  <a:pt x="68757" y="621817"/>
                </a:lnTo>
                <a:lnTo>
                  <a:pt x="53073" y="664311"/>
                </a:lnTo>
                <a:lnTo>
                  <a:pt x="39293" y="707694"/>
                </a:lnTo>
                <a:lnTo>
                  <a:pt x="27508" y="751916"/>
                </a:lnTo>
                <a:lnTo>
                  <a:pt x="17741" y="796937"/>
                </a:lnTo>
                <a:lnTo>
                  <a:pt x="10058" y="842708"/>
                </a:lnTo>
                <a:lnTo>
                  <a:pt x="4508" y="889152"/>
                </a:lnTo>
                <a:lnTo>
                  <a:pt x="1130" y="936244"/>
                </a:lnTo>
                <a:lnTo>
                  <a:pt x="0" y="983907"/>
                </a:lnTo>
                <a:lnTo>
                  <a:pt x="1130" y="1031582"/>
                </a:lnTo>
                <a:lnTo>
                  <a:pt x="4508" y="1078661"/>
                </a:lnTo>
                <a:lnTo>
                  <a:pt x="10058" y="1125118"/>
                </a:lnTo>
                <a:lnTo>
                  <a:pt x="17741" y="1170876"/>
                </a:lnTo>
                <a:lnTo>
                  <a:pt x="27508" y="1215885"/>
                </a:lnTo>
                <a:lnTo>
                  <a:pt x="39293" y="1260119"/>
                </a:lnTo>
                <a:lnTo>
                  <a:pt x="53073" y="1303502"/>
                </a:lnTo>
                <a:lnTo>
                  <a:pt x="68770" y="1345996"/>
                </a:lnTo>
                <a:lnTo>
                  <a:pt x="86334" y="1387538"/>
                </a:lnTo>
                <a:lnTo>
                  <a:pt x="105727" y="1428076"/>
                </a:lnTo>
                <a:lnTo>
                  <a:pt x="126885" y="1467573"/>
                </a:lnTo>
                <a:lnTo>
                  <a:pt x="149771" y="1505966"/>
                </a:lnTo>
                <a:lnTo>
                  <a:pt x="174320" y="1543215"/>
                </a:lnTo>
                <a:lnTo>
                  <a:pt x="200494" y="1579257"/>
                </a:lnTo>
                <a:lnTo>
                  <a:pt x="228219" y="1614030"/>
                </a:lnTo>
                <a:lnTo>
                  <a:pt x="257467" y="1647507"/>
                </a:lnTo>
                <a:lnTo>
                  <a:pt x="288175" y="1679625"/>
                </a:lnTo>
                <a:lnTo>
                  <a:pt x="320294" y="1710334"/>
                </a:lnTo>
                <a:lnTo>
                  <a:pt x="353771" y="1739582"/>
                </a:lnTo>
                <a:lnTo>
                  <a:pt x="388543" y="1767319"/>
                </a:lnTo>
                <a:lnTo>
                  <a:pt x="424586" y="1793481"/>
                </a:lnTo>
                <a:lnTo>
                  <a:pt x="461835" y="1818030"/>
                </a:lnTo>
                <a:lnTo>
                  <a:pt x="500227" y="1840915"/>
                </a:lnTo>
                <a:lnTo>
                  <a:pt x="539724" y="1862086"/>
                </a:lnTo>
                <a:lnTo>
                  <a:pt x="580263" y="1881479"/>
                </a:lnTo>
                <a:lnTo>
                  <a:pt x="621817" y="1899043"/>
                </a:lnTo>
                <a:lnTo>
                  <a:pt x="664298" y="1914740"/>
                </a:lnTo>
                <a:lnTo>
                  <a:pt x="707694" y="1928507"/>
                </a:lnTo>
                <a:lnTo>
                  <a:pt x="751916" y="1940306"/>
                </a:lnTo>
                <a:lnTo>
                  <a:pt x="796937" y="1950072"/>
                </a:lnTo>
                <a:lnTo>
                  <a:pt x="842695" y="1957755"/>
                </a:lnTo>
                <a:lnTo>
                  <a:pt x="889152" y="1963305"/>
                </a:lnTo>
                <a:lnTo>
                  <a:pt x="936231" y="1966683"/>
                </a:lnTo>
                <a:lnTo>
                  <a:pt x="983907" y="1967814"/>
                </a:lnTo>
                <a:lnTo>
                  <a:pt x="1031582" y="1966683"/>
                </a:lnTo>
                <a:lnTo>
                  <a:pt x="1078661" y="1963305"/>
                </a:lnTo>
                <a:lnTo>
                  <a:pt x="1125118" y="1957755"/>
                </a:lnTo>
                <a:lnTo>
                  <a:pt x="1170876" y="1950072"/>
                </a:lnTo>
                <a:lnTo>
                  <a:pt x="1215898" y="1940306"/>
                </a:lnTo>
                <a:lnTo>
                  <a:pt x="1260119" y="1928507"/>
                </a:lnTo>
                <a:lnTo>
                  <a:pt x="1303515" y="1914740"/>
                </a:lnTo>
                <a:lnTo>
                  <a:pt x="1345996" y="1899043"/>
                </a:lnTo>
                <a:lnTo>
                  <a:pt x="1387538" y="1881479"/>
                </a:lnTo>
                <a:lnTo>
                  <a:pt x="1428089" y="1862086"/>
                </a:lnTo>
                <a:lnTo>
                  <a:pt x="1467586" y="1840915"/>
                </a:lnTo>
                <a:lnTo>
                  <a:pt x="1505978" y="1818030"/>
                </a:lnTo>
                <a:lnTo>
                  <a:pt x="1543227" y="1793481"/>
                </a:lnTo>
                <a:lnTo>
                  <a:pt x="1579257" y="1767319"/>
                </a:lnTo>
                <a:lnTo>
                  <a:pt x="1614043" y="1739582"/>
                </a:lnTo>
                <a:lnTo>
                  <a:pt x="1647520" y="1710334"/>
                </a:lnTo>
                <a:lnTo>
                  <a:pt x="1679638" y="1679625"/>
                </a:lnTo>
                <a:lnTo>
                  <a:pt x="1710347" y="1647507"/>
                </a:lnTo>
                <a:lnTo>
                  <a:pt x="1739595" y="1614030"/>
                </a:lnTo>
                <a:lnTo>
                  <a:pt x="1767319" y="1579257"/>
                </a:lnTo>
                <a:lnTo>
                  <a:pt x="1793494" y="1543215"/>
                </a:lnTo>
                <a:lnTo>
                  <a:pt x="1818043" y="1505966"/>
                </a:lnTo>
                <a:lnTo>
                  <a:pt x="1840928" y="1467573"/>
                </a:lnTo>
                <a:lnTo>
                  <a:pt x="1862086" y="1428076"/>
                </a:lnTo>
                <a:lnTo>
                  <a:pt x="1881479" y="1387538"/>
                </a:lnTo>
                <a:lnTo>
                  <a:pt x="1899043" y="1345996"/>
                </a:lnTo>
                <a:lnTo>
                  <a:pt x="1914740" y="1303502"/>
                </a:lnTo>
                <a:lnTo>
                  <a:pt x="1928520" y="1260119"/>
                </a:lnTo>
                <a:lnTo>
                  <a:pt x="1940306" y="1215885"/>
                </a:lnTo>
                <a:lnTo>
                  <a:pt x="1950072" y="1170876"/>
                </a:lnTo>
                <a:lnTo>
                  <a:pt x="1957755" y="1125118"/>
                </a:lnTo>
                <a:lnTo>
                  <a:pt x="1963305" y="1078661"/>
                </a:lnTo>
                <a:lnTo>
                  <a:pt x="1966683" y="1031582"/>
                </a:lnTo>
                <a:lnTo>
                  <a:pt x="1967814" y="983907"/>
                </a:lnTo>
                <a:close/>
              </a:path>
              <a:path w="2449829" h="3781425">
                <a:moveTo>
                  <a:pt x="2449334" y="1210335"/>
                </a:moveTo>
                <a:lnTo>
                  <a:pt x="2391422" y="1210335"/>
                </a:lnTo>
                <a:lnTo>
                  <a:pt x="1969274" y="1210335"/>
                </a:lnTo>
                <a:lnTo>
                  <a:pt x="1969274" y="1268247"/>
                </a:lnTo>
                <a:lnTo>
                  <a:pt x="2391422" y="1268247"/>
                </a:lnTo>
                <a:lnTo>
                  <a:pt x="2391422" y="3781323"/>
                </a:lnTo>
                <a:lnTo>
                  <a:pt x="2449334" y="3781323"/>
                </a:lnTo>
                <a:lnTo>
                  <a:pt x="2449334" y="1268247"/>
                </a:lnTo>
                <a:lnTo>
                  <a:pt x="2449334" y="1210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431530" y="3116706"/>
            <a:ext cx="1847850" cy="143192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ctr" marL="12065" marR="5080" indent="-635">
              <a:lnSpc>
                <a:spcPct val="85700"/>
              </a:lnSpc>
              <a:spcBef>
                <a:spcPts val="680"/>
              </a:spcBef>
            </a:pPr>
            <a:r>
              <a:rPr dirty="0" sz="3400" spc="229">
                <a:solidFill>
                  <a:srgbClr val="FFFFFF"/>
                </a:solidFill>
                <a:latin typeface="Arial"/>
                <a:cs typeface="Arial"/>
              </a:rPr>
              <a:t>North </a:t>
            </a:r>
            <a:r>
              <a:rPr dirty="0" sz="3400" spc="100">
                <a:solidFill>
                  <a:srgbClr val="FFFFFF"/>
                </a:solidFill>
                <a:latin typeface="Arial"/>
                <a:cs typeface="Arial"/>
              </a:rPr>
              <a:t>America: </a:t>
            </a:r>
            <a:r>
              <a:rPr dirty="0" sz="3400" spc="40">
                <a:solidFill>
                  <a:srgbClr val="FFFFFF"/>
                </a:solidFill>
                <a:latin typeface="Arial"/>
                <a:cs typeface="Arial"/>
              </a:rPr>
              <a:t>36.4%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789176" y="882396"/>
            <a:ext cx="14725015" cy="970915"/>
          </a:xfrm>
          <a:custGeom>
            <a:avLst/>
            <a:gdLst/>
            <a:ahLst/>
            <a:cxnLst/>
            <a:rect l="l" t="t" r="r" b="b"/>
            <a:pathLst>
              <a:path w="14725015" h="970914">
                <a:moveTo>
                  <a:pt x="14623034" y="0"/>
                </a:moveTo>
                <a:lnTo>
                  <a:pt x="101854" y="0"/>
                </a:lnTo>
                <a:lnTo>
                  <a:pt x="62204" y="8002"/>
                </a:lnTo>
                <a:lnTo>
                  <a:pt x="29829" y="29829"/>
                </a:lnTo>
                <a:lnTo>
                  <a:pt x="8002" y="62204"/>
                </a:lnTo>
                <a:lnTo>
                  <a:pt x="0" y="101853"/>
                </a:lnTo>
                <a:lnTo>
                  <a:pt x="0" y="868933"/>
                </a:lnTo>
                <a:lnTo>
                  <a:pt x="8002" y="908583"/>
                </a:lnTo>
                <a:lnTo>
                  <a:pt x="29829" y="940958"/>
                </a:lnTo>
                <a:lnTo>
                  <a:pt x="62204" y="962785"/>
                </a:lnTo>
                <a:lnTo>
                  <a:pt x="101854" y="970787"/>
                </a:lnTo>
                <a:lnTo>
                  <a:pt x="14623034" y="970787"/>
                </a:lnTo>
                <a:lnTo>
                  <a:pt x="14662683" y="962785"/>
                </a:lnTo>
                <a:lnTo>
                  <a:pt x="14695058" y="940958"/>
                </a:lnTo>
                <a:lnTo>
                  <a:pt x="14716885" y="908583"/>
                </a:lnTo>
                <a:lnTo>
                  <a:pt x="14724888" y="868933"/>
                </a:lnTo>
                <a:lnTo>
                  <a:pt x="14724888" y="101853"/>
                </a:lnTo>
                <a:lnTo>
                  <a:pt x="14717156" y="62849"/>
                </a:lnTo>
                <a:lnTo>
                  <a:pt x="14695043" y="29845"/>
                </a:lnTo>
                <a:lnTo>
                  <a:pt x="14662038" y="7731"/>
                </a:lnTo>
                <a:lnTo>
                  <a:pt x="14623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71826" y="1091564"/>
            <a:ext cx="13943330" cy="4679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44434" algn="l"/>
              </a:tabLst>
            </a:pPr>
            <a:r>
              <a:rPr dirty="0" sz="2900"/>
              <a:t>GLOBAL</a:t>
            </a:r>
            <a:r>
              <a:rPr dirty="0" sz="2900" spc="-105"/>
              <a:t> </a:t>
            </a:r>
            <a:r>
              <a:rPr dirty="0" sz="2900"/>
              <a:t>SMALL</a:t>
            </a:r>
            <a:r>
              <a:rPr dirty="0" sz="2900" spc="-60"/>
              <a:t> </a:t>
            </a:r>
            <a:r>
              <a:rPr dirty="0" sz="2900" spc="-85"/>
              <a:t>INTERFERING</a:t>
            </a:r>
            <a:r>
              <a:rPr dirty="0" sz="2900" spc="-105"/>
              <a:t> </a:t>
            </a:r>
            <a:r>
              <a:rPr dirty="0" sz="2900"/>
              <a:t>RNA</a:t>
            </a:r>
            <a:r>
              <a:rPr dirty="0" sz="2900" spc="-60"/>
              <a:t> </a:t>
            </a:r>
            <a:r>
              <a:rPr dirty="0" sz="2900" spc="-10"/>
              <a:t>SIRNA</a:t>
            </a:r>
            <a:r>
              <a:rPr dirty="0" sz="2900"/>
              <a:t>	</a:t>
            </a:r>
            <a:r>
              <a:rPr dirty="0" sz="2900" spc="-65"/>
              <a:t>MARKET</a:t>
            </a:r>
            <a:r>
              <a:rPr dirty="0" sz="2900" spc="-100"/>
              <a:t> </a:t>
            </a:r>
            <a:r>
              <a:rPr dirty="0" sz="2900" spc="-110"/>
              <a:t>REVENUE</a:t>
            </a:r>
            <a:r>
              <a:rPr dirty="0" sz="2900" spc="-70"/>
              <a:t> </a:t>
            </a:r>
            <a:r>
              <a:rPr dirty="0" sz="2900" spc="-105"/>
              <a:t>SHARE</a:t>
            </a:r>
            <a:r>
              <a:rPr dirty="0" sz="2900" spc="-75"/>
              <a:t> </a:t>
            </a:r>
            <a:r>
              <a:rPr dirty="0" sz="2900" spc="-110"/>
              <a:t>FOR</a:t>
            </a:r>
            <a:r>
              <a:rPr dirty="0" sz="2900" spc="-90"/>
              <a:t> </a:t>
            </a:r>
            <a:r>
              <a:rPr dirty="0" sz="2900" spc="60"/>
              <a:t>2022</a:t>
            </a:r>
            <a:endParaRPr sz="2900"/>
          </a:p>
        </p:txBody>
      </p:sp>
      <p:sp>
        <p:nvSpPr>
          <p:cNvPr id="7" name="object 7" descr=""/>
          <p:cNvSpPr/>
          <p:nvPr/>
        </p:nvSpPr>
        <p:spPr>
          <a:xfrm>
            <a:off x="452627" y="9066276"/>
            <a:ext cx="17806670" cy="1079500"/>
          </a:xfrm>
          <a:custGeom>
            <a:avLst/>
            <a:gdLst/>
            <a:ahLst/>
            <a:cxnLst/>
            <a:rect l="l" t="t" r="r" b="b"/>
            <a:pathLst>
              <a:path w="17806670" h="1079500">
                <a:moveTo>
                  <a:pt x="17722214" y="0"/>
                </a:moveTo>
                <a:lnTo>
                  <a:pt x="84188" y="0"/>
                </a:lnTo>
                <a:lnTo>
                  <a:pt x="51418" y="6611"/>
                </a:lnTo>
                <a:lnTo>
                  <a:pt x="24658" y="24642"/>
                </a:lnTo>
                <a:lnTo>
                  <a:pt x="6616" y="51386"/>
                </a:lnTo>
                <a:lnTo>
                  <a:pt x="0" y="84137"/>
                </a:lnTo>
                <a:lnTo>
                  <a:pt x="0" y="994841"/>
                </a:lnTo>
                <a:lnTo>
                  <a:pt x="6616" y="1027599"/>
                </a:lnTo>
                <a:lnTo>
                  <a:pt x="24658" y="1054347"/>
                </a:lnTo>
                <a:lnTo>
                  <a:pt x="51418" y="1072380"/>
                </a:lnTo>
                <a:lnTo>
                  <a:pt x="84188" y="1078992"/>
                </a:lnTo>
                <a:lnTo>
                  <a:pt x="17722214" y="1078992"/>
                </a:lnTo>
                <a:lnTo>
                  <a:pt x="17754980" y="1072380"/>
                </a:lnTo>
                <a:lnTo>
                  <a:pt x="17781746" y="1054347"/>
                </a:lnTo>
                <a:lnTo>
                  <a:pt x="17799796" y="1027599"/>
                </a:lnTo>
                <a:lnTo>
                  <a:pt x="17806416" y="994841"/>
                </a:lnTo>
                <a:lnTo>
                  <a:pt x="17806416" y="84137"/>
                </a:lnTo>
                <a:lnTo>
                  <a:pt x="17799796" y="51386"/>
                </a:lnTo>
                <a:lnTo>
                  <a:pt x="17781746" y="24642"/>
                </a:lnTo>
                <a:lnTo>
                  <a:pt x="17754981" y="6611"/>
                </a:lnTo>
                <a:lnTo>
                  <a:pt x="177222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29818" y="9168485"/>
            <a:ext cx="17444085" cy="790575"/>
          </a:xfrm>
          <a:prstGeom prst="rect">
            <a:avLst/>
          </a:prstGeom>
        </p:spPr>
        <p:txBody>
          <a:bodyPr wrap="square" lIns="0" tIns="55879" rIns="0" bIns="0" rtlCol="0" vert="horz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439"/>
              </a:spcBef>
            </a:pPr>
            <a:r>
              <a:rPr dirty="0" sz="1850" spc="-10">
                <a:latin typeface="Arial"/>
                <a:cs typeface="Arial"/>
              </a:rPr>
              <a:t>SiRNA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is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 spc="120">
                <a:latin typeface="Arial"/>
                <a:cs typeface="Arial"/>
              </a:rPr>
              <a:t>produced</a:t>
            </a:r>
            <a:r>
              <a:rPr dirty="0" sz="1850" spc="-90">
                <a:latin typeface="Arial"/>
                <a:cs typeface="Arial"/>
              </a:rPr>
              <a:t> </a:t>
            </a:r>
            <a:r>
              <a:rPr dirty="0" sz="1850" spc="155">
                <a:latin typeface="Arial"/>
                <a:cs typeface="Arial"/>
              </a:rPr>
              <a:t>from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the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95">
                <a:latin typeface="Arial"/>
                <a:cs typeface="Arial"/>
              </a:rPr>
              <a:t>long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dsRNAs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95">
                <a:latin typeface="Arial"/>
                <a:cs typeface="Arial"/>
              </a:rPr>
              <a:t>and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 spc="75">
                <a:latin typeface="Arial"/>
                <a:cs typeface="Arial"/>
              </a:rPr>
              <a:t>small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100">
                <a:latin typeface="Arial"/>
                <a:cs typeface="Arial"/>
              </a:rPr>
              <a:t>hairpin</a:t>
            </a:r>
            <a:r>
              <a:rPr dirty="0" sz="1850" spc="-3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RNAs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135">
                <a:latin typeface="Arial"/>
                <a:cs typeface="Arial"/>
              </a:rPr>
              <a:t>with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135">
                <a:latin typeface="Arial"/>
                <a:cs typeface="Arial"/>
              </a:rPr>
              <a:t>the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110">
                <a:latin typeface="Arial"/>
                <a:cs typeface="Arial"/>
              </a:rPr>
              <a:t>help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160">
                <a:latin typeface="Arial"/>
                <a:cs typeface="Arial"/>
              </a:rPr>
              <a:t>of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 spc="70">
                <a:latin typeface="Arial"/>
                <a:cs typeface="Arial"/>
              </a:rPr>
              <a:t>enzyme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85">
                <a:latin typeface="Arial"/>
                <a:cs typeface="Arial"/>
              </a:rPr>
              <a:t>dicer.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140">
                <a:latin typeface="Arial"/>
                <a:cs typeface="Arial"/>
              </a:rPr>
              <a:t>It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110">
                <a:latin typeface="Arial"/>
                <a:cs typeface="Arial"/>
              </a:rPr>
              <a:t>prevents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the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75">
                <a:latin typeface="Arial"/>
                <a:cs typeface="Arial"/>
              </a:rPr>
              <a:t>process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 spc="160">
                <a:latin typeface="Arial"/>
                <a:cs typeface="Arial"/>
              </a:rPr>
              <a:t>of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105">
                <a:latin typeface="Arial"/>
                <a:cs typeface="Arial"/>
              </a:rPr>
              <a:t>translation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 spc="145">
                <a:latin typeface="Arial"/>
                <a:cs typeface="Arial"/>
              </a:rPr>
              <a:t>by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80">
                <a:latin typeface="Arial"/>
                <a:cs typeface="Arial"/>
              </a:rPr>
              <a:t>degrading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 spc="-20">
                <a:latin typeface="Arial"/>
                <a:cs typeface="Arial"/>
              </a:rPr>
              <a:t>mRNA. </a:t>
            </a:r>
            <a:r>
              <a:rPr dirty="0" sz="1850">
                <a:latin typeface="Arial"/>
                <a:cs typeface="Arial"/>
              </a:rPr>
              <a:t>This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function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 spc="160">
                <a:latin typeface="Arial"/>
                <a:cs typeface="Arial"/>
              </a:rPr>
              <a:t>of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the</a:t>
            </a:r>
            <a:r>
              <a:rPr dirty="0" sz="1850" spc="-3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siRNA</a:t>
            </a:r>
            <a:r>
              <a:rPr dirty="0" sz="1850" spc="-3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is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seen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as</a:t>
            </a:r>
            <a:r>
              <a:rPr dirty="0" sz="1850" spc="-30">
                <a:latin typeface="Arial"/>
                <a:cs typeface="Arial"/>
              </a:rPr>
              <a:t> </a:t>
            </a:r>
            <a:r>
              <a:rPr dirty="0" sz="1850" spc="85">
                <a:latin typeface="Arial"/>
                <a:cs typeface="Arial"/>
              </a:rPr>
              <a:t>one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160">
                <a:latin typeface="Arial"/>
                <a:cs typeface="Arial"/>
              </a:rPr>
              <a:t>of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the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125">
                <a:latin typeface="Arial"/>
                <a:cs typeface="Arial"/>
              </a:rPr>
              <a:t>most</a:t>
            </a:r>
            <a:r>
              <a:rPr dirty="0" sz="1850" spc="-35">
                <a:latin typeface="Arial"/>
                <a:cs typeface="Arial"/>
              </a:rPr>
              <a:t> </a:t>
            </a:r>
            <a:r>
              <a:rPr dirty="0" sz="1850" spc="105">
                <a:latin typeface="Arial"/>
                <a:cs typeface="Arial"/>
              </a:rPr>
              <a:t>critical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 spc="114">
                <a:latin typeface="Arial"/>
                <a:cs typeface="Arial"/>
              </a:rPr>
              <a:t>therapeutic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114">
                <a:latin typeface="Arial"/>
                <a:cs typeface="Arial"/>
              </a:rPr>
              <a:t>tools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 spc="155">
                <a:latin typeface="Arial"/>
                <a:cs typeface="Arial"/>
              </a:rPr>
              <a:t>for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the</a:t>
            </a:r>
            <a:r>
              <a:rPr dirty="0" sz="1850" spc="-40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treatment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160">
                <a:latin typeface="Arial"/>
                <a:cs typeface="Arial"/>
              </a:rPr>
              <a:t>of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80">
                <a:latin typeface="Arial"/>
                <a:cs typeface="Arial"/>
              </a:rPr>
              <a:t>various</a:t>
            </a:r>
            <a:r>
              <a:rPr dirty="0" sz="1850" spc="-5">
                <a:latin typeface="Arial"/>
                <a:cs typeface="Arial"/>
              </a:rPr>
              <a:t> </a:t>
            </a:r>
            <a:r>
              <a:rPr dirty="0" sz="1850" spc="85">
                <a:latin typeface="Arial"/>
                <a:cs typeface="Arial"/>
              </a:rPr>
              <a:t>genetic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80">
                <a:latin typeface="Arial"/>
                <a:cs typeface="Arial"/>
              </a:rPr>
              <a:t>disorders,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95">
                <a:latin typeface="Arial"/>
                <a:cs typeface="Arial"/>
              </a:rPr>
              <a:t>including</a:t>
            </a:r>
            <a:r>
              <a:rPr dirty="0" sz="1850" spc="-35">
                <a:latin typeface="Arial"/>
                <a:cs typeface="Arial"/>
              </a:rPr>
              <a:t> </a:t>
            </a:r>
            <a:r>
              <a:rPr dirty="0" sz="1850" spc="65">
                <a:latin typeface="Arial"/>
                <a:cs typeface="Arial"/>
              </a:rPr>
              <a:t>cancer.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50">
                <a:latin typeface="Arial"/>
                <a:cs typeface="Arial"/>
              </a:rPr>
              <a:t>Hence,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80">
                <a:latin typeface="Arial"/>
                <a:cs typeface="Arial"/>
              </a:rPr>
              <a:t>its </a:t>
            </a:r>
            <a:r>
              <a:rPr dirty="0" sz="1850" spc="130">
                <a:latin typeface="Arial"/>
                <a:cs typeface="Arial"/>
              </a:rPr>
              <a:t>current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70">
                <a:latin typeface="Arial"/>
                <a:cs typeface="Arial"/>
              </a:rPr>
              <a:t>research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is</a:t>
            </a:r>
            <a:r>
              <a:rPr dirty="0" sz="1850" spc="-35">
                <a:latin typeface="Arial"/>
                <a:cs typeface="Arial"/>
              </a:rPr>
              <a:t> </a:t>
            </a:r>
            <a:r>
              <a:rPr dirty="0" sz="1850" spc="110">
                <a:latin typeface="Arial"/>
                <a:cs typeface="Arial"/>
              </a:rPr>
              <a:t>widely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100">
                <a:latin typeface="Arial"/>
                <a:cs typeface="Arial"/>
              </a:rPr>
              <a:t>focused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 spc="120">
                <a:latin typeface="Arial"/>
                <a:cs typeface="Arial"/>
              </a:rPr>
              <a:t>on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 spc="95">
                <a:latin typeface="Arial"/>
                <a:cs typeface="Arial"/>
              </a:rPr>
              <a:t>understanding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 spc="95">
                <a:latin typeface="Arial"/>
                <a:cs typeface="Arial"/>
              </a:rPr>
              <a:t>and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95">
                <a:latin typeface="Arial"/>
                <a:cs typeface="Arial"/>
              </a:rPr>
              <a:t>targeting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130">
                <a:latin typeface="Arial"/>
                <a:cs typeface="Arial"/>
              </a:rPr>
              <a:t>the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 spc="85">
                <a:latin typeface="Arial"/>
                <a:cs typeface="Arial"/>
              </a:rPr>
              <a:t>genetic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 spc="50">
                <a:latin typeface="Arial"/>
                <a:cs typeface="Arial"/>
              </a:rPr>
              <a:t>changes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95">
                <a:latin typeface="Arial"/>
                <a:cs typeface="Arial"/>
              </a:rPr>
              <a:t>in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155">
                <a:latin typeface="Arial"/>
                <a:cs typeface="Arial"/>
              </a:rPr>
              <a:t>th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872995" y="2919983"/>
          <a:ext cx="14618335" cy="4159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6795"/>
                <a:gridCol w="3691254"/>
                <a:gridCol w="3718559"/>
                <a:gridCol w="3565525"/>
              </a:tblGrid>
              <a:tr h="1007744">
                <a:tc gridSpan="4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dirty="0" sz="5100" spc="-18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SMALL</a:t>
                      </a:r>
                      <a:r>
                        <a:rPr dirty="0" sz="5100" spc="-17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100" spc="-2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INTERFERING</a:t>
                      </a:r>
                      <a:r>
                        <a:rPr dirty="0" sz="5100" spc="-16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100" spc="-229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RNA</a:t>
                      </a:r>
                      <a:r>
                        <a:rPr dirty="0" sz="5100" spc="-17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SIRNA</a:t>
                      </a:r>
                      <a:endParaRPr sz="5100">
                        <a:latin typeface="Arial"/>
                        <a:cs typeface="Arial"/>
                      </a:endParaRPr>
                    </a:p>
                  </a:txBody>
                  <a:tcPr marL="0" marR="0" marB="0" marT="77470"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69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33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397760">
                <a:tc gridSpan="4">
                  <a:txBody>
                    <a:bodyPr/>
                    <a:lstStyle/>
                    <a:p>
                      <a:pPr algn="ctr" marR="25400">
                        <a:lnSpc>
                          <a:spcPts val="4840"/>
                        </a:lnSpc>
                        <a:tabLst>
                          <a:tab pos="6759575" algn="l"/>
                        </a:tabLst>
                      </a:pPr>
                      <a:r>
                        <a:rPr dirty="0" sz="4500" spc="-10" b="1">
                          <a:latin typeface="Arial"/>
                          <a:cs typeface="Arial"/>
                        </a:rPr>
                        <a:t>DRIVERS</a:t>
                      </a:r>
                      <a:r>
                        <a:rPr dirty="0" sz="450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4500" spc="-140" b="1">
                          <a:latin typeface="Arial"/>
                          <a:cs typeface="Arial"/>
                        </a:rPr>
                        <a:t>RESTRAINTS</a:t>
                      </a:r>
                      <a:endParaRPr sz="4500">
                        <a:latin typeface="Arial"/>
                        <a:cs typeface="Arial"/>
                      </a:endParaRPr>
                    </a:p>
                    <a:p>
                      <a:pPr marL="716915" marR="920750">
                        <a:lnSpc>
                          <a:spcPts val="3100"/>
                        </a:lnSpc>
                        <a:spcBef>
                          <a:spcPts val="645"/>
                        </a:spcBef>
                        <a:tabLst>
                          <a:tab pos="8049895" algn="l"/>
                        </a:tabLst>
                      </a:pPr>
                      <a:r>
                        <a:rPr dirty="0" sz="3000" spc="-130">
                          <a:latin typeface="Arial"/>
                          <a:cs typeface="Arial"/>
                        </a:rPr>
                        <a:t>RISE</a:t>
                      </a:r>
                      <a:r>
                        <a:rPr dirty="0" sz="30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85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3000" spc="-1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45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30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80">
                          <a:latin typeface="Arial"/>
                          <a:cs typeface="Arial"/>
                        </a:rPr>
                        <a:t>PREVALENCE</a:t>
                      </a:r>
                      <a:r>
                        <a:rPr dirty="0" sz="30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25"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3000">
                          <a:latin typeface="Arial"/>
                          <a:cs typeface="Arial"/>
                        </a:rPr>
                        <a:t>	AVAIALBILITY</a:t>
                      </a:r>
                      <a:r>
                        <a:rPr dirty="0" sz="30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20"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30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25">
                          <a:latin typeface="Arial"/>
                          <a:cs typeface="Arial"/>
                        </a:rPr>
                        <a:t>SUBSTITUTE </a:t>
                      </a:r>
                      <a:r>
                        <a:rPr dirty="0" sz="3000" spc="-10">
                          <a:latin typeface="Arial"/>
                          <a:cs typeface="Arial"/>
                        </a:rPr>
                        <a:t>CHRONIC</a:t>
                      </a:r>
                      <a:r>
                        <a:rPr dirty="0" sz="3000" spc="-1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10">
                          <a:latin typeface="Arial"/>
                          <a:cs typeface="Arial"/>
                        </a:rPr>
                        <a:t>DISEASES,</a:t>
                      </a:r>
                      <a:r>
                        <a:rPr dirty="0" sz="30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3000" spc="-65">
                          <a:latin typeface="Arial"/>
                          <a:cs typeface="Arial"/>
                        </a:rPr>
                        <a:t>PRODUCTS</a:t>
                      </a:r>
                      <a:r>
                        <a:rPr dirty="0" sz="30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>
                          <a:latin typeface="Arial"/>
                          <a:cs typeface="Arial"/>
                        </a:rPr>
                        <a:t>MAY</a:t>
                      </a:r>
                      <a:r>
                        <a:rPr dirty="0" sz="30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10">
                          <a:latin typeface="Arial"/>
                          <a:cs typeface="Arial"/>
                        </a:rPr>
                        <a:t>HAMPER</a:t>
                      </a:r>
                      <a:r>
                        <a:rPr dirty="0" sz="30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25">
                          <a:latin typeface="Arial"/>
                          <a:cs typeface="Arial"/>
                        </a:rPr>
                        <a:t>THE</a:t>
                      </a:r>
                      <a:endParaRPr sz="3000">
                        <a:latin typeface="Arial"/>
                        <a:cs typeface="Arial"/>
                      </a:endParaRPr>
                    </a:p>
                    <a:p>
                      <a:pPr marL="716915">
                        <a:lnSpc>
                          <a:spcPts val="3075"/>
                        </a:lnSpc>
                        <a:tabLst>
                          <a:tab pos="8049895" algn="l"/>
                        </a:tabLst>
                      </a:pPr>
                      <a:r>
                        <a:rPr dirty="0" sz="3000" spc="-75">
                          <a:latin typeface="Arial"/>
                          <a:cs typeface="Arial"/>
                        </a:rPr>
                        <a:t>ESPECIALLY</a:t>
                      </a:r>
                      <a:r>
                        <a:rPr dirty="0" sz="30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10">
                          <a:latin typeface="Arial"/>
                          <a:cs typeface="Arial"/>
                        </a:rPr>
                        <a:t>CANCER</a:t>
                      </a:r>
                      <a:r>
                        <a:rPr dirty="0" sz="30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3000" spc="-60">
                          <a:latin typeface="Arial"/>
                          <a:cs typeface="Arial"/>
                        </a:rPr>
                        <a:t>GROWTH</a:t>
                      </a:r>
                      <a:r>
                        <a:rPr dirty="0" sz="30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60"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30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10">
                          <a:latin typeface="Arial"/>
                          <a:cs typeface="Arial"/>
                        </a:rPr>
                        <a:t>MARKET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944623" y="3797808"/>
            <a:ext cx="14839315" cy="3837940"/>
            <a:chOff x="1944623" y="3797808"/>
            <a:chExt cx="14839315" cy="3837940"/>
          </a:xfrm>
        </p:grpSpPr>
        <p:sp>
          <p:nvSpPr>
            <p:cNvPr id="4" name="object 4" descr=""/>
            <p:cNvSpPr/>
            <p:nvPr/>
          </p:nvSpPr>
          <p:spPr>
            <a:xfrm>
              <a:off x="1944623" y="3797808"/>
              <a:ext cx="14839315" cy="1809114"/>
            </a:xfrm>
            <a:custGeom>
              <a:avLst/>
              <a:gdLst/>
              <a:ahLst/>
              <a:cxnLst/>
              <a:rect l="l" t="t" r="r" b="b"/>
              <a:pathLst>
                <a:path w="14839315" h="1809114">
                  <a:moveTo>
                    <a:pt x="14822297" y="0"/>
                  </a:moveTo>
                  <a:lnTo>
                    <a:pt x="22987" y="0"/>
                  </a:lnTo>
                  <a:lnTo>
                    <a:pt x="14037" y="1805"/>
                  </a:lnTo>
                  <a:lnTo>
                    <a:pt x="6731" y="6731"/>
                  </a:lnTo>
                  <a:lnTo>
                    <a:pt x="1805" y="14037"/>
                  </a:lnTo>
                  <a:lnTo>
                    <a:pt x="0" y="22987"/>
                  </a:lnTo>
                  <a:lnTo>
                    <a:pt x="0" y="1786001"/>
                  </a:lnTo>
                  <a:lnTo>
                    <a:pt x="1805" y="1794950"/>
                  </a:lnTo>
                  <a:lnTo>
                    <a:pt x="6731" y="1802257"/>
                  </a:lnTo>
                  <a:lnTo>
                    <a:pt x="14037" y="1807182"/>
                  </a:lnTo>
                  <a:lnTo>
                    <a:pt x="22987" y="1808988"/>
                  </a:lnTo>
                  <a:lnTo>
                    <a:pt x="14816201" y="1808988"/>
                  </a:lnTo>
                  <a:lnTo>
                    <a:pt x="14825150" y="1807182"/>
                  </a:lnTo>
                  <a:lnTo>
                    <a:pt x="14832456" y="1802256"/>
                  </a:lnTo>
                  <a:lnTo>
                    <a:pt x="14837382" y="1794950"/>
                  </a:lnTo>
                  <a:lnTo>
                    <a:pt x="14839188" y="1786001"/>
                  </a:lnTo>
                  <a:lnTo>
                    <a:pt x="14839188" y="16890"/>
                  </a:lnTo>
                  <a:lnTo>
                    <a:pt x="14836775" y="11049"/>
                  </a:lnTo>
                  <a:lnTo>
                    <a:pt x="14828139" y="2412"/>
                  </a:lnTo>
                  <a:lnTo>
                    <a:pt x="14822297" y="0"/>
                  </a:lnTo>
                  <a:close/>
                </a:path>
              </a:pathLst>
            </a:custGeom>
            <a:solidFill>
              <a:srgbClr val="1312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44623" y="4879848"/>
              <a:ext cx="14839315" cy="2755900"/>
            </a:xfrm>
            <a:custGeom>
              <a:avLst/>
              <a:gdLst/>
              <a:ahLst/>
              <a:cxnLst/>
              <a:rect l="l" t="t" r="r" b="b"/>
              <a:pathLst>
                <a:path w="14839315" h="2755900">
                  <a:moveTo>
                    <a:pt x="14839188" y="0"/>
                  </a:moveTo>
                  <a:lnTo>
                    <a:pt x="0" y="0"/>
                  </a:lnTo>
                  <a:lnTo>
                    <a:pt x="0" y="2755391"/>
                  </a:lnTo>
                  <a:lnTo>
                    <a:pt x="14839188" y="2755391"/>
                  </a:lnTo>
                  <a:lnTo>
                    <a:pt x="148391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17819" y="3898772"/>
            <a:ext cx="6454775" cy="6731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250" spc="-20"/>
              <a:t>AUTHOR'S</a:t>
            </a:r>
            <a:r>
              <a:rPr dirty="0" sz="4250" spc="-220"/>
              <a:t> </a:t>
            </a:r>
            <a:r>
              <a:rPr dirty="0" sz="4250" spc="-145"/>
              <a:t>PERSPECTIVE</a:t>
            </a:r>
            <a:endParaRPr sz="4250"/>
          </a:p>
        </p:txBody>
      </p:sp>
      <p:sp>
        <p:nvSpPr>
          <p:cNvPr id="7" name="object 7" descr=""/>
          <p:cNvSpPr txBox="1"/>
          <p:nvPr/>
        </p:nvSpPr>
        <p:spPr>
          <a:xfrm>
            <a:off x="2124455" y="5080508"/>
            <a:ext cx="14342744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750" spc="220">
                <a:latin typeface="Arial"/>
                <a:cs typeface="Arial"/>
              </a:rPr>
              <a:t>With</a:t>
            </a:r>
            <a:r>
              <a:rPr dirty="0" sz="3750" spc="-114">
                <a:latin typeface="Arial"/>
                <a:cs typeface="Arial"/>
              </a:rPr>
              <a:t> </a:t>
            </a:r>
            <a:r>
              <a:rPr dirty="0" sz="3750" spc="285">
                <a:latin typeface="Arial"/>
                <a:cs typeface="Arial"/>
              </a:rPr>
              <a:t>four</a:t>
            </a:r>
            <a:r>
              <a:rPr dirty="0" sz="3750" spc="-114">
                <a:latin typeface="Arial"/>
                <a:cs typeface="Arial"/>
              </a:rPr>
              <a:t> </a:t>
            </a:r>
            <a:r>
              <a:rPr dirty="0" sz="3750" spc="125">
                <a:latin typeface="Arial"/>
                <a:cs typeface="Arial"/>
              </a:rPr>
              <a:t>agents</a:t>
            </a:r>
            <a:r>
              <a:rPr dirty="0" sz="3750" spc="-145">
                <a:latin typeface="Arial"/>
                <a:cs typeface="Arial"/>
              </a:rPr>
              <a:t> </a:t>
            </a:r>
            <a:r>
              <a:rPr dirty="0" sz="3750" spc="175">
                <a:latin typeface="Arial"/>
                <a:cs typeface="Arial"/>
              </a:rPr>
              <a:t>already</a:t>
            </a:r>
            <a:r>
              <a:rPr dirty="0" sz="3750" spc="-160">
                <a:latin typeface="Arial"/>
                <a:cs typeface="Arial"/>
              </a:rPr>
              <a:t> </a:t>
            </a:r>
            <a:r>
              <a:rPr dirty="0" sz="3750" spc="229">
                <a:latin typeface="Arial"/>
                <a:cs typeface="Arial"/>
              </a:rPr>
              <a:t>approved</a:t>
            </a:r>
            <a:r>
              <a:rPr dirty="0" sz="3750" spc="-155">
                <a:latin typeface="Arial"/>
                <a:cs typeface="Arial"/>
              </a:rPr>
              <a:t> </a:t>
            </a:r>
            <a:r>
              <a:rPr dirty="0" sz="3750" spc="295">
                <a:latin typeface="Arial"/>
                <a:cs typeface="Arial"/>
              </a:rPr>
              <a:t>by</a:t>
            </a:r>
            <a:r>
              <a:rPr dirty="0" sz="3750" spc="-114">
                <a:latin typeface="Arial"/>
                <a:cs typeface="Arial"/>
              </a:rPr>
              <a:t> </a:t>
            </a:r>
            <a:r>
              <a:rPr dirty="0" sz="3750">
                <a:latin typeface="Arial"/>
                <a:cs typeface="Arial"/>
              </a:rPr>
              <a:t>FDA,</a:t>
            </a:r>
            <a:r>
              <a:rPr dirty="0" sz="3750" spc="-125">
                <a:latin typeface="Arial"/>
                <a:cs typeface="Arial"/>
              </a:rPr>
              <a:t> </a:t>
            </a:r>
            <a:r>
              <a:rPr dirty="0" sz="3750" spc="204">
                <a:latin typeface="Arial"/>
                <a:cs typeface="Arial"/>
              </a:rPr>
              <a:t>many</a:t>
            </a:r>
            <a:r>
              <a:rPr dirty="0" sz="3750" spc="-135">
                <a:latin typeface="Arial"/>
                <a:cs typeface="Arial"/>
              </a:rPr>
              <a:t> </a:t>
            </a:r>
            <a:r>
              <a:rPr dirty="0" sz="3750" spc="220">
                <a:latin typeface="Arial"/>
                <a:cs typeface="Arial"/>
              </a:rPr>
              <a:t>others</a:t>
            </a:r>
            <a:r>
              <a:rPr dirty="0" sz="3750" spc="-130">
                <a:latin typeface="Arial"/>
                <a:cs typeface="Arial"/>
              </a:rPr>
              <a:t> </a:t>
            </a:r>
            <a:r>
              <a:rPr dirty="0" sz="3750" spc="120">
                <a:latin typeface="Arial"/>
                <a:cs typeface="Arial"/>
              </a:rPr>
              <a:t>are</a:t>
            </a:r>
            <a:r>
              <a:rPr dirty="0" sz="3750" spc="-114">
                <a:latin typeface="Arial"/>
                <a:cs typeface="Arial"/>
              </a:rPr>
              <a:t> </a:t>
            </a:r>
            <a:r>
              <a:rPr dirty="0" sz="3750" spc="170">
                <a:latin typeface="Arial"/>
                <a:cs typeface="Arial"/>
              </a:rPr>
              <a:t>in</a:t>
            </a:r>
            <a:endParaRPr sz="37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124455" y="5473394"/>
            <a:ext cx="11847195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750" spc="175">
                <a:latin typeface="Arial"/>
                <a:cs typeface="Arial"/>
              </a:rPr>
              <a:t>advanced</a:t>
            </a:r>
            <a:r>
              <a:rPr dirty="0" sz="3750" spc="-155">
                <a:latin typeface="Arial"/>
                <a:cs typeface="Arial"/>
              </a:rPr>
              <a:t> </a:t>
            </a:r>
            <a:r>
              <a:rPr dirty="0" sz="3750" spc="85">
                <a:latin typeface="Arial"/>
                <a:cs typeface="Arial"/>
              </a:rPr>
              <a:t>stages</a:t>
            </a:r>
            <a:r>
              <a:rPr dirty="0" sz="3750" spc="-135">
                <a:latin typeface="Arial"/>
                <a:cs typeface="Arial"/>
              </a:rPr>
              <a:t> </a:t>
            </a:r>
            <a:r>
              <a:rPr dirty="0" sz="3750" spc="325">
                <a:latin typeface="Arial"/>
                <a:cs typeface="Arial"/>
              </a:rPr>
              <a:t>of</a:t>
            </a:r>
            <a:r>
              <a:rPr dirty="0" sz="3750" spc="-100">
                <a:latin typeface="Arial"/>
                <a:cs typeface="Arial"/>
              </a:rPr>
              <a:t> </a:t>
            </a:r>
            <a:r>
              <a:rPr dirty="0" sz="3750" spc="270">
                <a:latin typeface="Arial"/>
                <a:cs typeface="Arial"/>
              </a:rPr>
              <a:t>the</a:t>
            </a:r>
            <a:r>
              <a:rPr dirty="0" sz="3750" spc="-130">
                <a:latin typeface="Arial"/>
                <a:cs typeface="Arial"/>
              </a:rPr>
              <a:t> </a:t>
            </a:r>
            <a:r>
              <a:rPr dirty="0" sz="3750" spc="204">
                <a:latin typeface="Arial"/>
                <a:cs typeface="Arial"/>
              </a:rPr>
              <a:t>drug</a:t>
            </a:r>
            <a:r>
              <a:rPr dirty="0" sz="3750" spc="-100">
                <a:latin typeface="Arial"/>
                <a:cs typeface="Arial"/>
              </a:rPr>
              <a:t> </a:t>
            </a:r>
            <a:r>
              <a:rPr dirty="0" sz="3750" spc="245">
                <a:latin typeface="Arial"/>
                <a:cs typeface="Arial"/>
              </a:rPr>
              <a:t>development</a:t>
            </a:r>
            <a:r>
              <a:rPr dirty="0" sz="3750" spc="-145">
                <a:latin typeface="Arial"/>
                <a:cs typeface="Arial"/>
              </a:rPr>
              <a:t> </a:t>
            </a:r>
            <a:r>
              <a:rPr dirty="0" sz="3750" spc="165">
                <a:latin typeface="Arial"/>
                <a:cs typeface="Arial"/>
              </a:rPr>
              <a:t>pipeline.</a:t>
            </a:r>
            <a:endParaRPr sz="37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24455" y="6261861"/>
            <a:ext cx="14404340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750" spc="65">
                <a:latin typeface="Arial"/>
                <a:cs typeface="Arial"/>
              </a:rPr>
              <a:t>This</a:t>
            </a:r>
            <a:r>
              <a:rPr dirty="0" sz="3750" spc="-110">
                <a:latin typeface="Arial"/>
                <a:cs typeface="Arial"/>
              </a:rPr>
              <a:t> </a:t>
            </a:r>
            <a:r>
              <a:rPr dirty="0" sz="3750" spc="235">
                <a:latin typeface="Arial"/>
                <a:cs typeface="Arial"/>
              </a:rPr>
              <a:t>will</a:t>
            </a:r>
            <a:r>
              <a:rPr dirty="0" sz="3750" spc="-110">
                <a:latin typeface="Arial"/>
                <a:cs typeface="Arial"/>
              </a:rPr>
              <a:t> </a:t>
            </a:r>
            <a:r>
              <a:rPr dirty="0" sz="3750" spc="225">
                <a:latin typeface="Arial"/>
                <a:cs typeface="Arial"/>
              </a:rPr>
              <a:t>stimulate</a:t>
            </a:r>
            <a:r>
              <a:rPr dirty="0" sz="3750" spc="-130">
                <a:latin typeface="Arial"/>
                <a:cs typeface="Arial"/>
              </a:rPr>
              <a:t> </a:t>
            </a:r>
            <a:r>
              <a:rPr dirty="0" sz="3750">
                <a:latin typeface="Arial"/>
                <a:cs typeface="Arial"/>
              </a:rPr>
              <a:t>siRNA</a:t>
            </a:r>
            <a:r>
              <a:rPr dirty="0" sz="3750" spc="-100">
                <a:latin typeface="Arial"/>
                <a:cs typeface="Arial"/>
              </a:rPr>
              <a:t> </a:t>
            </a:r>
            <a:r>
              <a:rPr dirty="0" sz="3750" spc="165">
                <a:latin typeface="Arial"/>
                <a:cs typeface="Arial"/>
              </a:rPr>
              <a:t>drugs</a:t>
            </a:r>
            <a:r>
              <a:rPr dirty="0" sz="3750" spc="-114">
                <a:latin typeface="Arial"/>
                <a:cs typeface="Arial"/>
              </a:rPr>
              <a:t> </a:t>
            </a:r>
            <a:r>
              <a:rPr dirty="0" sz="3750" spc="370">
                <a:latin typeface="Arial"/>
                <a:cs typeface="Arial"/>
              </a:rPr>
              <a:t>to</a:t>
            </a:r>
            <a:r>
              <a:rPr dirty="0" sz="3750" spc="-100">
                <a:latin typeface="Arial"/>
                <a:cs typeface="Arial"/>
              </a:rPr>
              <a:t> </a:t>
            </a:r>
            <a:r>
              <a:rPr dirty="0" sz="3750" spc="195">
                <a:latin typeface="Arial"/>
                <a:cs typeface="Arial"/>
              </a:rPr>
              <a:t>become</a:t>
            </a:r>
            <a:r>
              <a:rPr dirty="0" sz="3750" spc="-114">
                <a:latin typeface="Arial"/>
                <a:cs typeface="Arial"/>
              </a:rPr>
              <a:t> </a:t>
            </a:r>
            <a:r>
              <a:rPr dirty="0" sz="3750">
                <a:latin typeface="Arial"/>
                <a:cs typeface="Arial"/>
              </a:rPr>
              <a:t>a</a:t>
            </a:r>
            <a:r>
              <a:rPr dirty="0" sz="3750" spc="-100">
                <a:latin typeface="Arial"/>
                <a:cs typeface="Arial"/>
              </a:rPr>
              <a:t> </a:t>
            </a:r>
            <a:r>
              <a:rPr dirty="0" sz="3750" spc="210">
                <a:latin typeface="Arial"/>
                <a:cs typeface="Arial"/>
              </a:rPr>
              <a:t>standard</a:t>
            </a:r>
            <a:r>
              <a:rPr dirty="0" sz="3750" spc="-130">
                <a:latin typeface="Arial"/>
                <a:cs typeface="Arial"/>
              </a:rPr>
              <a:t> </a:t>
            </a:r>
            <a:r>
              <a:rPr dirty="0" sz="3750" spc="254">
                <a:latin typeface="Arial"/>
                <a:cs typeface="Arial"/>
              </a:rPr>
              <a:t>modality</a:t>
            </a:r>
            <a:endParaRPr sz="3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24455" y="6655054"/>
            <a:ext cx="4899660" cy="6019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750" spc="325">
                <a:latin typeface="Arial"/>
                <a:cs typeface="Arial"/>
              </a:rPr>
              <a:t>of</a:t>
            </a:r>
            <a:r>
              <a:rPr dirty="0" sz="3750" spc="-110">
                <a:latin typeface="Arial"/>
                <a:cs typeface="Arial"/>
              </a:rPr>
              <a:t> </a:t>
            </a:r>
            <a:r>
              <a:rPr dirty="0" sz="3750" spc="200">
                <a:latin typeface="Arial"/>
                <a:cs typeface="Arial"/>
              </a:rPr>
              <a:t>pharmacotherapy.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838450">
              <a:lnSpc>
                <a:spcPct val="100000"/>
              </a:lnSpc>
              <a:spcBef>
                <a:spcPts val="95"/>
              </a:spcBef>
            </a:pPr>
            <a:r>
              <a:rPr dirty="0" spc="-295"/>
              <a:t>KEY</a:t>
            </a:r>
            <a:r>
              <a:rPr dirty="0" spc="-175"/>
              <a:t> </a:t>
            </a:r>
            <a:r>
              <a:rPr dirty="0" spc="-1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631683" y="963549"/>
            <a:ext cx="3025775" cy="4794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950" b="1">
                <a:latin typeface="Georgia"/>
                <a:cs typeface="Georgia"/>
              </a:rPr>
              <a:t>For</a:t>
            </a:r>
            <a:r>
              <a:rPr dirty="0" sz="2950" spc="-35" b="1">
                <a:latin typeface="Georgia"/>
                <a:cs typeface="Georgia"/>
              </a:rPr>
              <a:t> </a:t>
            </a:r>
            <a:r>
              <a:rPr dirty="0" sz="2950" b="1">
                <a:latin typeface="Georgia"/>
                <a:cs typeface="Georgia"/>
              </a:rPr>
              <a:t>Full</a:t>
            </a:r>
            <a:r>
              <a:rPr dirty="0" sz="2950" spc="-30" b="1">
                <a:latin typeface="Georgia"/>
                <a:cs typeface="Georgia"/>
              </a:rPr>
              <a:t> </a:t>
            </a:r>
            <a:r>
              <a:rPr dirty="0" sz="2950" spc="-10" b="1">
                <a:latin typeface="Georgia"/>
                <a:cs typeface="Georgia"/>
              </a:rPr>
              <a:t>Report</a:t>
            </a:r>
            <a:endParaRPr sz="29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39610" y="1136090"/>
            <a:ext cx="5210810" cy="121666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800" spc="455">
                <a:solidFill>
                  <a:srgbClr val="000000"/>
                </a:solidFill>
              </a:rPr>
              <a:t>Contact</a:t>
            </a:r>
            <a:r>
              <a:rPr dirty="0" sz="7800" spc="-245">
                <a:solidFill>
                  <a:srgbClr val="000000"/>
                </a:solidFill>
              </a:rPr>
              <a:t> </a:t>
            </a:r>
            <a:r>
              <a:rPr dirty="0" sz="7800" spc="175">
                <a:solidFill>
                  <a:srgbClr val="000000"/>
                </a:solidFill>
              </a:rPr>
              <a:t>us</a:t>
            </a:r>
            <a:endParaRPr sz="780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14843" y="2380488"/>
            <a:ext cx="3258311" cy="207263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214117" y="4091355"/>
            <a:ext cx="13044805" cy="4120515"/>
          </a:xfrm>
          <a:prstGeom prst="rect">
            <a:avLst/>
          </a:prstGeom>
        </p:spPr>
        <p:txBody>
          <a:bodyPr wrap="square" lIns="0" tIns="288925" rIns="0" bIns="0" rtlCol="0" vert="horz">
            <a:spAutoFit/>
          </a:bodyPr>
          <a:lstStyle/>
          <a:p>
            <a:pPr algn="ctr" marL="815975">
              <a:lnSpc>
                <a:spcPct val="100000"/>
              </a:lnSpc>
              <a:spcBef>
                <a:spcPts val="2275"/>
              </a:spcBef>
            </a:pPr>
            <a:r>
              <a:rPr dirty="0" sz="5900" b="1">
                <a:latin typeface="Lato"/>
                <a:cs typeface="Lato"/>
              </a:rPr>
              <a:t>COGNITIVE</a:t>
            </a:r>
            <a:r>
              <a:rPr dirty="0" sz="5900" spc="60" b="1">
                <a:latin typeface="Lato"/>
                <a:cs typeface="Lato"/>
              </a:rPr>
              <a:t> </a:t>
            </a:r>
            <a:r>
              <a:rPr dirty="0" sz="5900" b="1">
                <a:latin typeface="Lato"/>
                <a:cs typeface="Lato"/>
              </a:rPr>
              <a:t>MARKET</a:t>
            </a:r>
            <a:r>
              <a:rPr dirty="0" sz="5900" spc="60" b="1">
                <a:latin typeface="Lato"/>
                <a:cs typeface="Lato"/>
              </a:rPr>
              <a:t> </a:t>
            </a:r>
            <a:r>
              <a:rPr dirty="0" sz="5900" spc="-10" b="1">
                <a:latin typeface="Lato"/>
                <a:cs typeface="Lato"/>
              </a:rPr>
              <a:t>RESEARCH</a:t>
            </a:r>
            <a:endParaRPr sz="5900">
              <a:latin typeface="Lato"/>
              <a:cs typeface="Lato"/>
            </a:endParaRPr>
          </a:p>
          <a:p>
            <a:pPr algn="ctr" marL="815340">
              <a:lnSpc>
                <a:spcPct val="100000"/>
              </a:lnSpc>
              <a:spcBef>
                <a:spcPts val="1260"/>
              </a:spcBef>
              <a:tabLst>
                <a:tab pos="1834514" algn="l"/>
                <a:tab pos="2577465" algn="l"/>
                <a:tab pos="6080760" algn="l"/>
                <a:tab pos="6386195" algn="l"/>
                <a:tab pos="7421880" algn="l"/>
              </a:tabLst>
            </a:pPr>
            <a:r>
              <a:rPr dirty="0" sz="3400" spc="215">
                <a:latin typeface="Lato"/>
                <a:cs typeface="Lato"/>
              </a:rPr>
              <a:t>Tel:</a:t>
            </a:r>
            <a:r>
              <a:rPr dirty="0" sz="3400">
                <a:latin typeface="Lato"/>
                <a:cs typeface="Lato"/>
              </a:rPr>
              <a:t>	+</a:t>
            </a:r>
            <a:r>
              <a:rPr dirty="0" sz="3400" spc="-535">
                <a:latin typeface="Lato"/>
                <a:cs typeface="Lato"/>
              </a:rPr>
              <a:t> </a:t>
            </a:r>
            <a:r>
              <a:rPr dirty="0" sz="3400" spc="-50">
                <a:latin typeface="Lato"/>
                <a:cs typeface="Lato"/>
              </a:rPr>
              <a:t>1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20">
                <a:latin typeface="Lato"/>
                <a:cs typeface="Lato"/>
              </a:rPr>
              <a:t>312</a:t>
            </a:r>
            <a:r>
              <a:rPr dirty="0" sz="3400" spc="-52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225">
                <a:latin typeface="Lato"/>
                <a:cs typeface="Lato"/>
              </a:rPr>
              <a:t>376</a:t>
            </a:r>
            <a:r>
              <a:rPr dirty="0" sz="3400" spc="-53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229">
                <a:latin typeface="Lato"/>
                <a:cs typeface="Lato"/>
              </a:rPr>
              <a:t>8303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-50">
                <a:latin typeface="Lato"/>
                <a:cs typeface="Lato"/>
              </a:rPr>
              <a:t>|</a:t>
            </a:r>
            <a:r>
              <a:rPr dirty="0" sz="3400">
                <a:latin typeface="Lato"/>
                <a:cs typeface="Lato"/>
              </a:rPr>
              <a:t>	+</a:t>
            </a:r>
            <a:r>
              <a:rPr dirty="0" sz="3400" spc="-545">
                <a:latin typeface="Lato"/>
                <a:cs typeface="Lato"/>
              </a:rPr>
              <a:t> </a:t>
            </a:r>
            <a:r>
              <a:rPr dirty="0" sz="3400" spc="140">
                <a:latin typeface="Lato"/>
                <a:cs typeface="Lato"/>
              </a:rPr>
              <a:t>44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20">
                <a:latin typeface="Lato"/>
                <a:cs typeface="Lato"/>
              </a:rPr>
              <a:t>020</a:t>
            </a:r>
            <a:r>
              <a:rPr dirty="0" sz="3400" spc="-50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250">
                <a:latin typeface="Lato"/>
                <a:cs typeface="Lato"/>
              </a:rPr>
              <a:t>8123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229">
                <a:latin typeface="Lato"/>
                <a:cs typeface="Lato"/>
              </a:rPr>
              <a:t>0732 </a:t>
            </a:r>
            <a:endParaRPr sz="3400">
              <a:latin typeface="Lato"/>
              <a:cs typeface="Lato"/>
            </a:endParaRPr>
          </a:p>
          <a:p>
            <a:pPr algn="ctr" marL="815340">
              <a:lnSpc>
                <a:spcPct val="100000"/>
              </a:lnSpc>
              <a:spcBef>
                <a:spcPts val="720"/>
              </a:spcBef>
              <a:tabLst>
                <a:tab pos="2258060" algn="l"/>
                <a:tab pos="3610610" algn="l"/>
              </a:tabLst>
            </a:pPr>
            <a:r>
              <a:rPr dirty="0" sz="3400" spc="265">
                <a:latin typeface="Lato"/>
                <a:cs typeface="Lato"/>
              </a:rPr>
              <a:t>India: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-10">
                <a:latin typeface="Lato"/>
                <a:cs typeface="Lato"/>
              </a:rPr>
              <a:t>(</a:t>
            </a:r>
            <a:r>
              <a:rPr dirty="0" sz="3400" spc="-54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+</a:t>
            </a:r>
            <a:r>
              <a:rPr dirty="0" sz="3400" spc="-535">
                <a:latin typeface="Lato"/>
                <a:cs typeface="Lato"/>
              </a:rPr>
              <a:t> </a:t>
            </a:r>
            <a:r>
              <a:rPr dirty="0" sz="3400" spc="165">
                <a:latin typeface="Lato"/>
                <a:cs typeface="Lato"/>
              </a:rPr>
              <a:t>91</a:t>
            </a:r>
            <a:r>
              <a:rPr dirty="0" sz="3400" spc="-530">
                <a:latin typeface="Lato"/>
                <a:cs typeface="Lato"/>
              </a:rPr>
              <a:t> </a:t>
            </a:r>
            <a:r>
              <a:rPr dirty="0" sz="3400" spc="-50">
                <a:latin typeface="Lato"/>
                <a:cs typeface="Lato"/>
              </a:rPr>
              <a:t>)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20">
                <a:latin typeface="Lato"/>
                <a:cs typeface="Lato"/>
              </a:rPr>
              <a:t>983</a:t>
            </a:r>
            <a:r>
              <a:rPr dirty="0" sz="3400" spc="-48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220">
                <a:latin typeface="Lato"/>
                <a:cs typeface="Lato"/>
              </a:rPr>
              <a:t>496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229">
                <a:latin typeface="Lato"/>
                <a:cs typeface="Lato"/>
              </a:rPr>
              <a:t>8611 </a:t>
            </a:r>
            <a:endParaRPr sz="3400">
              <a:latin typeface="Lato"/>
              <a:cs typeface="Lato"/>
            </a:endParaRPr>
          </a:p>
          <a:p>
            <a:pPr algn="ctr" marL="751205">
              <a:lnSpc>
                <a:spcPct val="100000"/>
              </a:lnSpc>
              <a:spcBef>
                <a:spcPts val="1725"/>
              </a:spcBef>
            </a:pPr>
            <a:r>
              <a:rPr dirty="0" sz="3850" spc="310">
                <a:latin typeface="Lato"/>
                <a:cs typeface="Lato"/>
              </a:rPr>
              <a:t>sales@</a:t>
            </a:r>
            <a:r>
              <a:rPr dirty="0" sz="3850" spc="-550">
                <a:latin typeface="Lato"/>
                <a:cs typeface="Lato"/>
              </a:rPr>
              <a:t> </a:t>
            </a:r>
            <a:r>
              <a:rPr dirty="0" sz="3850" spc="360">
                <a:latin typeface="Lato"/>
                <a:cs typeface="Lato"/>
              </a:rPr>
              <a:t>cognitivemarketresearch.</a:t>
            </a:r>
            <a:r>
              <a:rPr dirty="0" sz="3850" spc="-545">
                <a:latin typeface="Lato"/>
                <a:cs typeface="Lato"/>
              </a:rPr>
              <a:t> </a:t>
            </a:r>
            <a:r>
              <a:rPr dirty="0" sz="3850" spc="220">
                <a:latin typeface="Lato"/>
                <a:cs typeface="Lato"/>
              </a:rPr>
              <a:t>com</a:t>
            </a:r>
            <a:endParaRPr sz="385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820"/>
              </a:spcBef>
              <a:tabLst>
                <a:tab pos="1970405" algn="l"/>
                <a:tab pos="3009900" algn="l"/>
                <a:tab pos="4175125" algn="l"/>
                <a:tab pos="6136640" algn="l"/>
                <a:tab pos="6497320" algn="l"/>
              </a:tabLst>
            </a:pPr>
            <a:r>
              <a:rPr dirty="0" sz="3900" spc="310">
                <a:latin typeface="Lato"/>
                <a:cs typeface="Lato"/>
              </a:rPr>
              <a:t>Access</a:t>
            </a:r>
            <a:r>
              <a:rPr dirty="0" sz="3900">
                <a:latin typeface="Lato"/>
                <a:cs typeface="Lato"/>
              </a:rPr>
              <a:t>	</a:t>
            </a:r>
            <a:r>
              <a:rPr dirty="0" sz="3900" spc="235">
                <a:latin typeface="Lato"/>
                <a:cs typeface="Lato"/>
              </a:rPr>
              <a:t>the</a:t>
            </a:r>
            <a:r>
              <a:rPr dirty="0" sz="3900">
                <a:latin typeface="Lato"/>
                <a:cs typeface="Lato"/>
              </a:rPr>
              <a:t>	</a:t>
            </a:r>
            <a:r>
              <a:rPr dirty="0" sz="3900" spc="265">
                <a:latin typeface="Lato"/>
                <a:cs typeface="Lato"/>
              </a:rPr>
              <a:t>Full</a:t>
            </a:r>
            <a:r>
              <a:rPr dirty="0" sz="3900">
                <a:latin typeface="Lato"/>
                <a:cs typeface="Lato"/>
              </a:rPr>
              <a:t>	</a:t>
            </a:r>
            <a:r>
              <a:rPr dirty="0" sz="3900" spc="310">
                <a:latin typeface="Lato"/>
                <a:cs typeface="Lato"/>
              </a:rPr>
              <a:t>Report</a:t>
            </a:r>
            <a:r>
              <a:rPr dirty="0" sz="3900">
                <a:latin typeface="Lato"/>
                <a:cs typeface="Lato"/>
              </a:rPr>
              <a:t>	</a:t>
            </a:r>
            <a:r>
              <a:rPr dirty="0" sz="3900" spc="-50">
                <a:latin typeface="Lato"/>
                <a:cs typeface="Lato"/>
              </a:rPr>
              <a:t>:</a:t>
            </a:r>
            <a:r>
              <a:rPr dirty="0" sz="3900">
                <a:latin typeface="Lato"/>
                <a:cs typeface="Lato"/>
              </a:rPr>
              <a:t>	</a:t>
            </a:r>
            <a:r>
              <a:rPr dirty="0" u="sng" sz="3900" spc="35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https://shorturl.at/afj36 </a:t>
            </a:r>
            <a:endParaRPr sz="390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498084" y="9443110"/>
            <a:ext cx="8405495" cy="8616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ts val="3290"/>
              </a:lnSpc>
              <a:spcBef>
                <a:spcPts val="100"/>
              </a:spcBef>
              <a:tabLst>
                <a:tab pos="1397000" algn="l"/>
                <a:tab pos="2371725" algn="l"/>
                <a:tab pos="3164205" algn="l"/>
              </a:tabLst>
            </a:pPr>
            <a:r>
              <a:rPr dirty="0" sz="2900" spc="220">
                <a:latin typeface="Lato"/>
                <a:cs typeface="Lato"/>
              </a:rPr>
              <a:t>Please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210">
                <a:latin typeface="Lato"/>
                <a:cs typeface="Lato"/>
              </a:rPr>
              <a:t>visit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155">
                <a:latin typeface="Lato"/>
                <a:cs typeface="Lato"/>
              </a:rPr>
              <a:t>our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235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>
              <a:lnSpc>
                <a:spcPts val="3290"/>
              </a:lnSpc>
            </a:pPr>
            <a:r>
              <a:rPr dirty="0" sz="2900" spc="260">
                <a:solidFill>
                  <a:srgbClr val="0000FF"/>
                </a:solid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5510148" y="10278852"/>
            <a:ext cx="8429625" cy="8255"/>
          </a:xfrm>
          <a:custGeom>
            <a:avLst/>
            <a:gdLst/>
            <a:ahLst/>
            <a:cxnLst/>
            <a:rect l="l" t="t" r="r" b="b"/>
            <a:pathLst>
              <a:path w="8429625" h="8254">
                <a:moveTo>
                  <a:pt x="0" y="0"/>
                </a:moveTo>
                <a:lnTo>
                  <a:pt x="8429243" y="0"/>
                </a:lnTo>
                <a:lnTo>
                  <a:pt x="8429243" y="8146"/>
                </a:lnTo>
                <a:lnTo>
                  <a:pt x="0" y="814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2024-02-13T10:50:34Z</dcterms:created>
  <dcterms:modified xsi:type="dcterms:W3CDTF">2024-02-13T10:50:34Z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2024-02-13T00:00:00Z</vt:filetime>
  </property>
  <property fmtid="{D5CDD505-2E9C-101B-9397-08002B2CF9AE}" pid="5" name="Producer">
    <vt:lpwstr>3-Heights(TM) PDF Security Shell 4.8.25.2 (http://www.pdf-tools.com)</vt:lpwstr>
  </property>
</Properties>
</file>