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Bold" panose="020B0604020202020204" charset="0"/>
      <p:regular r:id="rId12"/>
    </p:embeddedFont>
    <p:embeddedFont>
      <p:font typeface="Georgia Pro Bold" panose="020B0604020202020204" charset="0"/>
      <p:regular r:id="rId13"/>
    </p:embeddedFont>
    <p:embeddedFont>
      <p:font typeface="Lato" panose="020F0502020204030203" pitchFamily="34" charset="0"/>
      <p:regular r:id="rId14"/>
    </p:embeddedFont>
    <p:embeddedFont>
      <p:font typeface="Lato Bold" panose="020F0502020204030203" charset="0"/>
      <p:regular r:id="rId15"/>
    </p:embeddedFont>
    <p:embeddedFont>
      <p:font typeface="Poppins" panose="00000500000000000000" pitchFamily="2" charset="0"/>
      <p:regular r:id="rId16"/>
    </p:embeddedFont>
    <p:embeddedFont>
      <p:font typeface="Poppins Bold" panose="00000800000000000000" charset="0"/>
      <p:regular r:id="rId17"/>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 Target="slides/slide1.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5/1/2024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5/1/2024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5/1/2024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5/1/2024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5/1/2024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5/1/2024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13" Type="http://schemas.openxmlformats.org/officeDocument/2006/relationships/image" Target="../media/image20.jpeg" /><Relationship Id="rId2" Type="http://schemas.openxmlformats.org/officeDocument/2006/relationships/image" Target="../media/image2.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hyperlink" Target="https://tinyurl.com/29na3b5t"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r="-41"/>
            </a:stretch>
          </a:blipFill>
        </p:spPr>
        <p:txBody>
          <a:bodyPr/>
          <a:lstStyle/>
          <a:p/>
        </p:txBody>
      </p:sp>
      <p:pic>
        <p:nvPicPr>
          <p:cNvPr id="3" name="Picture 3"/>
          <p:cNvPicPr>
            <a:picLocks noChangeAspect="1"/>
          </p:cNvPicPr>
          <p:nvPr/>
        </p:nvPicPr>
        <p:blipFill>
          <a:blip r:embed="rId3"/>
          <a:srcRect l="36500" t="25150" r="38480" b="29408"/>
          <a:stretch>
            <a:fillRect/>
          </a:stretch>
        </p:blipFill>
        <p:spPr>
          <a:xfrm>
            <a:off x="-27571" y="0"/>
            <a:ext cx="1818740" cy="1858102"/>
          </a:xfrm>
          <a:prstGeom prst="rect">
            <a:avLst/>
          </a:prstGeom>
        </p:spPr>
      </p:pic>
      <p:sp>
        <p:nvSpPr>
          <p:cNvPr id="4" name="TextBox 4"/>
          <p:cNvSpPr txBox="1"/>
          <p:nvPr/>
        </p:nvSpPr>
        <p:spPr>
          <a:xfrm>
            <a:off x="203915" y="4169405"/>
            <a:ext cx="10083086" cy="2942216"/>
          </a:xfrm>
          <a:prstGeom prst="rect">
            <a:avLst/>
          </a:prstGeom>
        </p:spPr>
        <p:txBody>
          <a:bodyPr wrap="square" lIns="0" tIns="0" rIns="0" bIns="0" rtlCol="0" anchor="t">
            <a:spAutoFit/>
          </a:bodyPr>
          <a:lstStyle/>
          <a:p>
            <a:pPr>
              <a:lnSpc>
                <a:spcPts val="5712"/>
              </a:lnSpc>
            </a:pPr>
            <a:r>
              <a:rPr lang="en-US" sz="5600">
                <a:solidFill>
                  <a:srgbClr val="000000"/>
                </a:solidFill>
                <a:latin typeface="Poppins"/>
              </a:rPr>
              <a:t>SHREDDED AND DESICCATED COCONUT</a:t>
            </a:r>
          </a:p>
          <a:p>
            <a:pPr>
              <a:lnSpc>
                <a:spcPts val="5712"/>
              </a:lnSpc>
            </a:pPr>
            <a:r>
              <a:rPr lang="en-US" sz="5600">
                <a:solidFill>
                  <a:srgbClr val="000000"/>
                </a:solidFill>
                <a:latin typeface="Poppins"/>
              </a:rPr>
              <a:t>MARKET REPORT </a:t>
            </a:r>
          </a:p>
          <a:p>
            <a:pPr>
              <a:lnSpc>
                <a:spcPts val="5712"/>
              </a:lnSpc>
            </a:pPr>
            <a:r>
              <a:rPr lang="en-US" sz="5600">
                <a:solidFill>
                  <a:srgbClr val="000000"/>
                </a:solidFill>
                <a:latin typeface="Poppins"/>
              </a:rPr>
              <a:t>2024</a:t>
            </a:r>
          </a:p>
        </p:txBody>
      </p:sp>
      <p:sp>
        <p:nvSpPr>
          <p:cNvPr id="5" name="TextBox 5"/>
          <p:cNvSpPr txBox="1"/>
          <p:nvPr/>
        </p:nvSpPr>
        <p:spPr>
          <a:xfrm>
            <a:off x="203915" y="9532522"/>
            <a:ext cx="8940085" cy="559434"/>
          </a:xfrm>
          <a:prstGeom prst="rect">
            <a:avLst/>
          </a:prstGeom>
        </p:spPr>
        <p:txBody>
          <a:bodyPr lIns="0" tIns="0" rIns="0" bIns="0" rtlCol="0" anchor="t">
            <a:spAutoFit/>
          </a:bodyPr>
          <a:lstStyle/>
          <a:p>
            <a:pPr algn="ctr">
              <a:lnSpc>
                <a:spcPts val="4340"/>
              </a:lnSpc>
            </a:pPr>
            <a:r>
              <a:rPr lang="en-US" sz="3100">
                <a:solidFill>
                  <a:srgbClr val="000000"/>
                </a:solidFill>
                <a:latin typeface="Poppi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303040" y="1908112"/>
            <a:ext cx="16236544" cy="7350188"/>
            <a:chExt cx="4276291" cy="1935852"/>
          </a:xfrm>
        </p:grpSpPr>
        <p:sp>
          <p:nvSpPr>
            <p:cNvPr id="4" name="Freeform 4"/>
            <p:cNvSpPr/>
            <p:nvPr/>
          </p:nvSpPr>
          <p:spPr>
            <a:xfrm>
              <a:off x="0" y="0"/>
              <a:ext cx="4276291" cy="1935852"/>
            </a:xfrm>
            <a:custGeom>
              <a:rect l="l" t="t" r="r" b="b"/>
              <a:pathLst>
                <a:path w="4276291" h="1935852">
                  <a:moveTo>
                    <a:pt x="0" y="0"/>
                  </a:moveTo>
                  <a:lnTo>
                    <a:pt x="4276291" y="0"/>
                  </a:lnTo>
                  <a:lnTo>
                    <a:pt x="4276291" y="1935852"/>
                  </a:lnTo>
                  <a:lnTo>
                    <a:pt x="0" y="1935852"/>
                  </a:lnTo>
                  <a:close/>
                </a:path>
              </a:pathLst>
            </a:custGeom>
            <a:solidFill>
              <a:srgbClr val="070000">
                <a:alpha val="65882"/>
              </a:srgbClr>
            </a:solidFill>
          </p:spPr>
          <p:txBody>
            <a:bodyPr/>
            <a:lstStyle/>
            <a:p/>
          </p:txBody>
        </p:sp>
        <p:sp>
          <p:nvSpPr>
            <p:cNvPr id="5" name="TextBox 5"/>
            <p:cNvSpPr txBox="1"/>
            <p:nvPr/>
          </p:nvSpPr>
          <p:spPr>
            <a:xfrm>
              <a:off x="0" y="-47625"/>
              <a:ext cx="4276291" cy="1983477"/>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8480" b="29571"/>
          <a:stretch>
            <a:fillRect/>
          </a:stretch>
        </p:blipFill>
        <p:spPr>
          <a:xfrm>
            <a:off x="1028700" y="842038"/>
            <a:ext cx="2094509" cy="2132148"/>
          </a:xfrm>
          <a:prstGeom prst="rect">
            <a:avLst/>
          </a:prstGeom>
        </p:spPr>
      </p:pic>
      <p:sp>
        <p:nvSpPr>
          <p:cNvPr id="7" name="TextBox 7"/>
          <p:cNvSpPr txBox="1"/>
          <p:nvPr/>
        </p:nvSpPr>
        <p:spPr>
          <a:xfrm>
            <a:off x="1646830" y="3347448"/>
            <a:ext cx="15548966" cy="5343525"/>
          </a:xfrm>
          <a:prstGeom prst="rect">
            <a:avLst/>
          </a:prstGeom>
        </p:spPr>
        <p:txBody>
          <a:bodyPr lIns="0" tIns="0" rIns="0" bIns="0" rtlCol="0" anchor="t">
            <a:spAutoFit/>
          </a:bodyPr>
          <a:lstStyle/>
          <a:p>
            <a:pPr>
              <a:lnSpc>
                <a:spcPts val="4200"/>
              </a:lnSpc>
              <a:spcBef>
                <a:spcPct val="0"/>
              </a:spcBef>
            </a:pPr>
            <a:r>
              <a:rPr lang="en-US" sz="3000">
                <a:solidFill>
                  <a:srgbClr val="FFFFFF"/>
                </a:solidFill>
                <a:latin typeface="Poppins"/>
              </a:rPr>
              <a:t>The production, distribution, and sale of coconut meat that has been dried or shredded to eliminate moisture content and lengthen its shelf life are all included in the shredded and desiccated coconut market. Shredded and desiccated coconut is widely used in cooking applications to enhance various foods' taste, texture, and nutritional content, including baked products, sweets, savory entrees, and drinks. It is a well-liked component for food manufacturers and customers due to its inherent sweetness and adaptability. The market for shredded and desiccated coconut is expanding due to the growing demand for natural and healthful ingredients. This market serves both the growing needs of the food sector and the changing tastes of health-conscious consumers.</a:t>
            </a:r>
          </a:p>
        </p:txBody>
      </p:sp>
      <p:sp>
        <p:nvSpPr>
          <p:cNvPr id="8" name="TextBox 8"/>
          <p:cNvSpPr txBox="1"/>
          <p:nvPr/>
        </p:nvSpPr>
        <p:spPr>
          <a:xfrm>
            <a:off x="5357409" y="2114275"/>
            <a:ext cx="8127807" cy="899160"/>
          </a:xfrm>
          <a:prstGeom prst="rect">
            <a:avLst/>
          </a:prstGeom>
        </p:spPr>
        <p:txBody>
          <a:bodyPr lIns="0" tIns="0" rIns="0" bIns="0" rtlCol="0" anchor="t">
            <a:spAutoFit/>
          </a:bodyPr>
          <a:lstStyle/>
          <a:p>
            <a:pPr algn="ctr">
              <a:lnSpc>
                <a:spcPts val="6420"/>
              </a:lnSpc>
            </a:pPr>
            <a:r>
              <a:rPr lang="en-US" sz="6000">
                <a:solidFill>
                  <a:srgbClr val="FFFFFF"/>
                </a:solidFill>
                <a:latin typeface="Poppi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9467" b="-137199"/>
            </a:stretch>
          </a:blipFill>
        </p:spPr>
        <p:txBody>
          <a:bodyPr/>
          <a:lstStyle/>
          <a:p/>
        </p:txBody>
      </p:sp>
      <p:grpSp>
        <p:nvGrpSpPr>
          <p:cNvPr id="3" name="Group 3"/>
          <p:cNvGrpSpPr/>
          <p:nvPr/>
        </p:nvGrpSpPr>
        <p:grpSpPr>
          <a:xfrm>
            <a:off x="9342573" y="6105010"/>
            <a:ext cx="9145908" cy="2765493"/>
            <a:chExt cx="879738" cy="266011"/>
          </a:xfrm>
        </p:grpSpPr>
        <p:sp>
          <p:nvSpPr>
            <p:cNvPr id="4" name="Freeform 4"/>
            <p:cNvSpPr/>
            <p:nvPr/>
          </p:nvSpPr>
          <p:spPr>
            <a:xfrm>
              <a:off x="0" y="0"/>
              <a:ext cx="879738" cy="266011"/>
            </a:xfrm>
            <a:custGeom>
              <a:rect l="l" t="t" r="r" b="b"/>
              <a:pathLst>
                <a:path w="879737" h="266011">
                  <a:moveTo>
                    <a:pt x="84649" y="0"/>
                  </a:moveTo>
                  <a:lnTo>
                    <a:pt x="795089" y="0"/>
                  </a:lnTo>
                  <a:cubicBezTo>
                    <a:pt x="841840" y="0"/>
                    <a:pt x="879738" y="37899"/>
                    <a:pt x="879738" y="84649"/>
                  </a:cubicBezTo>
                  <a:lnTo>
                    <a:pt x="879738" y="181362"/>
                  </a:lnTo>
                  <a:cubicBezTo>
                    <a:pt x="879738" y="228112"/>
                    <a:pt x="841840" y="266011"/>
                    <a:pt x="795089" y="266011"/>
                  </a:cubicBezTo>
                  <a:lnTo>
                    <a:pt x="84649" y="266011"/>
                  </a:lnTo>
                  <a:cubicBezTo>
                    <a:pt x="62199" y="266011"/>
                    <a:pt x="40668" y="257092"/>
                    <a:pt x="24793" y="241218"/>
                  </a:cubicBezTo>
                  <a:cubicBezTo>
                    <a:pt x="8918" y="225343"/>
                    <a:pt x="0" y="203812"/>
                    <a:pt x="0" y="181362"/>
                  </a:cubicBezTo>
                  <a:lnTo>
                    <a:pt x="0" y="84649"/>
                  </a:lnTo>
                  <a:cubicBezTo>
                    <a:pt x="0" y="37899"/>
                    <a:pt x="37899" y="0"/>
                    <a:pt x="84649" y="0"/>
                  </a:cubicBezTo>
                  <a:close/>
                </a:path>
              </a:pathLst>
            </a:custGeom>
            <a:solidFill>
              <a:srgbClr val="000000">
                <a:alpha val="66667"/>
              </a:srgbClr>
            </a:solidFill>
          </p:spPr>
          <p:txBody>
            <a:bodyPr/>
            <a:lstStyle/>
            <a:p/>
          </p:txBody>
        </p:sp>
        <p:sp>
          <p:nvSpPr>
            <p:cNvPr id="5" name="TextBox 5"/>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9717548" y="6497317"/>
            <a:ext cx="2224885" cy="2222104"/>
          </a:xfrm>
          <a:custGeom>
            <a:rect l="l" t="t" r="r" b="b"/>
            <a:pathLst>
              <a:path w="2224885" h="2222104">
                <a:moveTo>
                  <a:pt x="0" y="0"/>
                </a:moveTo>
                <a:lnTo>
                  <a:pt x="2224886" y="0"/>
                </a:lnTo>
                <a:lnTo>
                  <a:pt x="2224886" y="2222104"/>
                </a:lnTo>
                <a:lnTo>
                  <a:pt x="0" y="2222104"/>
                </a:lnTo>
                <a:lnTo>
                  <a:pt x="0" y="0"/>
                </a:lnTo>
                <a:close/>
              </a:path>
            </a:pathLst>
          </a:custGeom>
          <a:blipFill>
            <a:blip r:embed="rId3"/>
            <a:stretch>
              <a:fillRect/>
            </a:stretch>
          </a:blipFill>
        </p:spPr>
        <p:txBody>
          <a:bodyPr/>
          <a:lstStyle/>
          <a:p/>
        </p:txBody>
      </p:sp>
      <p:grpSp>
        <p:nvGrpSpPr>
          <p:cNvPr id="7" name="Group 7"/>
          <p:cNvGrpSpPr/>
          <p:nvPr/>
        </p:nvGrpSpPr>
        <p:grpSpPr>
          <a:xfrm>
            <a:off x="9665676" y="6408393"/>
            <a:ext cx="2192119" cy="2192119"/>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480" b="26949"/>
          <a:stretch>
            <a:fillRect/>
          </a:stretch>
        </p:blipFill>
        <p:spPr>
          <a:xfrm>
            <a:off x="0" y="-123087"/>
            <a:ext cx="1935043" cy="2083899"/>
          </a:xfrm>
          <a:prstGeom prst="rect">
            <a:avLst/>
          </a:prstGeom>
        </p:spPr>
      </p:pic>
      <p:grpSp>
        <p:nvGrpSpPr>
          <p:cNvPr id="11" name="Group 11"/>
          <p:cNvGrpSpPr/>
          <p:nvPr/>
        </p:nvGrpSpPr>
        <p:grpSpPr>
          <a:xfrm>
            <a:off x="9342573" y="3106654"/>
            <a:ext cx="9145908" cy="2765493"/>
            <a:chExt cx="879738" cy="266011"/>
          </a:xfrm>
        </p:grpSpPr>
        <p:sp>
          <p:nvSpPr>
            <p:cNvPr id="12" name="Freeform 12"/>
            <p:cNvSpPr/>
            <p:nvPr/>
          </p:nvSpPr>
          <p:spPr>
            <a:xfrm>
              <a:off x="0" y="0"/>
              <a:ext cx="879738" cy="266011"/>
            </a:xfrm>
            <a:custGeom>
              <a:rect l="l" t="t" r="r" b="b"/>
              <a:pathLst>
                <a:path w="879737" h="266011">
                  <a:moveTo>
                    <a:pt x="84649" y="0"/>
                  </a:moveTo>
                  <a:lnTo>
                    <a:pt x="795089" y="0"/>
                  </a:lnTo>
                  <a:cubicBezTo>
                    <a:pt x="841840" y="0"/>
                    <a:pt x="879738" y="37899"/>
                    <a:pt x="879738" y="84649"/>
                  </a:cubicBezTo>
                  <a:lnTo>
                    <a:pt x="879738" y="181362"/>
                  </a:lnTo>
                  <a:cubicBezTo>
                    <a:pt x="879738" y="228112"/>
                    <a:pt x="841840" y="266011"/>
                    <a:pt x="795089" y="266011"/>
                  </a:cubicBezTo>
                  <a:lnTo>
                    <a:pt x="84649" y="266011"/>
                  </a:lnTo>
                  <a:cubicBezTo>
                    <a:pt x="62199" y="266011"/>
                    <a:pt x="40668" y="257092"/>
                    <a:pt x="24793" y="241218"/>
                  </a:cubicBezTo>
                  <a:cubicBezTo>
                    <a:pt x="8918" y="225343"/>
                    <a:pt x="0" y="203812"/>
                    <a:pt x="0" y="181362"/>
                  </a:cubicBezTo>
                  <a:lnTo>
                    <a:pt x="0" y="84649"/>
                  </a:lnTo>
                  <a:cubicBezTo>
                    <a:pt x="0" y="37899"/>
                    <a:pt x="37899" y="0"/>
                    <a:pt x="84649" y="0"/>
                  </a:cubicBezTo>
                  <a:close/>
                </a:path>
              </a:pathLst>
            </a:custGeom>
            <a:solidFill>
              <a:srgbClr val="000000">
                <a:alpha val="66667"/>
              </a:srgbClr>
            </a:solidFill>
          </p:spPr>
          <p:txBody>
            <a:bodyPr/>
            <a:lstStyle/>
            <a:p/>
          </p:txBody>
        </p:sp>
        <p:sp>
          <p:nvSpPr>
            <p:cNvPr id="13" name="TextBox 13"/>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14" name="Freeform 14"/>
          <p:cNvSpPr/>
          <p:nvPr/>
        </p:nvSpPr>
        <p:spPr>
          <a:xfrm>
            <a:off x="9717548" y="3498961"/>
            <a:ext cx="2224885" cy="2222104"/>
          </a:xfrm>
          <a:custGeom>
            <a:rect l="l" t="t" r="r" b="b"/>
            <a:pathLst>
              <a:path w="2224885" h="2222104">
                <a:moveTo>
                  <a:pt x="0" y="0"/>
                </a:moveTo>
                <a:lnTo>
                  <a:pt x="2224886" y="0"/>
                </a:lnTo>
                <a:lnTo>
                  <a:pt x="2224886" y="2222104"/>
                </a:lnTo>
                <a:lnTo>
                  <a:pt x="0" y="2222104"/>
                </a:lnTo>
                <a:lnTo>
                  <a:pt x="0" y="0"/>
                </a:lnTo>
                <a:close/>
              </a:path>
            </a:pathLst>
          </a:custGeom>
          <a:blipFill>
            <a:blip r:embed="rId3"/>
            <a:stretch>
              <a:fillRect/>
            </a:stretch>
          </a:blipFill>
        </p:spPr>
        <p:txBody>
          <a:bodyPr/>
          <a:lstStyle/>
          <a:p/>
        </p:txBody>
      </p:sp>
      <p:grpSp>
        <p:nvGrpSpPr>
          <p:cNvPr id="15" name="Group 15"/>
          <p:cNvGrpSpPr/>
          <p:nvPr/>
        </p:nvGrpSpPr>
        <p:grpSpPr>
          <a:xfrm>
            <a:off x="9665676" y="3410037"/>
            <a:ext cx="2192119" cy="2192119"/>
            <a:chExt cx="812800" cy="812800"/>
          </a:xfrm>
        </p:grpSpPr>
        <p:sp>
          <p:nvSpPr>
            <p:cNvPr id="16" name="Freeform 16"/>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7" name="TextBox 17"/>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8" name="TextBox 18"/>
          <p:cNvSpPr txBox="1"/>
          <p:nvPr/>
        </p:nvSpPr>
        <p:spPr>
          <a:xfrm>
            <a:off x="9958824" y="6993695"/>
            <a:ext cx="1605822" cy="1258757"/>
          </a:xfrm>
          <a:prstGeom prst="rect">
            <a:avLst/>
          </a:prstGeom>
        </p:spPr>
        <p:txBody>
          <a:bodyPr lIns="0" tIns="0" rIns="0" bIns="0" rtlCol="0" anchor="t">
            <a:spAutoFit/>
          </a:bodyPr>
          <a:lstStyle/>
          <a:p>
            <a:pPr algn="ctr">
              <a:lnSpc>
                <a:spcPts val="2979"/>
              </a:lnSpc>
            </a:pPr>
            <a:r>
              <a:rPr lang="en-US" sz="4728">
                <a:solidFill>
                  <a:srgbClr val="1E3048"/>
                </a:solidFill>
                <a:latin typeface="Poppins Bold"/>
              </a:rPr>
              <a:t>2024- 2031</a:t>
            </a:r>
          </a:p>
        </p:txBody>
      </p:sp>
      <p:sp>
        <p:nvSpPr>
          <p:cNvPr id="19" name="TextBox 19"/>
          <p:cNvSpPr txBox="1"/>
          <p:nvPr/>
        </p:nvSpPr>
        <p:spPr>
          <a:xfrm>
            <a:off x="11857794" y="6613235"/>
            <a:ext cx="6010043" cy="1565643"/>
          </a:xfrm>
          <a:prstGeom prst="rect">
            <a:avLst/>
          </a:prstGeom>
        </p:spPr>
        <p:txBody>
          <a:bodyPr lIns="0" tIns="0" rIns="0" bIns="0" rtlCol="0" anchor="t">
            <a:spAutoFit/>
          </a:bodyPr>
          <a:lstStyle/>
          <a:p>
            <a:pPr algn="ctr">
              <a:lnSpc>
                <a:spcPts val="6071"/>
              </a:lnSpc>
            </a:pPr>
            <a:r>
              <a:rPr lang="en-US" sz="5144">
                <a:solidFill>
                  <a:srgbClr val="FFFFFF"/>
                </a:solidFill>
                <a:latin typeface="Poppins"/>
              </a:rPr>
              <a:t>CAGR</a:t>
            </a:r>
          </a:p>
          <a:p>
            <a:pPr algn="ctr">
              <a:lnSpc>
                <a:spcPts val="6071"/>
              </a:lnSpc>
            </a:pPr>
            <a:r>
              <a:rPr lang="en-US" sz="5144">
                <a:solidFill>
                  <a:srgbClr val="FFFFFF"/>
                </a:solidFill>
                <a:latin typeface="Poppins"/>
              </a:rPr>
              <a:t>5.50%</a:t>
            </a:r>
          </a:p>
        </p:txBody>
      </p:sp>
      <p:sp>
        <p:nvSpPr>
          <p:cNvPr id="20" name="TextBox 20"/>
          <p:cNvSpPr txBox="1"/>
          <p:nvPr/>
        </p:nvSpPr>
        <p:spPr>
          <a:xfrm>
            <a:off x="5162248" y="533100"/>
            <a:ext cx="7963503" cy="914400"/>
          </a:xfrm>
          <a:prstGeom prst="rect">
            <a:avLst/>
          </a:prstGeom>
        </p:spPr>
        <p:txBody>
          <a:bodyPr lIns="0" tIns="0" rIns="0" bIns="0" rtlCol="0" anchor="t">
            <a:spAutoFit/>
          </a:bodyPr>
          <a:lstStyle/>
          <a:p>
            <a:pPr algn="ctr">
              <a:lnSpc>
                <a:spcPts val="6299"/>
              </a:lnSpc>
            </a:pPr>
            <a:r>
              <a:rPr lang="en-US" sz="6999">
                <a:solidFill>
                  <a:srgbClr val="FFFFFF"/>
                </a:solidFill>
                <a:latin typeface="Poppins"/>
              </a:rPr>
              <a:t>KEY INSIGHTS</a:t>
            </a:r>
          </a:p>
        </p:txBody>
      </p:sp>
      <p:sp>
        <p:nvSpPr>
          <p:cNvPr id="21" name="TextBox 21"/>
          <p:cNvSpPr txBox="1"/>
          <p:nvPr/>
        </p:nvSpPr>
        <p:spPr>
          <a:xfrm>
            <a:off x="9893563" y="4340127"/>
            <a:ext cx="1605822" cy="508096"/>
          </a:xfrm>
          <a:prstGeom prst="rect">
            <a:avLst/>
          </a:prstGeom>
        </p:spPr>
        <p:txBody>
          <a:bodyPr lIns="0" tIns="0" rIns="0" bIns="0" rtlCol="0" anchor="t">
            <a:spAutoFit/>
          </a:bodyPr>
          <a:lstStyle/>
          <a:p>
            <a:pPr algn="ctr">
              <a:lnSpc>
                <a:spcPts val="2979"/>
              </a:lnSpc>
            </a:pPr>
            <a:r>
              <a:rPr lang="en-US" sz="4728">
                <a:solidFill>
                  <a:srgbClr val="1E3048"/>
                </a:solidFill>
                <a:latin typeface="Poppins Bold"/>
              </a:rPr>
              <a:t>2024</a:t>
            </a:r>
          </a:p>
        </p:txBody>
      </p:sp>
      <p:sp>
        <p:nvSpPr>
          <p:cNvPr id="22" name="TextBox 22"/>
          <p:cNvSpPr txBox="1"/>
          <p:nvPr/>
        </p:nvSpPr>
        <p:spPr>
          <a:xfrm>
            <a:off x="11857794" y="3708987"/>
            <a:ext cx="6540745" cy="1565643"/>
          </a:xfrm>
          <a:prstGeom prst="rect">
            <a:avLst/>
          </a:prstGeom>
        </p:spPr>
        <p:txBody>
          <a:bodyPr lIns="0" tIns="0" rIns="0" bIns="0" rtlCol="0" anchor="t">
            <a:spAutoFit/>
          </a:bodyPr>
          <a:lstStyle/>
          <a:p>
            <a:pPr algn="ctr">
              <a:lnSpc>
                <a:spcPts val="6071"/>
              </a:lnSpc>
            </a:pPr>
            <a:r>
              <a:rPr lang="en-US" sz="5144">
                <a:solidFill>
                  <a:srgbClr val="FFFFFF"/>
                </a:solidFill>
                <a:latin typeface="Poppins"/>
              </a:rPr>
              <a:t>MARKET SIZE</a:t>
            </a:r>
          </a:p>
          <a:p>
            <a:pPr algn="ctr">
              <a:lnSpc>
                <a:spcPts val="6071"/>
              </a:lnSpc>
            </a:pPr>
            <a:r>
              <a:rPr lang="en-US" sz="5144">
                <a:solidFill>
                  <a:srgbClr val="FFFFFF"/>
                </a:solidFill>
                <a:latin typeface="Poppins"/>
              </a:rPr>
              <a:t>USD 5615.2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2117442" y="2174592"/>
            <a:ext cx="6796615" cy="3421554"/>
            <a:chExt cx="9032988" cy="4547390"/>
          </a:xfrm>
        </p:grpSpPr>
        <p:sp>
          <p:nvSpPr>
            <p:cNvPr id="4" name="Freeform 4"/>
            <p:cNvSpPr/>
            <p:nvPr/>
          </p:nvSpPr>
          <p:spPr>
            <a:xfrm>
              <a:off x="0" y="0"/>
              <a:ext cx="9032988" cy="4547390"/>
            </a:xfrm>
            <a:custGeom>
              <a:rect l="l" t="t" r="r" b="b"/>
              <a:pathLst>
                <a:path w="9032988" h="4547390">
                  <a:moveTo>
                    <a:pt x="8908528" y="4547389"/>
                  </a:moveTo>
                  <a:lnTo>
                    <a:pt x="124460" y="4547389"/>
                  </a:lnTo>
                  <a:cubicBezTo>
                    <a:pt x="55880" y="4547389"/>
                    <a:pt x="0" y="4491510"/>
                    <a:pt x="0" y="4422930"/>
                  </a:cubicBezTo>
                  <a:lnTo>
                    <a:pt x="0" y="124460"/>
                  </a:lnTo>
                  <a:cubicBezTo>
                    <a:pt x="0" y="55880"/>
                    <a:pt x="55880" y="0"/>
                    <a:pt x="124460" y="0"/>
                  </a:cubicBezTo>
                  <a:lnTo>
                    <a:pt x="8908528" y="0"/>
                  </a:lnTo>
                  <a:cubicBezTo>
                    <a:pt x="8977108" y="0"/>
                    <a:pt x="9032988" y="55880"/>
                    <a:pt x="9032988" y="124460"/>
                  </a:cubicBezTo>
                  <a:lnTo>
                    <a:pt x="9032988" y="4422930"/>
                  </a:lnTo>
                  <a:cubicBezTo>
                    <a:pt x="9032988" y="4491510"/>
                    <a:pt x="8977108" y="4547390"/>
                    <a:pt x="8908528" y="4547390"/>
                  </a:cubicBezTo>
                  <a:close/>
                </a:path>
              </a:pathLst>
            </a:custGeom>
            <a:solidFill>
              <a:srgbClr val="3D1013">
                <a:alpha val="86667"/>
              </a:srgbClr>
            </a:solidFill>
          </p:spPr>
          <p:txBody>
            <a:bodyPr/>
            <a:lstStyle/>
            <a:p/>
          </p:txBody>
        </p:sp>
      </p:grpSp>
      <p:grpSp>
        <p:nvGrpSpPr>
          <p:cNvPr id="5" name="Group 5"/>
          <p:cNvGrpSpPr/>
          <p:nvPr/>
        </p:nvGrpSpPr>
        <p:grpSpPr>
          <a:xfrm rot="5400000">
            <a:off x="1086202" y="2357643"/>
            <a:ext cx="799937" cy="3055450"/>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7" name="Group 7"/>
          <p:cNvGrpSpPr/>
          <p:nvPr/>
        </p:nvGrpSpPr>
        <p:grpSpPr>
          <a:xfrm>
            <a:off x="-43424" y="7388"/>
            <a:ext cx="18416022" cy="1021312"/>
            <a:chExt cx="4850310" cy="268987"/>
          </a:xfrm>
        </p:grpSpPr>
        <p:sp>
          <p:nvSpPr>
            <p:cNvPr id="8" name="Freeform 8"/>
            <p:cNvSpPr/>
            <p:nvPr/>
          </p:nvSpPr>
          <p:spPr>
            <a:xfrm>
              <a:off x="0" y="0"/>
              <a:ext cx="4850311" cy="268987"/>
            </a:xfrm>
            <a:custGeom>
              <a:rect l="l" t="t" r="r" b="b"/>
              <a:pathLst>
                <a:path w="4850311" h="268987">
                  <a:moveTo>
                    <a:pt x="0" y="0"/>
                  </a:moveTo>
                  <a:lnTo>
                    <a:pt x="4850311" y="0"/>
                  </a:lnTo>
                  <a:lnTo>
                    <a:pt x="4850311" y="268987"/>
                  </a:lnTo>
                  <a:lnTo>
                    <a:pt x="0" y="268987"/>
                  </a:lnTo>
                  <a:close/>
                </a:path>
              </a:pathLst>
            </a:custGeom>
            <a:solidFill>
              <a:srgbClr val="000000">
                <a:alpha val="55686"/>
              </a:srgbClr>
            </a:solidFill>
          </p:spPr>
          <p:txBody>
            <a:bodyPr/>
            <a:lstStyle/>
            <a:p/>
          </p:txBody>
        </p:sp>
        <p:sp>
          <p:nvSpPr>
            <p:cNvPr id="9" name="TextBox 9"/>
            <p:cNvSpPr txBox="1"/>
            <p:nvPr/>
          </p:nvSpPr>
          <p:spPr>
            <a:xfrm>
              <a:off x="0" y="-38100"/>
              <a:ext cx="4850310" cy="307087"/>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1327809" y="-50282"/>
            <a:ext cx="17301600" cy="984253"/>
          </a:xfrm>
          <a:prstGeom prst="rect">
            <a:avLst/>
          </a:prstGeom>
        </p:spPr>
        <p:txBody>
          <a:bodyPr lIns="0" tIns="0" rIns="0" bIns="0" rtlCol="0" anchor="t">
            <a:spAutoFit/>
          </a:bodyPr>
          <a:lstStyle/>
          <a:p>
            <a:pPr algn="ctr">
              <a:lnSpc>
                <a:spcPts val="7699"/>
              </a:lnSpc>
            </a:pPr>
            <a:r>
              <a:rPr lang="en-US" sz="5499">
                <a:solidFill>
                  <a:srgbClr val="FFFFFF"/>
                </a:solidFill>
                <a:latin typeface="Poppins"/>
              </a:rPr>
              <a:t>REVENUE MARKET SHARE BY SEGMENTS 2024</a:t>
            </a:r>
          </a:p>
        </p:txBody>
      </p:sp>
      <p:pic>
        <p:nvPicPr>
          <p:cNvPr id="11" name="Picture 11"/>
          <p:cNvPicPr>
            <a:picLocks noChangeAspect="1"/>
          </p:cNvPicPr>
          <p:nvPr/>
        </p:nvPicPr>
        <p:blipFill>
          <a:blip r:embed="rId3"/>
          <a:srcRect l="36500" t="25150" r="35874" b="24564"/>
          <a:stretch>
            <a:fillRect/>
          </a:stretch>
        </p:blipFill>
        <p:spPr>
          <a:xfrm>
            <a:off x="-1803" y="-194737"/>
            <a:ext cx="1871908" cy="1916613"/>
          </a:xfrm>
          <a:prstGeom prst="rect">
            <a:avLst/>
          </a:prstGeom>
        </p:spPr>
      </p:pic>
      <p:grpSp>
        <p:nvGrpSpPr>
          <p:cNvPr id="12" name="Group 12"/>
          <p:cNvGrpSpPr/>
          <p:nvPr/>
        </p:nvGrpSpPr>
        <p:grpSpPr>
          <a:xfrm>
            <a:off x="2115573" y="6057694"/>
            <a:ext cx="6796615" cy="3421554"/>
            <a:chExt cx="9032988" cy="4547390"/>
          </a:xfrm>
        </p:grpSpPr>
        <p:sp>
          <p:nvSpPr>
            <p:cNvPr id="13" name="Freeform 13"/>
            <p:cNvSpPr/>
            <p:nvPr/>
          </p:nvSpPr>
          <p:spPr>
            <a:xfrm>
              <a:off x="0" y="0"/>
              <a:ext cx="9032988" cy="4547390"/>
            </a:xfrm>
            <a:custGeom>
              <a:rect l="l" t="t" r="r" b="b"/>
              <a:pathLst>
                <a:path w="9032988" h="4547390">
                  <a:moveTo>
                    <a:pt x="8908528" y="4547389"/>
                  </a:moveTo>
                  <a:lnTo>
                    <a:pt x="124460" y="4547389"/>
                  </a:lnTo>
                  <a:cubicBezTo>
                    <a:pt x="55880" y="4547389"/>
                    <a:pt x="0" y="4491510"/>
                    <a:pt x="0" y="4422930"/>
                  </a:cubicBezTo>
                  <a:lnTo>
                    <a:pt x="0" y="124460"/>
                  </a:lnTo>
                  <a:cubicBezTo>
                    <a:pt x="0" y="55880"/>
                    <a:pt x="55880" y="0"/>
                    <a:pt x="124460" y="0"/>
                  </a:cubicBezTo>
                  <a:lnTo>
                    <a:pt x="8908528" y="0"/>
                  </a:lnTo>
                  <a:cubicBezTo>
                    <a:pt x="8977108" y="0"/>
                    <a:pt x="9032988" y="55880"/>
                    <a:pt x="9032988" y="124460"/>
                  </a:cubicBezTo>
                  <a:lnTo>
                    <a:pt x="9032988" y="4422930"/>
                  </a:lnTo>
                  <a:cubicBezTo>
                    <a:pt x="9032988" y="4491510"/>
                    <a:pt x="8977108" y="4547390"/>
                    <a:pt x="8908528" y="4547390"/>
                  </a:cubicBezTo>
                  <a:close/>
                </a:path>
              </a:pathLst>
            </a:custGeom>
            <a:solidFill>
              <a:srgbClr val="3D1013">
                <a:alpha val="86667"/>
              </a:srgbClr>
            </a:solidFill>
          </p:spPr>
          <p:txBody>
            <a:bodyPr/>
            <a:lstStyle/>
            <a:p/>
          </p:txBody>
        </p:sp>
      </p:grpSp>
      <p:grpSp>
        <p:nvGrpSpPr>
          <p:cNvPr id="14" name="Group 14"/>
          <p:cNvGrpSpPr/>
          <p:nvPr/>
        </p:nvGrpSpPr>
        <p:grpSpPr>
          <a:xfrm rot="5400000">
            <a:off x="1084333" y="6240746"/>
            <a:ext cx="799937" cy="3055450"/>
            <a:chExt cx="3130550" cy="11957493"/>
          </a:xfrm>
        </p:grpSpPr>
        <p:sp>
          <p:nvSpPr>
            <p:cNvPr id="15" name="Freeform 15"/>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16" name="Group 16"/>
          <p:cNvGrpSpPr/>
          <p:nvPr/>
        </p:nvGrpSpPr>
        <p:grpSpPr>
          <a:xfrm>
            <a:off x="11491385" y="4036771"/>
            <a:ext cx="6796615" cy="3421554"/>
            <a:chExt cx="9032988" cy="4547390"/>
          </a:xfrm>
        </p:grpSpPr>
        <p:sp>
          <p:nvSpPr>
            <p:cNvPr id="17" name="Freeform 17"/>
            <p:cNvSpPr/>
            <p:nvPr/>
          </p:nvSpPr>
          <p:spPr>
            <a:xfrm>
              <a:off x="0" y="0"/>
              <a:ext cx="9032988" cy="4547390"/>
            </a:xfrm>
            <a:custGeom>
              <a:rect l="l" t="t" r="r" b="b"/>
              <a:pathLst>
                <a:path w="9032988" h="4547390">
                  <a:moveTo>
                    <a:pt x="8908528" y="4547389"/>
                  </a:moveTo>
                  <a:lnTo>
                    <a:pt x="124460" y="4547389"/>
                  </a:lnTo>
                  <a:cubicBezTo>
                    <a:pt x="55880" y="4547389"/>
                    <a:pt x="0" y="4491510"/>
                    <a:pt x="0" y="4422930"/>
                  </a:cubicBezTo>
                  <a:lnTo>
                    <a:pt x="0" y="124460"/>
                  </a:lnTo>
                  <a:cubicBezTo>
                    <a:pt x="0" y="55880"/>
                    <a:pt x="55880" y="0"/>
                    <a:pt x="124460" y="0"/>
                  </a:cubicBezTo>
                  <a:lnTo>
                    <a:pt x="8908528" y="0"/>
                  </a:lnTo>
                  <a:cubicBezTo>
                    <a:pt x="8977108" y="0"/>
                    <a:pt x="9032988" y="55880"/>
                    <a:pt x="9032988" y="124460"/>
                  </a:cubicBezTo>
                  <a:lnTo>
                    <a:pt x="9032988" y="4422930"/>
                  </a:lnTo>
                  <a:cubicBezTo>
                    <a:pt x="9032988" y="4491510"/>
                    <a:pt x="8977108" y="4547390"/>
                    <a:pt x="8908528" y="4547390"/>
                  </a:cubicBezTo>
                  <a:close/>
                </a:path>
              </a:pathLst>
            </a:custGeom>
            <a:solidFill>
              <a:srgbClr val="3D1013">
                <a:alpha val="86667"/>
              </a:srgbClr>
            </a:solidFill>
          </p:spPr>
          <p:txBody>
            <a:bodyPr/>
            <a:lstStyle/>
            <a:p/>
          </p:txBody>
        </p:sp>
      </p:grpSp>
      <p:grpSp>
        <p:nvGrpSpPr>
          <p:cNvPr id="18" name="Group 18"/>
          <p:cNvGrpSpPr/>
          <p:nvPr/>
        </p:nvGrpSpPr>
        <p:grpSpPr>
          <a:xfrm rot="5400000">
            <a:off x="10460145" y="4219823"/>
            <a:ext cx="799937" cy="3055450"/>
            <a:chExt cx="3130550" cy="11957493"/>
          </a:xfrm>
        </p:grpSpPr>
        <p:sp>
          <p:nvSpPr>
            <p:cNvPr id="19" name="Freeform 19"/>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20" name="TextBox 20"/>
          <p:cNvSpPr txBox="1"/>
          <p:nvPr/>
        </p:nvSpPr>
        <p:spPr>
          <a:xfrm>
            <a:off x="3449205" y="2664720"/>
            <a:ext cx="4769261" cy="2324444"/>
          </a:xfrm>
          <a:prstGeom prst="rect">
            <a:avLst/>
          </a:prstGeom>
        </p:spPr>
        <p:txBody>
          <a:bodyPr lIns="0" tIns="0" rIns="0" bIns="0" rtlCol="0" anchor="t">
            <a:spAutoFit/>
          </a:bodyPr>
          <a:lstStyle/>
          <a:p>
            <a:pPr marL="679679" lvl="1" indent="-339840">
              <a:lnSpc>
                <a:spcPts val="3651"/>
              </a:lnSpc>
              <a:buFont typeface="Arial"/>
              <a:buChar char="•"/>
            </a:pPr>
            <a:r>
              <a:rPr lang="en-US" sz="3148">
                <a:solidFill>
                  <a:srgbClr val="FFFFFF"/>
                </a:solidFill>
                <a:latin typeface="Poppins"/>
              </a:rPr>
              <a:t>Powder </a:t>
            </a:r>
          </a:p>
          <a:p>
            <a:pPr marL="679679" lvl="1" indent="-339840">
              <a:lnSpc>
                <a:spcPts val="3651"/>
              </a:lnSpc>
              <a:buFont typeface="Arial"/>
              <a:buChar char="•"/>
            </a:pPr>
            <a:r>
              <a:rPr lang="en-US" sz="3148">
                <a:solidFill>
                  <a:srgbClr val="FFFFFF"/>
                </a:solidFill>
                <a:latin typeface="Poppins"/>
              </a:rPr>
              <a:t>Granular </a:t>
            </a:r>
          </a:p>
          <a:p>
            <a:pPr marL="679679" lvl="1" indent="-339840">
              <a:lnSpc>
                <a:spcPts val="3651"/>
              </a:lnSpc>
              <a:buFont typeface="Arial"/>
              <a:buChar char="•"/>
            </a:pPr>
            <a:r>
              <a:rPr lang="en-US" sz="3148">
                <a:solidFill>
                  <a:srgbClr val="FFFFFF"/>
                </a:solidFill>
                <a:latin typeface="Poppins"/>
              </a:rPr>
              <a:t>Flakes </a:t>
            </a:r>
          </a:p>
          <a:p>
            <a:pPr marL="679679" lvl="1" indent="-339840">
              <a:lnSpc>
                <a:spcPts val="3651"/>
              </a:lnSpc>
              <a:buFont typeface="Arial"/>
              <a:buChar char="•"/>
            </a:pPr>
            <a:r>
              <a:rPr lang="en-US" sz="3148">
                <a:solidFill>
                  <a:srgbClr val="FFFFFF"/>
                </a:solidFill>
                <a:latin typeface="Poppins"/>
              </a:rPr>
              <a:t>Chips </a:t>
            </a:r>
          </a:p>
          <a:p>
            <a:pPr marL="679679" lvl="1" indent="-339840">
              <a:lnSpc>
                <a:spcPts val="3651"/>
              </a:lnSpc>
              <a:buFont typeface="Arial"/>
              <a:buChar char="•"/>
            </a:pPr>
            <a:r>
              <a:rPr lang="en-US" sz="3148">
                <a:solidFill>
                  <a:srgbClr val="FFFFFF"/>
                </a:solidFill>
                <a:latin typeface="Poppins"/>
              </a:rPr>
              <a:t>Shreds </a:t>
            </a:r>
          </a:p>
        </p:txBody>
      </p:sp>
      <p:sp>
        <p:nvSpPr>
          <p:cNvPr id="21" name="TextBox 21"/>
          <p:cNvSpPr txBox="1"/>
          <p:nvPr/>
        </p:nvSpPr>
        <p:spPr>
          <a:xfrm>
            <a:off x="-41555" y="3645688"/>
            <a:ext cx="2927064" cy="391083"/>
          </a:xfrm>
          <a:prstGeom prst="rect">
            <a:avLst/>
          </a:prstGeom>
        </p:spPr>
        <p:txBody>
          <a:bodyPr lIns="0" tIns="0" rIns="0" bIns="0" rtlCol="0" anchor="t">
            <a:spAutoFit/>
          </a:bodyPr>
          <a:lstStyle/>
          <a:p>
            <a:pPr algn="ctr">
              <a:lnSpc>
                <a:spcPts val="2741"/>
              </a:lnSpc>
            </a:pPr>
            <a:r>
              <a:rPr lang="en-US" sz="2714">
                <a:solidFill>
                  <a:srgbClr val="43B4BE"/>
                </a:solidFill>
                <a:latin typeface="Poppins"/>
              </a:rPr>
              <a:t>Form Segment</a:t>
            </a:r>
          </a:p>
        </p:txBody>
      </p:sp>
      <p:sp>
        <p:nvSpPr>
          <p:cNvPr id="22" name="TextBox 22"/>
          <p:cNvSpPr txBox="1"/>
          <p:nvPr/>
        </p:nvSpPr>
        <p:spPr>
          <a:xfrm>
            <a:off x="3449205" y="6785378"/>
            <a:ext cx="4769261" cy="1864659"/>
          </a:xfrm>
          <a:prstGeom prst="rect">
            <a:avLst/>
          </a:prstGeom>
        </p:spPr>
        <p:txBody>
          <a:bodyPr lIns="0" tIns="0" rIns="0" bIns="0" rtlCol="0" anchor="t">
            <a:spAutoFit/>
          </a:bodyPr>
          <a:lstStyle/>
          <a:p>
            <a:pPr marL="679679" lvl="1" indent="-339840">
              <a:lnSpc>
                <a:spcPts val="3651"/>
              </a:lnSpc>
              <a:buFont typeface="Arial"/>
              <a:buChar char="•"/>
            </a:pPr>
            <a:r>
              <a:rPr lang="en-US" sz="3148">
                <a:solidFill>
                  <a:srgbClr val="FFFFFF"/>
                </a:solidFill>
                <a:latin typeface="Poppins"/>
              </a:rPr>
              <a:t>Bakery </a:t>
            </a:r>
          </a:p>
          <a:p>
            <a:pPr marL="679679" lvl="1" indent="-339840">
              <a:lnSpc>
                <a:spcPts val="3651"/>
              </a:lnSpc>
              <a:buFont typeface="Arial"/>
              <a:buChar char="•"/>
            </a:pPr>
            <a:r>
              <a:rPr lang="en-US" sz="3148">
                <a:solidFill>
                  <a:srgbClr val="FFFFFF"/>
                </a:solidFill>
                <a:latin typeface="Poppins"/>
              </a:rPr>
              <a:t>Confectionery </a:t>
            </a:r>
          </a:p>
          <a:p>
            <a:pPr marL="679679" lvl="1" indent="-339840">
              <a:lnSpc>
                <a:spcPts val="3651"/>
              </a:lnSpc>
              <a:buFont typeface="Arial"/>
              <a:buChar char="•"/>
            </a:pPr>
            <a:r>
              <a:rPr lang="en-US" sz="3148">
                <a:solidFill>
                  <a:srgbClr val="FFFFFF"/>
                </a:solidFill>
                <a:latin typeface="Poppins"/>
              </a:rPr>
              <a:t>Dairy Products </a:t>
            </a:r>
          </a:p>
          <a:p>
            <a:pPr marL="679679" lvl="1" indent="-339840">
              <a:lnSpc>
                <a:spcPts val="3651"/>
              </a:lnSpc>
              <a:buFont typeface="Arial"/>
              <a:buChar char="•"/>
            </a:pPr>
            <a:r>
              <a:rPr lang="en-US" sz="3148">
                <a:solidFill>
                  <a:srgbClr val="FFFFFF"/>
                </a:solidFill>
                <a:latin typeface="Poppins"/>
              </a:rPr>
              <a:t>Frozen Dessert </a:t>
            </a:r>
          </a:p>
        </p:txBody>
      </p:sp>
      <p:sp>
        <p:nvSpPr>
          <p:cNvPr id="23" name="TextBox 23"/>
          <p:cNvSpPr txBox="1"/>
          <p:nvPr/>
        </p:nvSpPr>
        <p:spPr>
          <a:xfrm>
            <a:off x="9561" y="7386846"/>
            <a:ext cx="2824832" cy="699823"/>
          </a:xfrm>
          <a:prstGeom prst="rect">
            <a:avLst/>
          </a:prstGeom>
        </p:spPr>
        <p:txBody>
          <a:bodyPr lIns="0" tIns="0" rIns="0" bIns="0" rtlCol="0" anchor="t">
            <a:spAutoFit/>
          </a:bodyPr>
          <a:lstStyle/>
          <a:p>
            <a:pPr algn="ctr">
              <a:lnSpc>
                <a:spcPts val="2646"/>
              </a:lnSpc>
            </a:pPr>
            <a:r>
              <a:rPr lang="en-US" sz="2619">
                <a:solidFill>
                  <a:srgbClr val="43B4BE"/>
                </a:solidFill>
                <a:latin typeface="Poppins"/>
              </a:rPr>
              <a:t>Application Segment</a:t>
            </a:r>
          </a:p>
        </p:txBody>
      </p:sp>
      <p:sp>
        <p:nvSpPr>
          <p:cNvPr id="24" name="TextBox 24"/>
          <p:cNvSpPr txBox="1"/>
          <p:nvPr/>
        </p:nvSpPr>
        <p:spPr>
          <a:xfrm>
            <a:off x="12387839" y="4452627"/>
            <a:ext cx="5785421" cy="2492768"/>
          </a:xfrm>
          <a:prstGeom prst="rect">
            <a:avLst/>
          </a:prstGeom>
        </p:spPr>
        <p:txBody>
          <a:bodyPr lIns="0" tIns="0" rIns="0" bIns="0" rtlCol="0" anchor="t">
            <a:spAutoFit/>
          </a:bodyPr>
          <a:lstStyle/>
          <a:p>
            <a:pPr marL="605951" lvl="1" indent="-302976">
              <a:lnSpc>
                <a:spcPts val="3255"/>
              </a:lnSpc>
              <a:buFont typeface="Arial"/>
              <a:buChar char="•"/>
            </a:pPr>
            <a:r>
              <a:rPr lang="en-US" sz="2806">
                <a:solidFill>
                  <a:srgbClr val="FFFFFF"/>
                </a:solidFill>
                <a:latin typeface="Poppins"/>
              </a:rPr>
              <a:t>Direct </a:t>
            </a:r>
          </a:p>
          <a:p>
            <a:pPr marL="605951" lvl="1" indent="-302976">
              <a:lnSpc>
                <a:spcPts val="3255"/>
              </a:lnSpc>
              <a:buFont typeface="Arial"/>
              <a:buChar char="•"/>
            </a:pPr>
            <a:r>
              <a:rPr lang="en-US" sz="2806">
                <a:solidFill>
                  <a:srgbClr val="FFFFFF"/>
                </a:solidFill>
                <a:latin typeface="Poppins"/>
              </a:rPr>
              <a:t>Indirect </a:t>
            </a:r>
          </a:p>
          <a:p>
            <a:pPr marL="605951" lvl="1" indent="-302976">
              <a:lnSpc>
                <a:spcPts val="3255"/>
              </a:lnSpc>
              <a:buFont typeface="Arial"/>
              <a:buChar char="•"/>
            </a:pPr>
            <a:r>
              <a:rPr lang="en-US" sz="2806">
                <a:solidFill>
                  <a:srgbClr val="FFFFFF"/>
                </a:solidFill>
                <a:latin typeface="Poppins"/>
              </a:rPr>
              <a:t>Hypermarkets/Supermarket </a:t>
            </a:r>
          </a:p>
          <a:p>
            <a:pPr marL="605951" lvl="1" indent="-302976">
              <a:lnSpc>
                <a:spcPts val="3255"/>
              </a:lnSpc>
              <a:buFont typeface="Arial"/>
              <a:buChar char="•"/>
            </a:pPr>
            <a:r>
              <a:rPr lang="en-US" sz="2806">
                <a:solidFill>
                  <a:srgbClr val="FFFFFF"/>
                </a:solidFill>
                <a:latin typeface="Poppins"/>
              </a:rPr>
              <a:t>Convenience Stores </a:t>
            </a:r>
          </a:p>
          <a:p>
            <a:pPr marL="605951" lvl="1" indent="-302976">
              <a:lnSpc>
                <a:spcPts val="3255"/>
              </a:lnSpc>
              <a:buFont typeface="Arial"/>
              <a:buChar char="•"/>
            </a:pPr>
            <a:r>
              <a:rPr lang="en-US" sz="2806">
                <a:solidFill>
                  <a:srgbClr val="FFFFFF"/>
                </a:solidFill>
                <a:latin typeface="Poppins"/>
              </a:rPr>
              <a:t>Specialty Stores </a:t>
            </a:r>
          </a:p>
          <a:p>
            <a:pPr marL="605951" lvl="1" indent="-302976">
              <a:lnSpc>
                <a:spcPts val="3255"/>
              </a:lnSpc>
              <a:buFont typeface="Arial"/>
              <a:buChar char="•"/>
            </a:pPr>
            <a:r>
              <a:rPr lang="en-US" sz="2806">
                <a:solidFill>
                  <a:srgbClr val="FFFFFF"/>
                </a:solidFill>
                <a:latin typeface="Poppins"/>
              </a:rPr>
              <a:t>Independent Retailers </a:t>
            </a:r>
          </a:p>
        </p:txBody>
      </p:sp>
      <p:sp>
        <p:nvSpPr>
          <p:cNvPr id="25" name="TextBox 25"/>
          <p:cNvSpPr txBox="1"/>
          <p:nvPr/>
        </p:nvSpPr>
        <p:spPr>
          <a:xfrm>
            <a:off x="9332389" y="5372913"/>
            <a:ext cx="2824832" cy="699823"/>
          </a:xfrm>
          <a:prstGeom prst="rect">
            <a:avLst/>
          </a:prstGeom>
        </p:spPr>
        <p:txBody>
          <a:bodyPr lIns="0" tIns="0" rIns="0" bIns="0" rtlCol="0" anchor="t">
            <a:spAutoFit/>
          </a:bodyPr>
          <a:lstStyle/>
          <a:p>
            <a:pPr algn="ctr">
              <a:lnSpc>
                <a:spcPts val="2646"/>
              </a:lnSpc>
            </a:pPr>
            <a:r>
              <a:rPr lang="en-US" sz="2619">
                <a:solidFill>
                  <a:srgbClr val="43B4BE"/>
                </a:solidFill>
                <a:latin typeface="Poppins"/>
              </a:rPr>
              <a:t>Distribution Channel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129472" y="648675"/>
            <a:ext cx="11665144" cy="9638325"/>
          </a:xfrm>
          <a:custGeom>
            <a:rect l="l" t="t" r="r" b="b"/>
            <a:pathLst>
              <a:path w="11665144" h="9638325">
                <a:moveTo>
                  <a:pt x="0" y="0"/>
                </a:moveTo>
                <a:lnTo>
                  <a:pt x="11665144" y="0"/>
                </a:lnTo>
                <a:lnTo>
                  <a:pt x="11665144" y="9638325"/>
                </a:lnTo>
                <a:lnTo>
                  <a:pt x="0" y="96383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4" name="TextBox 4"/>
          <p:cNvSpPr txBox="1"/>
          <p:nvPr/>
        </p:nvSpPr>
        <p:spPr>
          <a:xfrm>
            <a:off x="3981072" y="3859531"/>
            <a:ext cx="4121706" cy="1283969"/>
          </a:xfrm>
          <a:prstGeom prst="rect">
            <a:avLst/>
          </a:prstGeom>
        </p:spPr>
        <p:txBody>
          <a:bodyPr lIns="0" tIns="0" rIns="0" bIns="0" rtlCol="0" anchor="t">
            <a:spAutoFit/>
          </a:bodyPr>
          <a:lstStyle/>
          <a:p>
            <a:pPr algn="ctr">
              <a:lnSpc>
                <a:spcPts val="4814"/>
              </a:lnSpc>
            </a:pPr>
            <a:r>
              <a:rPr lang="en-US" sz="4499">
                <a:solidFill>
                  <a:srgbClr val="FFFFFF"/>
                </a:solidFill>
                <a:latin typeface="Poppins"/>
              </a:rPr>
              <a:t>North America</a:t>
            </a:r>
          </a:p>
          <a:p>
            <a:pPr algn="ctr">
              <a:lnSpc>
                <a:spcPts val="4814"/>
              </a:lnSpc>
            </a:pPr>
            <a:r>
              <a:rPr lang="en-US" sz="4499">
                <a:solidFill>
                  <a:srgbClr val="FFFFFF"/>
                </a:solidFill>
                <a:latin typeface="Poppins"/>
              </a:rPr>
              <a:t>40%</a:t>
            </a:r>
          </a:p>
        </p:txBody>
      </p:sp>
      <p:sp>
        <p:nvSpPr>
          <p:cNvPr id="5" name="TextBox 5"/>
          <p:cNvSpPr txBox="1"/>
          <p:nvPr/>
        </p:nvSpPr>
        <p:spPr>
          <a:xfrm>
            <a:off x="9798570" y="5105400"/>
            <a:ext cx="8168357" cy="2710707"/>
          </a:xfrm>
          <a:prstGeom prst="rect">
            <a:avLst/>
          </a:prstGeom>
        </p:spPr>
        <p:txBody>
          <a:bodyPr lIns="0" tIns="0" rIns="0" bIns="0" rtlCol="0" anchor="t">
            <a:spAutoFit/>
          </a:bodyPr>
          <a:lstStyle/>
          <a:p>
            <a:pPr>
              <a:lnSpc>
                <a:spcPts val="5253"/>
              </a:lnSpc>
            </a:pPr>
            <a:r>
              <a:rPr lang="en-US" sz="4414" spc="141">
                <a:solidFill>
                  <a:srgbClr val="000000"/>
                </a:solidFill>
                <a:latin typeface="Poppins"/>
              </a:rPr>
              <a:t>North America Shredded and Desiccated Coconut  Market Revenue share for 2024 is </a:t>
            </a:r>
            <a:r>
              <a:rPr lang="en-US" sz="4414" spc="141">
                <a:solidFill>
                  <a:srgbClr val="B83E29"/>
                </a:solidFill>
                <a:latin typeface="Poppins Bold"/>
              </a:rPr>
              <a:t>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4713092"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3D1013">
                <a:alpha val="85882"/>
              </a:srgbClr>
            </a:solidFill>
          </p:spPr>
          <p:txBody>
            <a:bodyPr/>
            <a:lstStyle/>
            <a:p/>
          </p:txBody>
        </p:sp>
      </p:grpSp>
      <p:grpSp>
        <p:nvGrpSpPr>
          <p:cNvPr id="5" name="Group 5"/>
          <p:cNvGrpSpPr/>
          <p:nvPr/>
        </p:nvGrpSpPr>
        <p:grpSpPr>
          <a:xfrm>
            <a:off x="4713092"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986535">
                <a:alpha val="80000"/>
              </a:srgbClr>
            </a:solidFill>
          </p:spPr>
          <p:txBody>
            <a:bodyPr/>
            <a:lstStyle/>
            <a:p/>
          </p:txBody>
        </p:sp>
      </p:grpSp>
      <p:grpSp>
        <p:nvGrpSpPr>
          <p:cNvPr id="7" name="Group 7"/>
          <p:cNvGrpSpPr/>
          <p:nvPr/>
        </p:nvGrpSpPr>
        <p:grpSpPr>
          <a:xfrm>
            <a:off x="3171817"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D1013">
                <a:alpha val="85882"/>
              </a:srgbClr>
            </a:solidFill>
          </p:spPr>
          <p:txBody>
            <a:bodyPr/>
            <a:lstStyle/>
            <a:p/>
          </p:txBody>
        </p:sp>
      </p:grpSp>
      <p:grpSp>
        <p:nvGrpSpPr>
          <p:cNvPr id="9" name="Group 9"/>
          <p:cNvGrpSpPr/>
          <p:nvPr/>
        </p:nvGrpSpPr>
        <p:grpSpPr>
          <a:xfrm>
            <a:off x="3171817"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986535">
                <a:alpha val="80000"/>
              </a:srgbClr>
            </a:solidFill>
          </p:spPr>
          <p:txBody>
            <a:bodyPr/>
            <a:lstStyle/>
            <a:p/>
          </p:txBody>
        </p:sp>
      </p:grpSp>
      <p:grpSp>
        <p:nvGrpSpPr>
          <p:cNvPr id="11" name="Group 11"/>
          <p:cNvGrpSpPr>
            <a:grpSpLocks noChangeAspect="1"/>
          </p:cNvGrpSpPr>
          <p:nvPr/>
        </p:nvGrpSpPr>
        <p:grpSpPr>
          <a:xfrm rot="5400000">
            <a:off x="5834046"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D1013">
                <a:alpha val="85882"/>
              </a:srgbClr>
            </a:solidFill>
          </p:spPr>
          <p:txBody>
            <a:bodyPr/>
            <a:lstStyle/>
            <a:p/>
          </p:txBody>
        </p:sp>
      </p:grpSp>
      <p:grpSp>
        <p:nvGrpSpPr>
          <p:cNvPr id="13" name="Group 13"/>
          <p:cNvGrpSpPr>
            <a:grpSpLocks noChangeAspect="1"/>
          </p:cNvGrpSpPr>
          <p:nvPr/>
        </p:nvGrpSpPr>
        <p:grpSpPr>
          <a:xfrm rot="5400000">
            <a:off x="5834046"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986535">
                <a:alpha val="80000"/>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78359" y="3059981"/>
            <a:ext cx="2506553" cy="6165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Poppins Bold"/>
              </a:rPr>
              <a:t>Drivers</a:t>
            </a:r>
          </a:p>
        </p:txBody>
      </p:sp>
      <p:sp>
        <p:nvSpPr>
          <p:cNvPr id="17" name="TextBox 17"/>
          <p:cNvSpPr txBox="1"/>
          <p:nvPr/>
        </p:nvSpPr>
        <p:spPr>
          <a:xfrm>
            <a:off x="3090360" y="6704279"/>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Restraints</a:t>
            </a:r>
          </a:p>
        </p:txBody>
      </p:sp>
      <p:sp>
        <p:nvSpPr>
          <p:cNvPr id="18" name="TextBox 18"/>
          <p:cNvSpPr txBox="1"/>
          <p:nvPr/>
        </p:nvSpPr>
        <p:spPr>
          <a:xfrm>
            <a:off x="6542365" y="1940926"/>
            <a:ext cx="7643613" cy="2672715"/>
          </a:xfrm>
          <a:prstGeom prst="rect">
            <a:avLst/>
          </a:prstGeom>
        </p:spPr>
        <p:txBody>
          <a:bodyPr lIns="0" tIns="0" rIns="0" bIns="0" rtlCol="0" anchor="t">
            <a:spAutoFit/>
          </a:bodyPr>
          <a:lstStyle/>
          <a:p>
            <a:pPr marL="712473" lvl="1" indent="-356237">
              <a:lnSpc>
                <a:spcPts val="3465"/>
              </a:lnSpc>
              <a:buFont typeface="Arial"/>
              <a:buChar char="•"/>
            </a:pPr>
            <a:r>
              <a:rPr lang="en-US" sz="3300" spc="105">
                <a:solidFill>
                  <a:srgbClr val="FFFFFF"/>
                </a:solidFill>
                <a:latin typeface="Poppins"/>
              </a:rPr>
              <a:t>Rising Popularity of Healthy and Convenient Ingredients to Increase the Demand Globally</a:t>
            </a:r>
          </a:p>
          <a:p>
            <a:pPr marL="712473" lvl="1" indent="-356237">
              <a:lnSpc>
                <a:spcPts val="3465"/>
              </a:lnSpc>
              <a:buFont typeface="Arial"/>
              <a:buChar char="•"/>
            </a:pPr>
            <a:r>
              <a:rPr lang="en-US" sz="3300" spc="105">
                <a:solidFill>
                  <a:srgbClr val="FFFFFF"/>
                </a:solidFill>
                <a:latin typeface="Poppins"/>
              </a:rPr>
              <a:t>Growth of Bakery and Confectionery Industry to Propel Market Growth</a:t>
            </a:r>
          </a:p>
        </p:txBody>
      </p:sp>
      <p:sp>
        <p:nvSpPr>
          <p:cNvPr id="19" name="TextBox 19"/>
          <p:cNvSpPr txBox="1"/>
          <p:nvPr/>
        </p:nvSpPr>
        <p:spPr>
          <a:xfrm>
            <a:off x="6765150" y="6432130"/>
            <a:ext cx="7420828" cy="920115"/>
          </a:xfrm>
          <a:prstGeom prst="rect">
            <a:avLst/>
          </a:prstGeom>
        </p:spPr>
        <p:txBody>
          <a:bodyPr lIns="0" tIns="0" rIns="0" bIns="0" rtlCol="0" anchor="t">
            <a:spAutoFit/>
          </a:bodyPr>
          <a:lstStyle/>
          <a:p>
            <a:pPr>
              <a:lnSpc>
                <a:spcPts val="3465"/>
              </a:lnSpc>
            </a:pPr>
            <a:r>
              <a:rPr lang="en-US" sz="3300" spc="105">
                <a:solidFill>
                  <a:srgbClr val="FFFFFF"/>
                </a:solidFill>
                <a:latin typeface="Poppins"/>
              </a:rPr>
              <a:t>Fluctuations in Coconut Prices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369423" y="1375388"/>
            <a:ext cx="16230600" cy="7928619"/>
            <a:chExt cx="4274726" cy="2088196"/>
          </a:xfrm>
        </p:grpSpPr>
        <p:sp>
          <p:nvSpPr>
            <p:cNvPr id="4" name="Freeform 4"/>
            <p:cNvSpPr/>
            <p:nvPr/>
          </p:nvSpPr>
          <p:spPr>
            <a:xfrm>
              <a:off x="0" y="0"/>
              <a:ext cx="4274726" cy="2088196"/>
            </a:xfrm>
            <a:custGeom>
              <a:rect l="l" t="t" r="r" b="b"/>
              <a:pathLst>
                <a:path w="4274726" h="2088196">
                  <a:moveTo>
                    <a:pt x="0" y="0"/>
                  </a:moveTo>
                  <a:lnTo>
                    <a:pt x="4274726" y="0"/>
                  </a:lnTo>
                  <a:lnTo>
                    <a:pt x="4274726" y="2088196"/>
                  </a:lnTo>
                  <a:lnTo>
                    <a:pt x="0" y="2088196"/>
                  </a:lnTo>
                  <a:close/>
                </a:path>
              </a:pathLst>
            </a:custGeom>
            <a:solidFill>
              <a:srgbClr val="311C12">
                <a:alpha val="81961"/>
              </a:srgbClr>
            </a:solidFill>
          </p:spPr>
          <p:txBody>
            <a:bodyPr/>
            <a:lstStyle/>
            <a:p/>
          </p:txBody>
        </p:sp>
        <p:sp>
          <p:nvSpPr>
            <p:cNvPr id="5" name="TextBox 5"/>
            <p:cNvSpPr txBox="1"/>
            <p:nvPr/>
          </p:nvSpPr>
          <p:spPr>
            <a:xfrm>
              <a:off x="0" y="-38100"/>
              <a:ext cx="4274726" cy="2126296"/>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820542" y="378231"/>
            <a:ext cx="2028068" cy="2423973"/>
          </a:xfrm>
          <a:prstGeom prst="rect">
            <a:avLst/>
          </a:prstGeom>
        </p:spPr>
      </p:pic>
      <p:sp>
        <p:nvSpPr>
          <p:cNvPr id="7" name="TextBox 7"/>
          <p:cNvSpPr txBox="1"/>
          <p:nvPr/>
        </p:nvSpPr>
        <p:spPr>
          <a:xfrm>
            <a:off x="1610693" y="2697429"/>
            <a:ext cx="15748059" cy="6395085"/>
          </a:xfrm>
          <a:prstGeom prst="rect">
            <a:avLst/>
          </a:prstGeom>
        </p:spPr>
        <p:txBody>
          <a:bodyPr lIns="0" tIns="0" rIns="0" bIns="0" rtlCol="0" anchor="t">
            <a:spAutoFit/>
          </a:bodyPr>
          <a:lstStyle/>
          <a:p>
            <a:pPr marL="777237" lvl="1" indent="-388618">
              <a:lnSpc>
                <a:spcPts val="5039"/>
              </a:lnSpc>
              <a:buFont typeface="Arial"/>
              <a:buChar char="•"/>
            </a:pPr>
            <a:r>
              <a:rPr lang="en-US" sz="3599">
                <a:solidFill>
                  <a:srgbClr val="FFFFFF"/>
                </a:solidFill>
                <a:latin typeface="Poppins"/>
              </a:rPr>
              <a:t>The global Shredded and Desiccated Coconut market will expand significantly by 5.50% CAGR between 2024 to 2031.</a:t>
            </a:r>
          </a:p>
          <a:p>
            <a:pPr marL="777237" lvl="1" indent="-388618">
              <a:lnSpc>
                <a:spcPts val="5039"/>
              </a:lnSpc>
              <a:buFont typeface="Arial"/>
              <a:buChar char="•"/>
            </a:pPr>
            <a:r>
              <a:rPr lang="en-US" sz="3599">
                <a:solidFill>
                  <a:srgbClr val="FFFFFF"/>
                </a:solidFill>
                <a:latin typeface="Poppins"/>
              </a:rPr>
              <a:t>A good source of fiber, medium-chain triglycerides, and a few important minerals is desiccated coconut. This is consistent with consumers' increasing interest in health-promoting functional foods.</a:t>
            </a:r>
          </a:p>
          <a:p>
            <a:pPr marL="777237" lvl="1" indent="-388618">
              <a:lnSpc>
                <a:spcPts val="5039"/>
              </a:lnSpc>
              <a:buFont typeface="Arial"/>
              <a:buChar char="•"/>
            </a:pPr>
            <a:r>
              <a:rPr lang="en-US" sz="3599">
                <a:solidFill>
                  <a:srgbClr val="FFFFFF"/>
                </a:solidFill>
                <a:latin typeface="Poppins"/>
              </a:rPr>
              <a:t>Growing discretionary income causes consumers to spend more on packaged and convenience goods, many of which include dried or shredded coconut. This is especially true in developing nations.</a:t>
            </a:r>
          </a:p>
        </p:txBody>
      </p:sp>
      <p:sp>
        <p:nvSpPr>
          <p:cNvPr id="8" name="TextBox 8"/>
          <p:cNvSpPr txBox="1"/>
          <p:nvPr/>
        </p:nvSpPr>
        <p:spPr>
          <a:xfrm>
            <a:off x="4220629" y="1609268"/>
            <a:ext cx="10528187" cy="814705"/>
          </a:xfrm>
          <a:prstGeom prst="rect">
            <a:avLst/>
          </a:prstGeom>
        </p:spPr>
        <p:txBody>
          <a:bodyPr lIns="0" tIns="0" rIns="0" bIns="0" rtlCol="0" anchor="t">
            <a:spAutoFit/>
          </a:bodyPr>
          <a:lstStyle/>
          <a:p>
            <a:pPr algn="ctr">
              <a:lnSpc>
                <a:spcPts val="5885"/>
              </a:lnSpc>
            </a:pPr>
            <a:r>
              <a:rPr lang="en-US" sz="5500">
                <a:solidFill>
                  <a:srgbClr val="FFFFFF"/>
                </a:solidFill>
                <a:latin typeface="Poppi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Picture 2"/>
          <p:cNvPicPr>
            <a:picLocks noChangeAspect="1"/>
          </p:cNvPicPr>
          <p:nvPr/>
        </p:nvPicPr>
        <p:blipFill>
          <a:blip r:embed="rId2"/>
          <a:srcRect l="36500" t="25150" r="38480" b="26795"/>
          <a:stretch>
            <a:fillRect/>
          </a:stretch>
        </p:blipFill>
        <p:spPr>
          <a:xfrm>
            <a:off x="0" y="-25212"/>
            <a:ext cx="1684364" cy="1819778"/>
          </a:xfrm>
          <a:prstGeom prst="rect">
            <a:avLst/>
          </a:prstGeom>
        </p:spPr>
      </p:pic>
      <p:sp>
        <p:nvSpPr>
          <p:cNvPr id="3" name="Freeform 3"/>
          <p:cNvSpPr/>
          <p:nvPr/>
        </p:nvSpPr>
        <p:spPr>
          <a:xfrm>
            <a:off x="7621621" y="2889115"/>
            <a:ext cx="10666379" cy="7397885"/>
          </a:xfrm>
          <a:custGeom>
            <a:rect l="l" t="t" r="r" b="b"/>
            <a:pathLst>
              <a:path w="10666379" h="7397885">
                <a:moveTo>
                  <a:pt x="0" y="0"/>
                </a:moveTo>
                <a:lnTo>
                  <a:pt x="10666379" y="0"/>
                </a:lnTo>
                <a:lnTo>
                  <a:pt x="10666379" y="7397885"/>
                </a:lnTo>
                <a:lnTo>
                  <a:pt x="0" y="7397885"/>
                </a:lnTo>
                <a:lnTo>
                  <a:pt x="0" y="0"/>
                </a:lnTo>
                <a:close/>
              </a:path>
            </a:pathLst>
          </a:custGeom>
          <a:blipFill>
            <a:blip r:embed="rId3"/>
            <a:stretch>
              <a:fillRect l="-6019" t="-11242" r="-3419" b="0"/>
            </a:stretch>
          </a:blipFill>
        </p:spPr>
        <p:txBody>
          <a:bodyPr/>
          <a:lstStyle/>
          <a:p/>
        </p:txBody>
      </p:sp>
      <p:sp>
        <p:nvSpPr>
          <p:cNvPr id="4" name="Freeform 4"/>
          <p:cNvSpPr/>
          <p:nvPr/>
        </p:nvSpPr>
        <p:spPr>
          <a:xfrm>
            <a:off x="379666" y="2042516"/>
            <a:ext cx="4416847" cy="1849814"/>
          </a:xfrm>
          <a:custGeom>
            <a:rect l="l" t="t" r="r" b="b"/>
            <a:pathLst>
              <a:path w="4416847" h="1849814">
                <a:moveTo>
                  <a:pt x="0" y="0"/>
                </a:moveTo>
                <a:lnTo>
                  <a:pt x="4416847" y="0"/>
                </a:lnTo>
                <a:lnTo>
                  <a:pt x="4416847" y="1849814"/>
                </a:lnTo>
                <a:lnTo>
                  <a:pt x="0" y="1849814"/>
                </a:lnTo>
                <a:lnTo>
                  <a:pt x="0" y="0"/>
                </a:lnTo>
                <a:close/>
              </a:path>
            </a:pathLst>
          </a:custGeom>
          <a:blipFill>
            <a:blip r:embed="rId4"/>
            <a:stretch>
              <a:fillRect l="-14691" t="-45596" r="-10503" b="-42214"/>
            </a:stretch>
          </a:blipFill>
        </p:spPr>
        <p:txBody>
          <a:bodyPr/>
          <a:lstStyle/>
          <a:p/>
        </p:txBody>
      </p:sp>
      <p:sp>
        <p:nvSpPr>
          <p:cNvPr id="5" name="Freeform 5"/>
          <p:cNvSpPr/>
          <p:nvPr/>
        </p:nvSpPr>
        <p:spPr>
          <a:xfrm>
            <a:off x="5365939" y="1794565"/>
            <a:ext cx="3208636" cy="2553607"/>
          </a:xfrm>
          <a:custGeom>
            <a:rect l="l" t="t" r="r" b="b"/>
            <a:pathLst>
              <a:path w="3208636" h="2553607">
                <a:moveTo>
                  <a:pt x="0" y="0"/>
                </a:moveTo>
                <a:lnTo>
                  <a:pt x="3208635" y="0"/>
                </a:lnTo>
                <a:lnTo>
                  <a:pt x="3208635" y="2553607"/>
                </a:lnTo>
                <a:lnTo>
                  <a:pt x="0" y="2553607"/>
                </a:lnTo>
                <a:lnTo>
                  <a:pt x="0" y="0"/>
                </a:lnTo>
                <a:close/>
              </a:path>
            </a:pathLst>
          </a:custGeom>
          <a:blipFill>
            <a:blip r:embed="rId5"/>
            <a:stretch>
              <a:fillRect t="-11032" b="-14618"/>
            </a:stretch>
          </a:blipFill>
        </p:spPr>
        <p:txBody>
          <a:bodyPr/>
          <a:lstStyle/>
          <a:p/>
        </p:txBody>
      </p:sp>
      <p:sp>
        <p:nvSpPr>
          <p:cNvPr id="6" name="Freeform 6"/>
          <p:cNvSpPr/>
          <p:nvPr/>
        </p:nvSpPr>
        <p:spPr>
          <a:xfrm>
            <a:off x="9144000" y="2084635"/>
            <a:ext cx="2799744" cy="1807695"/>
          </a:xfrm>
          <a:custGeom>
            <a:rect l="l" t="t" r="r" b="b"/>
            <a:pathLst>
              <a:path w="2799744" h="1807695">
                <a:moveTo>
                  <a:pt x="0" y="0"/>
                </a:moveTo>
                <a:lnTo>
                  <a:pt x="2799744" y="0"/>
                </a:lnTo>
                <a:lnTo>
                  <a:pt x="2799744" y="1807695"/>
                </a:lnTo>
                <a:lnTo>
                  <a:pt x="0" y="1807695"/>
                </a:lnTo>
                <a:lnTo>
                  <a:pt x="0" y="0"/>
                </a:lnTo>
                <a:close/>
              </a:path>
            </a:pathLst>
          </a:custGeom>
          <a:blipFill>
            <a:blip r:embed="rId6"/>
            <a:stretch>
              <a:fillRect t="-30120" b="-24758"/>
            </a:stretch>
          </a:blipFill>
        </p:spPr>
        <p:txBody>
          <a:bodyPr/>
          <a:lstStyle/>
          <a:p/>
        </p:txBody>
      </p:sp>
      <p:sp>
        <p:nvSpPr>
          <p:cNvPr id="7" name="Freeform 7"/>
          <p:cNvSpPr/>
          <p:nvPr/>
        </p:nvSpPr>
        <p:spPr>
          <a:xfrm>
            <a:off x="379666" y="4139980"/>
            <a:ext cx="3963566" cy="1811916"/>
          </a:xfrm>
          <a:custGeom>
            <a:rect l="l" t="t" r="r" b="b"/>
            <a:pathLst>
              <a:path w="3963565" h="1811916">
                <a:moveTo>
                  <a:pt x="0" y="0"/>
                </a:moveTo>
                <a:lnTo>
                  <a:pt x="3963567" y="0"/>
                </a:lnTo>
                <a:lnTo>
                  <a:pt x="3963567" y="1811916"/>
                </a:lnTo>
                <a:lnTo>
                  <a:pt x="0" y="1811916"/>
                </a:lnTo>
                <a:lnTo>
                  <a:pt x="0" y="0"/>
                </a:lnTo>
                <a:close/>
              </a:path>
            </a:pathLst>
          </a:custGeom>
          <a:blipFill>
            <a:blip r:embed="rId7"/>
            <a:stretch>
              <a:fillRect/>
            </a:stretch>
          </a:blipFill>
        </p:spPr>
        <p:txBody>
          <a:bodyPr/>
          <a:lstStyle/>
          <a:p/>
        </p:txBody>
      </p:sp>
      <p:sp>
        <p:nvSpPr>
          <p:cNvPr id="8" name="Freeform 8"/>
          <p:cNvSpPr/>
          <p:nvPr/>
        </p:nvSpPr>
        <p:spPr>
          <a:xfrm>
            <a:off x="379666" y="5951896"/>
            <a:ext cx="3357912" cy="1778345"/>
          </a:xfrm>
          <a:custGeom>
            <a:rect l="l" t="t" r="r" b="b"/>
            <a:pathLst>
              <a:path w="3357911" h="1778345">
                <a:moveTo>
                  <a:pt x="0" y="0"/>
                </a:moveTo>
                <a:lnTo>
                  <a:pt x="3357913" y="0"/>
                </a:lnTo>
                <a:lnTo>
                  <a:pt x="3357913" y="1778344"/>
                </a:lnTo>
                <a:lnTo>
                  <a:pt x="0" y="1778344"/>
                </a:lnTo>
                <a:lnTo>
                  <a:pt x="0" y="0"/>
                </a:lnTo>
                <a:close/>
              </a:path>
            </a:pathLst>
          </a:custGeom>
          <a:blipFill>
            <a:blip r:embed="rId8"/>
            <a:stretch>
              <a:fillRect/>
            </a:stretch>
          </a:blipFill>
        </p:spPr>
        <p:txBody>
          <a:bodyPr/>
          <a:lstStyle/>
          <a:p/>
        </p:txBody>
      </p:sp>
      <p:sp>
        <p:nvSpPr>
          <p:cNvPr id="9" name="Freeform 9"/>
          <p:cNvSpPr/>
          <p:nvPr/>
        </p:nvSpPr>
        <p:spPr>
          <a:xfrm>
            <a:off x="4675574" y="4134500"/>
            <a:ext cx="2613706" cy="2239885"/>
          </a:xfrm>
          <a:custGeom>
            <a:rect l="l" t="t" r="r" b="b"/>
            <a:pathLst>
              <a:path w="2613706" h="2239885">
                <a:moveTo>
                  <a:pt x="0" y="0"/>
                </a:moveTo>
                <a:lnTo>
                  <a:pt x="2613706" y="0"/>
                </a:lnTo>
                <a:lnTo>
                  <a:pt x="2613706" y="2239885"/>
                </a:lnTo>
                <a:lnTo>
                  <a:pt x="0" y="2239885"/>
                </a:lnTo>
                <a:lnTo>
                  <a:pt x="0" y="0"/>
                </a:lnTo>
                <a:close/>
              </a:path>
            </a:pathLst>
          </a:custGeom>
          <a:blipFill>
            <a:blip r:embed="rId9"/>
            <a:stretch>
              <a:fillRect l="-1976" t="-11126" r="-2674" b="-10990"/>
            </a:stretch>
          </a:blipFill>
        </p:spPr>
        <p:txBody>
          <a:bodyPr/>
          <a:lstStyle/>
          <a:p/>
        </p:txBody>
      </p:sp>
      <p:sp>
        <p:nvSpPr>
          <p:cNvPr id="10" name="Freeform 10"/>
          <p:cNvSpPr/>
          <p:nvPr/>
        </p:nvSpPr>
        <p:spPr>
          <a:xfrm>
            <a:off x="8039790" y="4443033"/>
            <a:ext cx="3349734" cy="1622818"/>
          </a:xfrm>
          <a:custGeom>
            <a:rect l="l" t="t" r="r" b="b"/>
            <a:pathLst>
              <a:path w="3349734" h="1622818">
                <a:moveTo>
                  <a:pt x="0" y="0"/>
                </a:moveTo>
                <a:lnTo>
                  <a:pt x="3349734" y="0"/>
                </a:lnTo>
                <a:lnTo>
                  <a:pt x="3349734" y="1622818"/>
                </a:lnTo>
                <a:lnTo>
                  <a:pt x="0" y="1622818"/>
                </a:lnTo>
                <a:lnTo>
                  <a:pt x="0" y="0"/>
                </a:lnTo>
                <a:close/>
              </a:path>
            </a:pathLst>
          </a:custGeom>
          <a:blipFill>
            <a:blip r:embed="rId10"/>
            <a:stretch>
              <a:fillRect/>
            </a:stretch>
          </a:blipFill>
        </p:spPr>
        <p:txBody>
          <a:bodyPr/>
          <a:lstStyle/>
          <a:p/>
        </p:txBody>
      </p:sp>
      <p:sp>
        <p:nvSpPr>
          <p:cNvPr id="11" name="Freeform 11"/>
          <p:cNvSpPr/>
          <p:nvPr/>
        </p:nvSpPr>
        <p:spPr>
          <a:xfrm>
            <a:off x="259022" y="7957933"/>
            <a:ext cx="2329067" cy="2329067"/>
          </a:xfrm>
          <a:custGeom>
            <a:rect l="l" t="t" r="r" b="b"/>
            <a:pathLst>
              <a:path w="2329067" h="2329067">
                <a:moveTo>
                  <a:pt x="0" y="0"/>
                </a:moveTo>
                <a:lnTo>
                  <a:pt x="2329068" y="0"/>
                </a:lnTo>
                <a:lnTo>
                  <a:pt x="2329068" y="2329067"/>
                </a:lnTo>
                <a:lnTo>
                  <a:pt x="0" y="2329067"/>
                </a:lnTo>
                <a:lnTo>
                  <a:pt x="0" y="0"/>
                </a:lnTo>
                <a:close/>
              </a:path>
            </a:pathLst>
          </a:custGeom>
          <a:blipFill>
            <a:blip r:embed="rId11"/>
            <a:stretch>
              <a:fillRect/>
            </a:stretch>
          </a:blipFill>
        </p:spPr>
        <p:txBody>
          <a:bodyPr/>
          <a:lstStyle/>
          <a:p/>
        </p:txBody>
      </p:sp>
      <p:sp>
        <p:nvSpPr>
          <p:cNvPr id="12" name="Freeform 12"/>
          <p:cNvSpPr/>
          <p:nvPr/>
        </p:nvSpPr>
        <p:spPr>
          <a:xfrm>
            <a:off x="4207827" y="6766210"/>
            <a:ext cx="3081453" cy="1928062"/>
          </a:xfrm>
          <a:custGeom>
            <a:rect l="l" t="t" r="r" b="b"/>
            <a:pathLst>
              <a:path w="3081453" h="1928062">
                <a:moveTo>
                  <a:pt x="0" y="0"/>
                </a:moveTo>
                <a:lnTo>
                  <a:pt x="3081453" y="0"/>
                </a:lnTo>
                <a:lnTo>
                  <a:pt x="3081453" y="1928061"/>
                </a:lnTo>
                <a:lnTo>
                  <a:pt x="0" y="1928061"/>
                </a:lnTo>
                <a:lnTo>
                  <a:pt x="0" y="0"/>
                </a:lnTo>
                <a:close/>
              </a:path>
            </a:pathLst>
          </a:custGeom>
          <a:blipFill>
            <a:blip r:embed="rId12"/>
            <a:stretch>
              <a:fillRect t="-26517" b="-33303"/>
            </a:stretch>
          </a:blipFill>
        </p:spPr>
        <p:txBody>
          <a:bodyPr/>
          <a:lstStyle/>
          <a:p/>
        </p:txBody>
      </p:sp>
      <p:sp>
        <p:nvSpPr>
          <p:cNvPr id="13" name="Freeform 13"/>
          <p:cNvSpPr/>
          <p:nvPr/>
        </p:nvSpPr>
        <p:spPr>
          <a:xfrm>
            <a:off x="3187578" y="8694271"/>
            <a:ext cx="3834555" cy="1383179"/>
          </a:xfrm>
          <a:custGeom>
            <a:rect l="l" t="t" r="r" b="b"/>
            <a:pathLst>
              <a:path w="3834555" h="1383179">
                <a:moveTo>
                  <a:pt x="0" y="0"/>
                </a:moveTo>
                <a:lnTo>
                  <a:pt x="3834555" y="0"/>
                </a:lnTo>
                <a:lnTo>
                  <a:pt x="3834555" y="1383179"/>
                </a:lnTo>
                <a:lnTo>
                  <a:pt x="0" y="1383179"/>
                </a:lnTo>
                <a:lnTo>
                  <a:pt x="0" y="0"/>
                </a:lnTo>
                <a:close/>
              </a:path>
            </a:pathLst>
          </a:custGeom>
          <a:blipFill>
            <a:blip r:embed="rId13"/>
            <a:stretch>
              <a:fillRect/>
            </a:stretch>
          </a:blipFill>
        </p:spPr>
        <p:txBody>
          <a:bodyPr/>
          <a:lstStyle/>
          <a:p/>
        </p:txBody>
      </p:sp>
      <p:sp>
        <p:nvSpPr>
          <p:cNvPr id="14" name="TextBox 14"/>
          <p:cNvSpPr txBox="1"/>
          <p:nvPr/>
        </p:nvSpPr>
        <p:spPr>
          <a:xfrm>
            <a:off x="5530242" y="618173"/>
            <a:ext cx="6856334" cy="963930"/>
          </a:xfrm>
          <a:prstGeom prst="rect">
            <a:avLst/>
          </a:prstGeom>
        </p:spPr>
        <p:txBody>
          <a:bodyPr lIns="0" tIns="0" rIns="0" bIns="0" rtlCol="0" anchor="t">
            <a:spAutoFit/>
          </a:bodyPr>
          <a:lstStyle/>
          <a:p>
            <a:pPr algn="ctr">
              <a:lnSpc>
                <a:spcPts val="6569"/>
              </a:lnSpc>
            </a:pPr>
            <a:r>
              <a:rPr lang="en-US" sz="7299">
                <a:solidFill>
                  <a:srgbClr val="000000"/>
                </a:solidFill>
                <a:latin typeface="Poppi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29na3b5t"/>
              </a:rPr>
              <a:t>https://tinyurl.com/29na3b5t</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54</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Shredded and Desiccated Coconut Market Report 2024</dc:title>
  <cp:lastModifiedBy>decipher market</cp:lastModifiedBy>
  <cp:revision>2</cp:revision>
  <dcterms:created xsi:type="dcterms:W3CDTF">2006-08-16T00:00:00Z</dcterms:created>
  <dcterms:modified xsi:type="dcterms:W3CDTF">2024-05-11T11:49:14Z</dcterms:modified>
</cp:coreProperties>
</file>