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5azswcs8"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9753600" cy="10287000"/>
            <a:chExt cx="2341013" cy="2709333"/>
          </a:xfrm>
        </p:grpSpPr>
        <p:sp>
          <p:nvSpPr>
            <p:cNvPr id="4" name="Freeform 4"/>
            <p:cNvSpPr/>
            <p:nvPr/>
          </p:nvSpPr>
          <p:spPr>
            <a:xfrm>
              <a:off x="0" y="0"/>
              <a:ext cx="2341014" cy="2709333"/>
            </a:xfrm>
            <a:custGeom>
              <a:rect l="l" t="t" r="r" b="b"/>
              <a:pathLst>
                <a:path w="2341014" h="2709333">
                  <a:moveTo>
                    <a:pt x="0" y="0"/>
                  </a:moveTo>
                  <a:lnTo>
                    <a:pt x="2341014" y="0"/>
                  </a:lnTo>
                  <a:lnTo>
                    <a:pt x="2341014" y="2709333"/>
                  </a:lnTo>
                  <a:lnTo>
                    <a:pt x="0" y="2709333"/>
                  </a:lnTo>
                  <a:close/>
                </a:path>
              </a:pathLst>
            </a:custGeom>
            <a:solidFill>
              <a:srgbClr val="243224">
                <a:alpha val="69804"/>
              </a:srgbClr>
            </a:solidFill>
          </p:spPr>
          <p:txBody>
            <a:bodyPr/>
            <a:lstStyle/>
            <a:p/>
          </p:txBody>
        </p:sp>
        <p:sp>
          <p:nvSpPr>
            <p:cNvPr id="5" name="TextBox 5"/>
            <p:cNvSpPr txBox="1"/>
            <p:nvPr/>
          </p:nvSpPr>
          <p:spPr>
            <a:xfrm>
              <a:off x="0" y="-38100"/>
              <a:ext cx="2341013"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5465" y="935713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5465" y="3820201"/>
            <a:ext cx="9753600" cy="3460434"/>
          </a:xfrm>
          <a:prstGeom prst="rect">
            <a:avLst/>
          </a:prstGeom>
        </p:spPr>
        <p:txBody>
          <a:bodyPr wrap="square" lIns="0" tIns="0" rIns="0" bIns="0" rtlCol="0" anchor="t">
            <a:spAutoFit/>
          </a:bodyPr>
          <a:lstStyle/>
          <a:p>
            <a:pPr>
              <a:lnSpc>
                <a:spcPts val="6664"/>
              </a:lnSpc>
            </a:pPr>
            <a:r>
              <a:rPr lang="en-US" sz="7200">
                <a:solidFill>
                  <a:srgbClr val="FFFFFF"/>
                </a:solidFill>
                <a:latin typeface="Canva Sans"/>
              </a:rPr>
              <a:t>GLOBAL </a:t>
            </a:r>
          </a:p>
          <a:p>
            <a:pPr>
              <a:lnSpc>
                <a:spcPts val="6664"/>
              </a:lnSpc>
            </a:pPr>
            <a:r>
              <a:rPr lang="en-US" sz="7200">
                <a:solidFill>
                  <a:srgbClr val="FFFFFF"/>
                </a:solidFill>
                <a:latin typeface="Canva Sans"/>
              </a:rPr>
              <a:t>SHIP MANAGEMENT</a:t>
            </a:r>
          </a:p>
          <a:p>
            <a:pPr>
              <a:lnSpc>
                <a:spcPts val="6664"/>
              </a:lnSpc>
            </a:pPr>
            <a:r>
              <a:rPr lang="en-US" sz="7200">
                <a:solidFill>
                  <a:srgbClr val="FFFFFF"/>
                </a:solidFill>
                <a:latin typeface="Canva Sans"/>
              </a:rPr>
              <a:t>MARKET REPORT </a:t>
            </a:r>
          </a:p>
          <a:p>
            <a:pPr>
              <a:lnSpc>
                <a:spcPts val="6664"/>
              </a:lnSpc>
            </a:pPr>
            <a:r>
              <a:rPr lang="en-US" sz="72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48" b="-9348"/>
            </a:stretch>
          </a:blipFill>
        </p:spPr>
        <p:txBody>
          <a:bodyPr/>
          <a:lstStyle/>
          <a:p/>
        </p:txBody>
      </p:sp>
      <p:grpSp>
        <p:nvGrpSpPr>
          <p:cNvPr id="3" name="Group 3"/>
          <p:cNvGrpSpPr/>
          <p:nvPr/>
        </p:nvGrpSpPr>
        <p:grpSpPr>
          <a:xfrm>
            <a:off x="1476449" y="1470400"/>
            <a:ext cx="15335103" cy="7425739"/>
            <a:chExt cx="4038875" cy="1955750"/>
          </a:xfrm>
        </p:grpSpPr>
        <p:sp>
          <p:nvSpPr>
            <p:cNvPr id="4" name="Freeform 4"/>
            <p:cNvSpPr/>
            <p:nvPr/>
          </p:nvSpPr>
          <p:spPr>
            <a:xfrm>
              <a:off x="0" y="0"/>
              <a:ext cx="4038875" cy="1955750"/>
            </a:xfrm>
            <a:custGeom>
              <a:rect l="l" t="t" r="r" b="b"/>
              <a:pathLst>
                <a:path w="4038875" h="1955750">
                  <a:moveTo>
                    <a:pt x="0" y="0"/>
                  </a:moveTo>
                  <a:lnTo>
                    <a:pt x="4038875" y="0"/>
                  </a:lnTo>
                  <a:lnTo>
                    <a:pt x="4038875" y="1955750"/>
                  </a:lnTo>
                  <a:lnTo>
                    <a:pt x="0" y="1955750"/>
                  </a:lnTo>
                  <a:close/>
                </a:path>
              </a:pathLst>
            </a:custGeom>
            <a:solidFill>
              <a:srgbClr val="464246">
                <a:alpha val="84706"/>
              </a:srgbClr>
            </a:solidFill>
          </p:spPr>
          <p:txBody>
            <a:bodyPr/>
            <a:lstStyle/>
            <a:p/>
          </p:txBody>
        </p:sp>
        <p:sp>
          <p:nvSpPr>
            <p:cNvPr id="5" name="TextBox 5"/>
            <p:cNvSpPr txBox="1"/>
            <p:nvPr/>
          </p:nvSpPr>
          <p:spPr>
            <a:xfrm>
              <a:off x="0" y="-38100"/>
              <a:ext cx="4038875" cy="199385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1525" y="2994400"/>
            <a:ext cx="14931462" cy="5434331"/>
          </a:xfrm>
          <a:prstGeom prst="rect">
            <a:avLst/>
          </a:prstGeom>
        </p:spPr>
        <p:txBody>
          <a:bodyPr lIns="0" tIns="0" rIns="0" bIns="0" rtlCol="0" anchor="t">
            <a:spAutoFit/>
          </a:bodyPr>
          <a:lstStyle/>
          <a:p>
            <a:pPr>
              <a:lnSpc>
                <a:spcPts val="3919"/>
              </a:lnSpc>
              <a:spcBef>
                <a:spcPct val="0"/>
              </a:spcBef>
            </a:pPr>
            <a:r>
              <a:rPr lang="en-US" sz="2799">
                <a:solidFill>
                  <a:srgbClr val="FFFFFF"/>
                </a:solidFill>
                <a:latin typeface="Canva Sans"/>
              </a:rPr>
              <a:t>The growth of international trade and globalization has led to an increase in the demand for shipping services. Ship management companies play a crucial role in ensuring the efficient and safe operation of vessels, which are vital for the transportation of goods across borders. Managing a fleet of ships, especially large and complex ones, requires specialized expertise in areas such as navigation, maintenance, crew management, and compliance with international regulations. Ship management companies provide this expertise to ship-owners, ensuring the smooth operation of their fleets. Ship management companies can help ship owners reduce operational costs by optimizing fuel consumption, maintenance schedules, and crew allocation. Cost efficiency is a key driver for ship owners looking to remain competitive in the maritime industry. </a:t>
            </a:r>
          </a:p>
        </p:txBody>
      </p:sp>
      <p:sp>
        <p:nvSpPr>
          <p:cNvPr id="7" name="TextBox 7"/>
          <p:cNvSpPr txBox="1"/>
          <p:nvPr/>
        </p:nvSpPr>
        <p:spPr>
          <a:xfrm>
            <a:off x="5093353" y="1927422"/>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4333"/>
            </a:stretch>
          </a:blipFill>
        </p:spPr>
        <p:txBody>
          <a:bodyPr/>
          <a:lstStyle/>
          <a:p/>
        </p:txBody>
      </p:sp>
      <p:grpSp>
        <p:nvGrpSpPr>
          <p:cNvPr id="3" name="Group 3"/>
          <p:cNvGrpSpPr/>
          <p:nvPr/>
        </p:nvGrpSpPr>
        <p:grpSpPr>
          <a:xfrm>
            <a:off x="402054" y="5744961"/>
            <a:ext cx="8466049" cy="2563089"/>
            <a:chExt cx="860407" cy="260488"/>
          </a:xfrm>
        </p:grpSpPr>
        <p:sp>
          <p:nvSpPr>
            <p:cNvPr id="4" name="Freeform 4"/>
            <p:cNvSpPr/>
            <p:nvPr/>
          </p:nvSpPr>
          <p:spPr>
            <a:xfrm>
              <a:off x="0" y="0"/>
              <a:ext cx="860407" cy="260488"/>
            </a:xfrm>
            <a:custGeom>
              <a:rect l="l" t="t" r="r" b="b"/>
              <a:pathLst>
                <a:path w="860407" h="260488">
                  <a:moveTo>
                    <a:pt x="91447" y="0"/>
                  </a:moveTo>
                  <a:lnTo>
                    <a:pt x="768961" y="0"/>
                  </a:lnTo>
                  <a:cubicBezTo>
                    <a:pt x="819465" y="0"/>
                    <a:pt x="860407" y="40942"/>
                    <a:pt x="860407" y="91447"/>
                  </a:cubicBezTo>
                  <a:lnTo>
                    <a:pt x="860407" y="169041"/>
                  </a:lnTo>
                  <a:cubicBezTo>
                    <a:pt x="860407" y="219546"/>
                    <a:pt x="819465" y="260488"/>
                    <a:pt x="768961" y="260488"/>
                  </a:cubicBezTo>
                  <a:lnTo>
                    <a:pt x="91447" y="260488"/>
                  </a:lnTo>
                  <a:cubicBezTo>
                    <a:pt x="40942" y="260488"/>
                    <a:pt x="0" y="219546"/>
                    <a:pt x="0" y="169041"/>
                  </a:cubicBezTo>
                  <a:lnTo>
                    <a:pt x="0" y="91447"/>
                  </a:lnTo>
                  <a:cubicBezTo>
                    <a:pt x="0" y="40942"/>
                    <a:pt x="40942" y="0"/>
                    <a:pt x="91447" y="0"/>
                  </a:cubicBezTo>
                  <a:close/>
                </a:path>
              </a:pathLst>
            </a:custGeom>
            <a:solidFill>
              <a:srgbClr val="1A181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750563" y="6059880"/>
            <a:ext cx="2067850" cy="2065266"/>
          </a:xfrm>
          <a:custGeom>
            <a:rect l="l" t="t" r="r" b="b"/>
            <a:pathLst>
              <a:path w="2067850" h="2065266">
                <a:moveTo>
                  <a:pt x="0" y="0"/>
                </a:moveTo>
                <a:lnTo>
                  <a:pt x="2067851" y="0"/>
                </a:lnTo>
                <a:lnTo>
                  <a:pt x="2067851" y="2065266"/>
                </a:lnTo>
                <a:lnTo>
                  <a:pt x="0" y="2065266"/>
                </a:lnTo>
                <a:lnTo>
                  <a:pt x="0" y="0"/>
                </a:lnTo>
                <a:close/>
              </a:path>
            </a:pathLst>
          </a:custGeom>
          <a:blipFill>
            <a:blip r:embed="rId3"/>
            <a:stretch>
              <a:fillRect/>
            </a:stretch>
          </a:blipFill>
        </p:spPr>
        <p:txBody>
          <a:bodyPr/>
          <a:lstStyle/>
          <a:p/>
        </p:txBody>
      </p:sp>
      <p:grpSp>
        <p:nvGrpSpPr>
          <p:cNvPr id="7" name="Group 7"/>
          <p:cNvGrpSpPr/>
          <p:nvPr/>
        </p:nvGrpSpPr>
        <p:grpSpPr>
          <a:xfrm>
            <a:off x="702352" y="5977232"/>
            <a:ext cx="2037396" cy="203739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974809" y="6507438"/>
            <a:ext cx="1492482" cy="1245070"/>
          </a:xfrm>
          <a:prstGeom prst="rect">
            <a:avLst/>
          </a:prstGeom>
        </p:spPr>
        <p:txBody>
          <a:bodyPr lIns="0" tIns="0" rIns="0" bIns="0" rtlCol="0" anchor="t">
            <a:spAutoFit/>
          </a:bodyPr>
          <a:lstStyle/>
          <a:p>
            <a:pPr algn="ctr">
              <a:lnSpc>
                <a:spcPts val="2988"/>
              </a:lnSpc>
            </a:pPr>
            <a:r>
              <a:rPr lang="en-US" sz="4395">
                <a:solidFill>
                  <a:srgbClr val="1E3048"/>
                </a:solidFill>
                <a:latin typeface="Poppins Bold"/>
              </a:rPr>
              <a:t>2023- 2030</a:t>
            </a:r>
          </a:p>
        </p:txBody>
      </p:sp>
      <p:sp>
        <p:nvSpPr>
          <p:cNvPr id="14" name="TextBox 14"/>
          <p:cNvSpPr txBox="1"/>
          <p:nvPr/>
        </p:nvSpPr>
        <p:spPr>
          <a:xfrm>
            <a:off x="2818414" y="6184350"/>
            <a:ext cx="5688280" cy="1682975"/>
          </a:xfrm>
          <a:prstGeom prst="rect">
            <a:avLst/>
          </a:prstGeom>
        </p:spPr>
        <p:txBody>
          <a:bodyPr lIns="0" tIns="0" rIns="0" bIns="0" rtlCol="0" anchor="t">
            <a:spAutoFit/>
          </a:bodyPr>
          <a:lstStyle/>
          <a:p>
            <a:pPr algn="ctr">
              <a:lnSpc>
                <a:spcPts val="6595"/>
              </a:lnSpc>
            </a:pPr>
            <a:r>
              <a:rPr lang="en-US" sz="4711">
                <a:solidFill>
                  <a:srgbClr val="FFFFFF"/>
                </a:solidFill>
                <a:latin typeface="Poppins"/>
              </a:rPr>
              <a:t>CAGR</a:t>
            </a:r>
          </a:p>
          <a:p>
            <a:pPr algn="ctr">
              <a:lnSpc>
                <a:spcPts val="6595"/>
              </a:lnSpc>
              <a:spcBef>
                <a:spcPct val="0"/>
              </a:spcBef>
            </a:pPr>
            <a:r>
              <a:rPr lang="en-US" sz="4711">
                <a:solidFill>
                  <a:srgbClr val="FFFFFF"/>
                </a:solidFill>
                <a:latin typeface="Poppins"/>
              </a:rPr>
              <a:t>8.50%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grpSp>
        <p:nvGrpSpPr>
          <p:cNvPr id="16" name="Group 16"/>
          <p:cNvGrpSpPr/>
          <p:nvPr/>
        </p:nvGrpSpPr>
        <p:grpSpPr>
          <a:xfrm>
            <a:off x="402054" y="3007444"/>
            <a:ext cx="8466049" cy="2563089"/>
            <a:chExt cx="860407" cy="260488"/>
          </a:xfrm>
        </p:grpSpPr>
        <p:sp>
          <p:nvSpPr>
            <p:cNvPr id="17" name="Freeform 17"/>
            <p:cNvSpPr/>
            <p:nvPr/>
          </p:nvSpPr>
          <p:spPr>
            <a:xfrm>
              <a:off x="0" y="0"/>
              <a:ext cx="860407" cy="260488"/>
            </a:xfrm>
            <a:custGeom>
              <a:rect l="l" t="t" r="r" b="b"/>
              <a:pathLst>
                <a:path w="860407" h="260488">
                  <a:moveTo>
                    <a:pt x="91447" y="0"/>
                  </a:moveTo>
                  <a:lnTo>
                    <a:pt x="768961" y="0"/>
                  </a:lnTo>
                  <a:cubicBezTo>
                    <a:pt x="819465" y="0"/>
                    <a:pt x="860407" y="40942"/>
                    <a:pt x="860407" y="91447"/>
                  </a:cubicBezTo>
                  <a:lnTo>
                    <a:pt x="860407" y="169041"/>
                  </a:lnTo>
                  <a:cubicBezTo>
                    <a:pt x="860407" y="219546"/>
                    <a:pt x="819465" y="260488"/>
                    <a:pt x="768961" y="260488"/>
                  </a:cubicBezTo>
                  <a:lnTo>
                    <a:pt x="91447" y="260488"/>
                  </a:lnTo>
                  <a:cubicBezTo>
                    <a:pt x="40942" y="260488"/>
                    <a:pt x="0" y="219546"/>
                    <a:pt x="0" y="169041"/>
                  </a:cubicBezTo>
                  <a:lnTo>
                    <a:pt x="0" y="91447"/>
                  </a:lnTo>
                  <a:cubicBezTo>
                    <a:pt x="0" y="40942"/>
                    <a:pt x="40942" y="0"/>
                    <a:pt x="91447" y="0"/>
                  </a:cubicBezTo>
                  <a:close/>
                </a:path>
              </a:pathLst>
            </a:custGeom>
            <a:solidFill>
              <a:srgbClr val="1A1819"/>
            </a:solidFill>
          </p:spPr>
          <p:txBody>
            <a:bodyPr/>
            <a:lstStyle/>
            <a:p/>
          </p:txBody>
        </p:sp>
        <p:sp>
          <p:nvSpPr>
            <p:cNvPr id="18" name="TextBox 1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9" name="Freeform 19"/>
          <p:cNvSpPr/>
          <p:nvPr/>
        </p:nvSpPr>
        <p:spPr>
          <a:xfrm>
            <a:off x="750563" y="3322364"/>
            <a:ext cx="2067850" cy="2065266"/>
          </a:xfrm>
          <a:custGeom>
            <a:rect l="l" t="t" r="r" b="b"/>
            <a:pathLst>
              <a:path w="2067850" h="2065266">
                <a:moveTo>
                  <a:pt x="0" y="0"/>
                </a:moveTo>
                <a:lnTo>
                  <a:pt x="2067851" y="0"/>
                </a:lnTo>
                <a:lnTo>
                  <a:pt x="2067851" y="2065266"/>
                </a:lnTo>
                <a:lnTo>
                  <a:pt x="0" y="2065266"/>
                </a:lnTo>
                <a:lnTo>
                  <a:pt x="0" y="0"/>
                </a:lnTo>
                <a:close/>
              </a:path>
            </a:pathLst>
          </a:custGeom>
          <a:blipFill>
            <a:blip r:embed="rId3"/>
            <a:stretch>
              <a:fillRect/>
            </a:stretch>
          </a:blipFill>
        </p:spPr>
        <p:txBody>
          <a:bodyPr/>
          <a:lstStyle/>
          <a:p/>
        </p:txBody>
      </p:sp>
      <p:grpSp>
        <p:nvGrpSpPr>
          <p:cNvPr id="20" name="Group 20"/>
          <p:cNvGrpSpPr/>
          <p:nvPr/>
        </p:nvGrpSpPr>
        <p:grpSpPr>
          <a:xfrm>
            <a:off x="702352" y="3239716"/>
            <a:ext cx="2037396" cy="2037396"/>
            <a:chExt cx="812800" cy="812800"/>
          </a:xfrm>
        </p:grpSpPr>
        <p:sp>
          <p:nvSpPr>
            <p:cNvPr id="21" name="Freeform 2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2" name="TextBox 2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3" name="TextBox 23"/>
          <p:cNvSpPr txBox="1"/>
          <p:nvPr/>
        </p:nvSpPr>
        <p:spPr>
          <a:xfrm>
            <a:off x="974809" y="4086731"/>
            <a:ext cx="1492482" cy="487871"/>
          </a:xfrm>
          <a:prstGeom prst="rect">
            <a:avLst/>
          </a:prstGeom>
        </p:spPr>
        <p:txBody>
          <a:bodyPr lIns="0" tIns="0" rIns="0" bIns="0" rtlCol="0" anchor="t">
            <a:spAutoFit/>
          </a:bodyPr>
          <a:lstStyle/>
          <a:p>
            <a:pPr algn="ctr">
              <a:lnSpc>
                <a:spcPts val="2988"/>
              </a:lnSpc>
            </a:pPr>
            <a:r>
              <a:rPr lang="en-US" sz="4395">
                <a:solidFill>
                  <a:srgbClr val="1E3048"/>
                </a:solidFill>
                <a:latin typeface="Poppins Bold"/>
              </a:rPr>
              <a:t>2023</a:t>
            </a:r>
          </a:p>
        </p:txBody>
      </p:sp>
      <p:sp>
        <p:nvSpPr>
          <p:cNvPr id="24" name="TextBox 24"/>
          <p:cNvSpPr txBox="1"/>
          <p:nvPr/>
        </p:nvSpPr>
        <p:spPr>
          <a:xfrm>
            <a:off x="2818414" y="3332016"/>
            <a:ext cx="5688280" cy="1682975"/>
          </a:xfrm>
          <a:prstGeom prst="rect">
            <a:avLst/>
          </a:prstGeom>
        </p:spPr>
        <p:txBody>
          <a:bodyPr lIns="0" tIns="0" rIns="0" bIns="0" rtlCol="0" anchor="t">
            <a:spAutoFit/>
          </a:bodyPr>
          <a:lstStyle/>
          <a:p>
            <a:pPr algn="ctr">
              <a:lnSpc>
                <a:spcPts val="6595"/>
              </a:lnSpc>
            </a:pPr>
            <a:r>
              <a:rPr lang="en-US" sz="4711">
                <a:solidFill>
                  <a:srgbClr val="FFFFFF"/>
                </a:solidFill>
                <a:latin typeface="Poppins"/>
              </a:rPr>
              <a:t>MARKET SIZE</a:t>
            </a:r>
          </a:p>
          <a:p>
            <a:pPr algn="ctr">
              <a:lnSpc>
                <a:spcPts val="6595"/>
              </a:lnSpc>
              <a:spcBef>
                <a:spcPct val="0"/>
              </a:spcBef>
            </a:pPr>
            <a:r>
              <a:rPr lang="en-US" sz="4711">
                <a:solidFill>
                  <a:srgbClr val="FFFFFF"/>
                </a:solidFill>
                <a:latin typeface="Poppins"/>
              </a:rPr>
              <a:t>USD 2.5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47662" y="2619258"/>
            <a:ext cx="6896338" cy="2857186"/>
            <a:chExt cx="8768116" cy="3632672"/>
          </a:xfrm>
        </p:grpSpPr>
        <p:sp>
          <p:nvSpPr>
            <p:cNvPr id="7" name="Freeform 7"/>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2E4D0D"/>
            </a:solidFill>
          </p:spPr>
          <p:txBody>
            <a:bodyPr/>
            <a:lstStyle/>
            <a:p/>
          </p:txBody>
        </p:sp>
      </p:grpSp>
      <p:grpSp>
        <p:nvGrpSpPr>
          <p:cNvPr id="8" name="Group 8"/>
          <p:cNvGrpSpPr/>
          <p:nvPr/>
        </p:nvGrpSpPr>
        <p:grpSpPr>
          <a:xfrm rot="5400000">
            <a:off x="1320656" y="2103187"/>
            <a:ext cx="809019" cy="3450332"/>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247662" y="5763473"/>
            <a:ext cx="6896338" cy="2857186"/>
            <a:chExt cx="8768116" cy="3632672"/>
          </a:xfrm>
        </p:grpSpPr>
        <p:sp>
          <p:nvSpPr>
            <p:cNvPr id="11" name="Freeform 11"/>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464246"/>
            </a:solidFill>
          </p:spPr>
          <p:txBody>
            <a:bodyPr/>
            <a:lstStyle/>
            <a:p/>
          </p:txBody>
        </p:sp>
      </p:grpSp>
      <p:grpSp>
        <p:nvGrpSpPr>
          <p:cNvPr id="12" name="Group 12"/>
          <p:cNvGrpSpPr/>
          <p:nvPr/>
        </p:nvGrpSpPr>
        <p:grpSpPr>
          <a:xfrm rot="5400000">
            <a:off x="1320656" y="5247402"/>
            <a:ext cx="809019" cy="3450332"/>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63112" y="2619258"/>
            <a:ext cx="6896338" cy="2857186"/>
            <a:chExt cx="8768116" cy="3632672"/>
          </a:xfrm>
        </p:grpSpPr>
        <p:sp>
          <p:nvSpPr>
            <p:cNvPr id="15" name="Freeform 15"/>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307468"/>
            </a:solidFill>
          </p:spPr>
          <p:txBody>
            <a:bodyPr/>
            <a:lstStyle/>
            <a:p/>
          </p:txBody>
        </p:sp>
      </p:grpSp>
      <p:grpSp>
        <p:nvGrpSpPr>
          <p:cNvPr id="16" name="Group 16"/>
          <p:cNvGrpSpPr/>
          <p:nvPr/>
        </p:nvGrpSpPr>
        <p:grpSpPr>
          <a:xfrm rot="5400000">
            <a:off x="10636106" y="2103187"/>
            <a:ext cx="809019" cy="3450332"/>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8" name="Group 18"/>
          <p:cNvGrpSpPr/>
          <p:nvPr/>
        </p:nvGrpSpPr>
        <p:grpSpPr>
          <a:xfrm>
            <a:off x="11563112" y="5763473"/>
            <a:ext cx="6896338" cy="2857186"/>
            <a:chExt cx="8768116" cy="3632672"/>
          </a:xfrm>
        </p:grpSpPr>
        <p:sp>
          <p:nvSpPr>
            <p:cNvPr id="19" name="Freeform 19"/>
            <p:cNvSpPr/>
            <p:nvPr/>
          </p:nvSpPr>
          <p:spPr>
            <a:xfrm>
              <a:off x="0" y="0"/>
              <a:ext cx="8768117" cy="3632672"/>
            </a:xfrm>
            <a:custGeom>
              <a:rect l="l" t="t" r="r" b="b"/>
              <a:pathLst>
                <a:path w="8768117" h="3632671">
                  <a:moveTo>
                    <a:pt x="8643656" y="3632672"/>
                  </a:moveTo>
                  <a:lnTo>
                    <a:pt x="124460" y="3632672"/>
                  </a:lnTo>
                  <a:cubicBezTo>
                    <a:pt x="55880" y="3632672"/>
                    <a:pt x="0" y="3576793"/>
                    <a:pt x="0" y="3508212"/>
                  </a:cubicBezTo>
                  <a:lnTo>
                    <a:pt x="0" y="124460"/>
                  </a:lnTo>
                  <a:cubicBezTo>
                    <a:pt x="0" y="55880"/>
                    <a:pt x="55880" y="0"/>
                    <a:pt x="124460" y="0"/>
                  </a:cubicBezTo>
                  <a:lnTo>
                    <a:pt x="8643656" y="0"/>
                  </a:lnTo>
                  <a:cubicBezTo>
                    <a:pt x="8712236" y="0"/>
                    <a:pt x="8768117" y="55880"/>
                    <a:pt x="8768117" y="124460"/>
                  </a:cubicBezTo>
                  <a:lnTo>
                    <a:pt x="8768117" y="3508213"/>
                  </a:lnTo>
                  <a:cubicBezTo>
                    <a:pt x="8768117" y="3576793"/>
                    <a:pt x="8712236" y="3632672"/>
                    <a:pt x="8643656" y="3632672"/>
                  </a:cubicBezTo>
                  <a:close/>
                </a:path>
              </a:pathLst>
            </a:custGeom>
            <a:solidFill>
              <a:srgbClr val="1A1819"/>
            </a:solidFill>
          </p:spPr>
          <p:txBody>
            <a:bodyPr/>
            <a:lstStyle/>
            <a:p/>
          </p:txBody>
        </p:sp>
      </p:grpSp>
      <p:grpSp>
        <p:nvGrpSpPr>
          <p:cNvPr id="20" name="Group 20"/>
          <p:cNvGrpSpPr/>
          <p:nvPr/>
        </p:nvGrpSpPr>
        <p:grpSpPr>
          <a:xfrm rot="5400000">
            <a:off x="10636106" y="5247402"/>
            <a:ext cx="809019" cy="3450332"/>
            <a:chExt cx="3130550" cy="13351270"/>
          </a:xfrm>
        </p:grpSpPr>
        <p:sp>
          <p:nvSpPr>
            <p:cNvPr id="21" name="Freeform 21"/>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2" name="TextBox 22"/>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23" name="TextBox 23"/>
          <p:cNvSpPr txBox="1"/>
          <p:nvPr/>
        </p:nvSpPr>
        <p:spPr>
          <a:xfrm>
            <a:off x="3379206" y="2805437"/>
            <a:ext cx="5459376" cy="2484788"/>
          </a:xfrm>
          <a:prstGeom prst="rect">
            <a:avLst/>
          </a:prstGeom>
        </p:spPr>
        <p:txBody>
          <a:bodyPr lIns="0" tIns="0" rIns="0" bIns="0" rtlCol="0" anchor="t">
            <a:spAutoFit/>
          </a:bodyPr>
          <a:lstStyle/>
          <a:p>
            <a:pPr marL="507924" lvl="1" indent="-253962">
              <a:lnSpc>
                <a:spcPts val="3293"/>
              </a:lnSpc>
              <a:buFont typeface="Arial"/>
              <a:buChar char="•"/>
            </a:pPr>
            <a:r>
              <a:rPr lang="en-US" sz="2352">
                <a:solidFill>
                  <a:srgbClr val="FFFFFF"/>
                </a:solidFill>
                <a:latin typeface="Montserrat"/>
              </a:rPr>
              <a:t>Comprehensive Technical Management of Ships</a:t>
            </a:r>
          </a:p>
          <a:p>
            <a:pPr marL="507924" lvl="1" indent="-253962">
              <a:lnSpc>
                <a:spcPts val="3293"/>
              </a:lnSpc>
              <a:buFont typeface="Arial"/>
              <a:buChar char="•"/>
            </a:pPr>
            <a:r>
              <a:rPr lang="en-US" sz="2352">
                <a:solidFill>
                  <a:srgbClr val="FFFFFF"/>
                </a:solidFill>
                <a:latin typeface="Montserrat"/>
              </a:rPr>
              <a:t>Crew Provisioning and Management</a:t>
            </a:r>
          </a:p>
          <a:p>
            <a:pPr marL="507924" lvl="1" indent="-253962">
              <a:lnSpc>
                <a:spcPts val="3293"/>
              </a:lnSpc>
              <a:buFont typeface="Arial"/>
              <a:buChar char="•"/>
            </a:pPr>
            <a:r>
              <a:rPr lang="en-US" sz="2352">
                <a:solidFill>
                  <a:srgbClr val="FFFFFF"/>
                </a:solidFill>
                <a:latin typeface="Montserrat"/>
              </a:rPr>
              <a:t>Ship Maintenance Management</a:t>
            </a:r>
          </a:p>
          <a:p>
            <a:pPr marL="507924" lvl="1" indent="-253962">
              <a:lnSpc>
                <a:spcPts val="3293"/>
              </a:lnSpc>
              <a:buFont typeface="Arial"/>
              <a:buChar char="•"/>
            </a:pPr>
            <a:r>
              <a:rPr lang="en-US" sz="2352">
                <a:solidFill>
                  <a:srgbClr val="FFFFFF"/>
                </a:solidFill>
                <a:latin typeface="Montserrat"/>
              </a:rPr>
              <a:t>Ship Supply</a:t>
            </a:r>
          </a:p>
        </p:txBody>
      </p:sp>
      <p:sp>
        <p:nvSpPr>
          <p:cNvPr id="24" name="TextBox 24"/>
          <p:cNvSpPr txBox="1"/>
          <p:nvPr/>
        </p:nvSpPr>
        <p:spPr>
          <a:xfrm>
            <a:off x="245017" y="3707817"/>
            <a:ext cx="2960298" cy="363827"/>
          </a:xfrm>
          <a:prstGeom prst="rect">
            <a:avLst/>
          </a:prstGeom>
        </p:spPr>
        <p:txBody>
          <a:bodyPr lIns="0" tIns="0" rIns="0" bIns="0" rtlCol="0" anchor="t">
            <a:spAutoFit/>
          </a:bodyPr>
          <a:lstStyle/>
          <a:p>
            <a:pPr algn="ctr">
              <a:lnSpc>
                <a:spcPts val="2773"/>
              </a:lnSpc>
            </a:pPr>
            <a:r>
              <a:rPr lang="en-US" sz="2745">
                <a:solidFill>
                  <a:srgbClr val="43B4BE"/>
                </a:solidFill>
                <a:latin typeface="Montserrat Classic"/>
              </a:rPr>
              <a:t>Type Segment</a:t>
            </a:r>
          </a:p>
        </p:txBody>
      </p:sp>
      <p:sp>
        <p:nvSpPr>
          <p:cNvPr id="25" name="TextBox 25"/>
          <p:cNvSpPr txBox="1"/>
          <p:nvPr/>
        </p:nvSpPr>
        <p:spPr>
          <a:xfrm>
            <a:off x="3450332" y="6396865"/>
            <a:ext cx="5388249" cy="1286111"/>
          </a:xfrm>
          <a:prstGeom prst="rect">
            <a:avLst/>
          </a:prstGeom>
        </p:spPr>
        <p:txBody>
          <a:bodyPr lIns="0" tIns="0" rIns="0" bIns="0" rtlCol="0" anchor="t">
            <a:spAutoFit/>
          </a:bodyPr>
          <a:lstStyle/>
          <a:p>
            <a:pPr marL="807617" lvl="1" indent="-403809">
              <a:lnSpc>
                <a:spcPts val="5236"/>
              </a:lnSpc>
              <a:buFont typeface="Arial"/>
              <a:buChar char="•"/>
            </a:pPr>
            <a:r>
              <a:rPr lang="en-US" sz="3740">
                <a:solidFill>
                  <a:srgbClr val="FFFFFF"/>
                </a:solidFill>
                <a:latin typeface="Montserrat"/>
              </a:rPr>
              <a:t>Military Ship</a:t>
            </a:r>
          </a:p>
          <a:p>
            <a:pPr marL="807617" lvl="1" indent="-403809">
              <a:lnSpc>
                <a:spcPts val="5236"/>
              </a:lnSpc>
              <a:buFont typeface="Arial"/>
              <a:buChar char="•"/>
            </a:pPr>
            <a:r>
              <a:rPr lang="en-US" sz="3740">
                <a:solidFill>
                  <a:srgbClr val="FFFFFF"/>
                </a:solidFill>
                <a:latin typeface="Montserrat"/>
              </a:rPr>
              <a:t>Civil Ship</a:t>
            </a:r>
          </a:p>
        </p:txBody>
      </p:sp>
      <p:sp>
        <p:nvSpPr>
          <p:cNvPr id="26" name="TextBox 26"/>
          <p:cNvSpPr txBox="1"/>
          <p:nvPr/>
        </p:nvSpPr>
        <p:spPr>
          <a:xfrm>
            <a:off x="185234" y="6615683"/>
            <a:ext cx="2960298" cy="709028"/>
          </a:xfrm>
          <a:prstGeom prst="rect">
            <a:avLst/>
          </a:prstGeom>
        </p:spPr>
        <p:txBody>
          <a:bodyPr lIns="0" tIns="0" rIns="0" bIns="0" rtlCol="0" anchor="t">
            <a:spAutoFit/>
          </a:bodyPr>
          <a:lstStyle/>
          <a:p>
            <a:pPr algn="ctr">
              <a:lnSpc>
                <a:spcPts val="2773"/>
              </a:lnSpc>
            </a:pPr>
            <a:r>
              <a:rPr lang="en-US" sz="2745">
                <a:solidFill>
                  <a:srgbClr val="43B4BE"/>
                </a:solidFill>
                <a:latin typeface="Montserrat Classic"/>
              </a:rPr>
              <a:t>Application Segment</a:t>
            </a:r>
          </a:p>
        </p:txBody>
      </p:sp>
      <p:sp>
        <p:nvSpPr>
          <p:cNvPr id="27" name="TextBox 27"/>
          <p:cNvSpPr txBox="1"/>
          <p:nvPr/>
        </p:nvSpPr>
        <p:spPr>
          <a:xfrm>
            <a:off x="12937232" y="3098770"/>
            <a:ext cx="5459376" cy="1304860"/>
          </a:xfrm>
          <a:prstGeom prst="rect">
            <a:avLst/>
          </a:prstGeom>
        </p:spPr>
        <p:txBody>
          <a:bodyPr lIns="0" tIns="0" rIns="0" bIns="0" rtlCol="0" anchor="t">
            <a:spAutoFit/>
          </a:bodyPr>
          <a:lstStyle/>
          <a:p>
            <a:pPr marL="810177" lvl="1" indent="-405089">
              <a:lnSpc>
                <a:spcPts val="5253"/>
              </a:lnSpc>
              <a:buFont typeface="Arial"/>
              <a:buChar char="•"/>
            </a:pPr>
            <a:r>
              <a:rPr lang="en-US" sz="3752">
                <a:solidFill>
                  <a:srgbClr val="FFFFFF"/>
                </a:solidFill>
                <a:latin typeface="Montserrat"/>
              </a:rPr>
              <a:t>Software</a:t>
            </a:r>
          </a:p>
          <a:p>
            <a:pPr marL="810177" lvl="1" indent="-405089">
              <a:lnSpc>
                <a:spcPts val="5253"/>
              </a:lnSpc>
              <a:buFont typeface="Arial"/>
              <a:buChar char="•"/>
            </a:pPr>
            <a:r>
              <a:rPr lang="en-US" sz="3752">
                <a:solidFill>
                  <a:srgbClr val="FFFFFF"/>
                </a:solidFill>
                <a:latin typeface="Montserrat"/>
              </a:rPr>
              <a:t>Services</a:t>
            </a:r>
          </a:p>
        </p:txBody>
      </p:sp>
      <p:sp>
        <p:nvSpPr>
          <p:cNvPr id="28" name="TextBox 28"/>
          <p:cNvSpPr txBox="1"/>
          <p:nvPr/>
        </p:nvSpPr>
        <p:spPr>
          <a:xfrm>
            <a:off x="9560467" y="3535216"/>
            <a:ext cx="2960298" cy="709028"/>
          </a:xfrm>
          <a:prstGeom prst="rect">
            <a:avLst/>
          </a:prstGeom>
        </p:spPr>
        <p:txBody>
          <a:bodyPr lIns="0" tIns="0" rIns="0" bIns="0" rtlCol="0" anchor="t">
            <a:spAutoFit/>
          </a:bodyPr>
          <a:lstStyle/>
          <a:p>
            <a:pPr algn="ctr">
              <a:lnSpc>
                <a:spcPts val="2773"/>
              </a:lnSpc>
            </a:pPr>
            <a:r>
              <a:rPr lang="en-US" sz="2745">
                <a:solidFill>
                  <a:srgbClr val="43B4BE"/>
                </a:solidFill>
                <a:latin typeface="Montserrat Classic"/>
              </a:rPr>
              <a:t>Component Segment </a:t>
            </a:r>
          </a:p>
        </p:txBody>
      </p:sp>
      <p:sp>
        <p:nvSpPr>
          <p:cNvPr id="29" name="TextBox 29"/>
          <p:cNvSpPr txBox="1"/>
          <p:nvPr/>
        </p:nvSpPr>
        <p:spPr>
          <a:xfrm>
            <a:off x="12765782" y="6515673"/>
            <a:ext cx="5388249" cy="1286111"/>
          </a:xfrm>
          <a:prstGeom prst="rect">
            <a:avLst/>
          </a:prstGeom>
        </p:spPr>
        <p:txBody>
          <a:bodyPr lIns="0" tIns="0" rIns="0" bIns="0" rtlCol="0" anchor="t">
            <a:spAutoFit/>
          </a:bodyPr>
          <a:lstStyle/>
          <a:p>
            <a:pPr marL="807617" lvl="1" indent="-403809">
              <a:lnSpc>
                <a:spcPts val="5236"/>
              </a:lnSpc>
              <a:buFont typeface="Arial"/>
              <a:buChar char="•"/>
            </a:pPr>
            <a:r>
              <a:rPr lang="en-US" sz="3740">
                <a:solidFill>
                  <a:srgbClr val="FFFFFF"/>
                </a:solidFill>
                <a:latin typeface="Montserrat"/>
              </a:rPr>
              <a:t>Cloud</a:t>
            </a:r>
          </a:p>
          <a:p>
            <a:pPr marL="807617" lvl="1" indent="-403809">
              <a:lnSpc>
                <a:spcPts val="5236"/>
              </a:lnSpc>
              <a:buFont typeface="Arial"/>
              <a:buChar char="•"/>
            </a:pPr>
            <a:r>
              <a:rPr lang="en-US" sz="3740">
                <a:solidFill>
                  <a:srgbClr val="FFFFFF"/>
                </a:solidFill>
                <a:latin typeface="Montserrat"/>
              </a:rPr>
              <a:t>Web-Based</a:t>
            </a:r>
          </a:p>
        </p:txBody>
      </p:sp>
      <p:sp>
        <p:nvSpPr>
          <p:cNvPr id="30" name="TextBox 30"/>
          <p:cNvSpPr txBox="1"/>
          <p:nvPr/>
        </p:nvSpPr>
        <p:spPr>
          <a:xfrm>
            <a:off x="9560467" y="6615683"/>
            <a:ext cx="2960298" cy="709028"/>
          </a:xfrm>
          <a:prstGeom prst="rect">
            <a:avLst/>
          </a:prstGeom>
        </p:spPr>
        <p:txBody>
          <a:bodyPr lIns="0" tIns="0" rIns="0" bIns="0" rtlCol="0" anchor="t">
            <a:spAutoFit/>
          </a:bodyPr>
          <a:lstStyle/>
          <a:p>
            <a:pPr algn="ctr">
              <a:lnSpc>
                <a:spcPts val="2773"/>
              </a:lnSpc>
            </a:pPr>
            <a:r>
              <a:rPr lang="en-US" sz="2745">
                <a:solidFill>
                  <a:srgbClr val="43B4BE"/>
                </a:solidFill>
                <a:latin typeface="Montserrat Classic"/>
              </a:rPr>
              <a:t>Deployment Model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983" y="1309730"/>
            <a:ext cx="10672548" cy="8818193"/>
          </a:xfrm>
          <a:custGeom>
            <a:rect l="l" t="t" r="r" b="b"/>
            <a:pathLst>
              <a:path w="10672548" h="8818193">
                <a:moveTo>
                  <a:pt x="0" y="0"/>
                </a:moveTo>
                <a:lnTo>
                  <a:pt x="10672548" y="0"/>
                </a:lnTo>
                <a:lnTo>
                  <a:pt x="10672548" y="8818192"/>
                </a:lnTo>
                <a:lnTo>
                  <a:pt x="0" y="8818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568208" y="5153025"/>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76224"/>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Ship Management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250" r="-6250"/>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742912" y="2269525"/>
            <a:ext cx="7389418"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Complex Regulatory Environment to Propels the Market</a:t>
            </a:r>
          </a:p>
        </p:txBody>
      </p:sp>
      <p:sp>
        <p:nvSpPr>
          <p:cNvPr id="18" name="TextBox 18"/>
          <p:cNvSpPr txBox="1"/>
          <p:nvPr/>
        </p:nvSpPr>
        <p:spPr>
          <a:xfrm>
            <a:off x="6883590" y="6091922"/>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Economic Volatility and Shipping Cycles Hinders the Market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343884" y="1410485"/>
            <a:ext cx="15600232" cy="7847815"/>
            <a:chExt cx="4108703" cy="2066914"/>
          </a:xfrm>
        </p:grpSpPr>
        <p:sp>
          <p:nvSpPr>
            <p:cNvPr id="4" name="Freeform 4"/>
            <p:cNvSpPr/>
            <p:nvPr/>
          </p:nvSpPr>
          <p:spPr>
            <a:xfrm>
              <a:off x="0" y="0"/>
              <a:ext cx="4108703" cy="2066914"/>
            </a:xfrm>
            <a:custGeom>
              <a:rect l="l" t="t" r="r" b="b"/>
              <a:pathLst>
                <a:path w="4108703" h="2066914">
                  <a:moveTo>
                    <a:pt x="0" y="0"/>
                  </a:moveTo>
                  <a:lnTo>
                    <a:pt x="4108703" y="0"/>
                  </a:lnTo>
                  <a:lnTo>
                    <a:pt x="4108703" y="2066914"/>
                  </a:lnTo>
                  <a:lnTo>
                    <a:pt x="0" y="2066914"/>
                  </a:lnTo>
                  <a:close/>
                </a:path>
              </a:pathLst>
            </a:custGeom>
            <a:solidFill>
              <a:srgbClr val="1A1819">
                <a:alpha val="84706"/>
              </a:srgbClr>
            </a:solidFill>
          </p:spPr>
          <p:txBody>
            <a:bodyPr/>
            <a:lstStyle/>
            <a:p/>
          </p:txBody>
        </p:sp>
        <p:sp>
          <p:nvSpPr>
            <p:cNvPr id="5" name="TextBox 5"/>
            <p:cNvSpPr txBox="1"/>
            <p:nvPr/>
          </p:nvSpPr>
          <p:spPr>
            <a:xfrm>
              <a:off x="0" y="-38100"/>
              <a:ext cx="4108703" cy="210501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01476" y="2675139"/>
            <a:ext cx="15285048" cy="6424931"/>
          </a:xfrm>
          <a:prstGeom prst="rect">
            <a:avLst/>
          </a:prstGeom>
        </p:spPr>
        <p:txBody>
          <a:bodyPr lIns="0" tIns="0" rIns="0" bIns="0" rtlCol="0" anchor="t">
            <a:spAutoFit/>
          </a:bodyPr>
          <a:lstStyle/>
          <a:p>
            <a:pPr marL="604511" lvl="1" indent="-302256">
              <a:lnSpc>
                <a:spcPts val="3919"/>
              </a:lnSpc>
              <a:buFont typeface="Arial"/>
              <a:buChar char="•"/>
            </a:pPr>
            <a:r>
              <a:rPr lang="en-US" sz="2799">
                <a:solidFill>
                  <a:srgbClr val="FFFFFF"/>
                </a:solidFill>
                <a:latin typeface="Canva Sans"/>
              </a:rPr>
              <a:t>The Global Ship management Market is witnessing significant growth in the near future.</a:t>
            </a:r>
          </a:p>
          <a:p>
            <a:pPr marL="604511" lvl="1" indent="-302256">
              <a:lnSpc>
                <a:spcPts val="3919"/>
              </a:lnSpc>
              <a:buFont typeface="Arial"/>
              <a:buChar char="•"/>
            </a:pPr>
            <a:r>
              <a:rPr lang="en-US" sz="2799">
                <a:solidFill>
                  <a:srgbClr val="FFFFFF"/>
                </a:solidFill>
                <a:latin typeface="Canva Sans"/>
              </a:rPr>
              <a:t>Ship management companies ensure that vessels are adequately staffed with qualified seafarers, relieving ship-owners of the administrative burden of crew management.</a:t>
            </a:r>
          </a:p>
          <a:p>
            <a:pPr marL="604511" lvl="1" indent="-302256">
              <a:lnSpc>
                <a:spcPts val="3919"/>
              </a:lnSpc>
              <a:buFont typeface="Arial"/>
              <a:buChar char="•"/>
            </a:pPr>
            <a:r>
              <a:rPr lang="en-US" sz="2799">
                <a:solidFill>
                  <a:srgbClr val="FFFFFF"/>
                </a:solidFill>
                <a:latin typeface="Canva Sans"/>
              </a:rPr>
              <a:t>Crew Provisioning and Management services include managing crew accommodations, providing necessary amenities, and addressing crew concerns promptly. </a:t>
            </a:r>
          </a:p>
          <a:p>
            <a:pPr marL="604511" lvl="1" indent="-302256">
              <a:lnSpc>
                <a:spcPts val="3919"/>
              </a:lnSpc>
              <a:buFont typeface="Arial"/>
              <a:buChar char="•"/>
            </a:pPr>
            <a:r>
              <a:rPr lang="en-US" sz="2799">
                <a:solidFill>
                  <a:srgbClr val="FFFFFF"/>
                </a:solidFill>
                <a:latin typeface="Canva Sans"/>
              </a:rPr>
              <a:t>Ship management companies specializing in civil ship management offer expertise in managing diverse fleets, catering to the unique requirements of each vessel type.</a:t>
            </a:r>
          </a:p>
          <a:p>
            <a:pPr marL="604511" lvl="1" indent="-302256">
              <a:lnSpc>
                <a:spcPts val="3919"/>
              </a:lnSpc>
              <a:buFont typeface="Arial"/>
              <a:buChar char="•"/>
            </a:pPr>
            <a:r>
              <a:rPr lang="en-US" sz="2799">
                <a:solidFill>
                  <a:srgbClr val="FFFFFF"/>
                </a:solidFill>
                <a:latin typeface="Canva Sans"/>
              </a:rPr>
              <a:t>Ship management companies with expertise in handling complex technical aspects, such as naval systems, electronic warfare, and missile defense, are essential for maintaining and optimizing the performance of these vessels</a:t>
            </a:r>
          </a:p>
        </p:txBody>
      </p:sp>
      <p:sp>
        <p:nvSpPr>
          <p:cNvPr id="7" name="TextBox 7"/>
          <p:cNvSpPr txBox="1"/>
          <p:nvPr/>
        </p:nvSpPr>
        <p:spPr>
          <a:xfrm>
            <a:off x="4522848" y="1739761"/>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238617" y="3858738"/>
            <a:ext cx="9642393" cy="6428262"/>
          </a:xfrm>
          <a:custGeom>
            <a:rect l="l" t="t" r="r" b="b"/>
            <a:pathLst>
              <a:path w="9642393" h="6428262">
                <a:moveTo>
                  <a:pt x="0" y="0"/>
                </a:moveTo>
                <a:lnTo>
                  <a:pt x="9642393" y="0"/>
                </a:lnTo>
                <a:lnTo>
                  <a:pt x="9642393" y="6428262"/>
                </a:lnTo>
                <a:lnTo>
                  <a:pt x="0" y="6428262"/>
                </a:lnTo>
                <a:lnTo>
                  <a:pt x="0" y="0"/>
                </a:lnTo>
                <a:close/>
              </a:path>
            </a:pathLst>
          </a:custGeom>
          <a:blipFill>
            <a:blip r:embed="rId2"/>
            <a:stretch>
              <a:fillRect/>
            </a:stretch>
          </a:blipFill>
        </p:spPr>
        <p:txBody>
          <a:bodyPr/>
          <a:lstStyle/>
          <a:p/>
        </p:txBody>
      </p:sp>
      <p:sp>
        <p:nvSpPr>
          <p:cNvPr id="3" name="Freeform 3"/>
          <p:cNvSpPr/>
          <p:nvPr/>
        </p:nvSpPr>
        <p:spPr>
          <a:xfrm>
            <a:off x="532850" y="1887975"/>
            <a:ext cx="2481076" cy="2481076"/>
          </a:xfrm>
          <a:custGeom>
            <a:rect l="l" t="t" r="r" b="b"/>
            <a:pathLst>
              <a:path w="2481076" h="2481076">
                <a:moveTo>
                  <a:pt x="0" y="0"/>
                </a:moveTo>
                <a:lnTo>
                  <a:pt x="2481076" y="0"/>
                </a:lnTo>
                <a:lnTo>
                  <a:pt x="2481076" y="2481076"/>
                </a:lnTo>
                <a:lnTo>
                  <a:pt x="0" y="2481076"/>
                </a:lnTo>
                <a:lnTo>
                  <a:pt x="0" y="0"/>
                </a:lnTo>
                <a:close/>
              </a:path>
            </a:pathLst>
          </a:custGeom>
          <a:blipFill>
            <a:blip r:embed="rId3"/>
            <a:stretch>
              <a:fillRect/>
            </a:stretch>
          </a:blipFill>
        </p:spPr>
        <p:txBody>
          <a:bodyPr/>
          <a:lstStyle/>
          <a:p/>
        </p:txBody>
      </p:sp>
      <p:sp>
        <p:nvSpPr>
          <p:cNvPr id="4" name="Freeform 4"/>
          <p:cNvSpPr/>
          <p:nvPr/>
        </p:nvSpPr>
        <p:spPr>
          <a:xfrm>
            <a:off x="3716376" y="2324652"/>
            <a:ext cx="4725175" cy="1327549"/>
          </a:xfrm>
          <a:custGeom>
            <a:rect l="l" t="t" r="r" b="b"/>
            <a:pathLst>
              <a:path w="4725175" h="1327549">
                <a:moveTo>
                  <a:pt x="0" y="0"/>
                </a:moveTo>
                <a:lnTo>
                  <a:pt x="4725175" y="0"/>
                </a:lnTo>
                <a:lnTo>
                  <a:pt x="4725175" y="1327549"/>
                </a:lnTo>
                <a:lnTo>
                  <a:pt x="0" y="1327549"/>
                </a:lnTo>
                <a:lnTo>
                  <a:pt x="0" y="0"/>
                </a:lnTo>
                <a:close/>
              </a:path>
            </a:pathLst>
          </a:custGeom>
          <a:blipFill>
            <a:blip r:embed="rId4"/>
            <a:stretch>
              <a:fillRect l="-8571" t="-93220" r="-10476" b="-128813"/>
            </a:stretch>
          </a:blipFill>
        </p:spPr>
        <p:txBody>
          <a:bodyPr/>
          <a:lstStyle/>
          <a:p/>
        </p:txBody>
      </p:sp>
      <p:sp>
        <p:nvSpPr>
          <p:cNvPr id="5" name="Freeform 5"/>
          <p:cNvSpPr/>
          <p:nvPr/>
        </p:nvSpPr>
        <p:spPr>
          <a:xfrm>
            <a:off x="9144000" y="2364204"/>
            <a:ext cx="5004930" cy="1248446"/>
          </a:xfrm>
          <a:custGeom>
            <a:rect l="l" t="t" r="r" b="b"/>
            <a:pathLst>
              <a:path w="5004930" h="1248446">
                <a:moveTo>
                  <a:pt x="0" y="0"/>
                </a:moveTo>
                <a:lnTo>
                  <a:pt x="5004930" y="0"/>
                </a:lnTo>
                <a:lnTo>
                  <a:pt x="5004930" y="1248445"/>
                </a:lnTo>
                <a:lnTo>
                  <a:pt x="0" y="1248445"/>
                </a:lnTo>
                <a:lnTo>
                  <a:pt x="0" y="0"/>
                </a:lnTo>
                <a:close/>
              </a:path>
            </a:pathLst>
          </a:custGeom>
          <a:blipFill>
            <a:blip r:embed="rId5"/>
            <a:stretch>
              <a:fillRect/>
            </a:stretch>
          </a:blipFill>
        </p:spPr>
        <p:txBody>
          <a:bodyPr/>
          <a:lstStyle/>
          <a:p/>
        </p:txBody>
      </p:sp>
      <p:sp>
        <p:nvSpPr>
          <p:cNvPr id="6" name="Freeform 6"/>
          <p:cNvSpPr/>
          <p:nvPr/>
        </p:nvSpPr>
        <p:spPr>
          <a:xfrm>
            <a:off x="14499334" y="2167978"/>
            <a:ext cx="3508588" cy="1838500"/>
          </a:xfrm>
          <a:custGeom>
            <a:rect l="l" t="t" r="r" b="b"/>
            <a:pathLst>
              <a:path w="3508587" h="1838500">
                <a:moveTo>
                  <a:pt x="0" y="0"/>
                </a:moveTo>
                <a:lnTo>
                  <a:pt x="3508588" y="0"/>
                </a:lnTo>
                <a:lnTo>
                  <a:pt x="3508588" y="1838500"/>
                </a:lnTo>
                <a:lnTo>
                  <a:pt x="0" y="1838500"/>
                </a:lnTo>
                <a:lnTo>
                  <a:pt x="0" y="0"/>
                </a:lnTo>
                <a:close/>
              </a:path>
            </a:pathLst>
          </a:custGeom>
          <a:blipFill>
            <a:blip r:embed="rId6"/>
            <a:stretch>
              <a:fillRect/>
            </a:stretch>
          </a:blipFill>
        </p:spPr>
        <p:txBody>
          <a:bodyPr/>
          <a:lstStyle/>
          <a:p/>
        </p:txBody>
      </p:sp>
      <p:sp>
        <p:nvSpPr>
          <p:cNvPr id="7" name="Freeform 7"/>
          <p:cNvSpPr/>
          <p:nvPr/>
        </p:nvSpPr>
        <p:spPr>
          <a:xfrm>
            <a:off x="7818221" y="3430642"/>
            <a:ext cx="1876817" cy="1876817"/>
          </a:xfrm>
          <a:custGeom>
            <a:rect l="l" t="t" r="r" b="b"/>
            <a:pathLst>
              <a:path w="1876817" h="1876817">
                <a:moveTo>
                  <a:pt x="0" y="0"/>
                </a:moveTo>
                <a:lnTo>
                  <a:pt x="1876817" y="0"/>
                </a:lnTo>
                <a:lnTo>
                  <a:pt x="1876817" y="1876817"/>
                </a:lnTo>
                <a:lnTo>
                  <a:pt x="0" y="1876817"/>
                </a:lnTo>
                <a:lnTo>
                  <a:pt x="0" y="0"/>
                </a:lnTo>
                <a:close/>
              </a:path>
            </a:pathLst>
          </a:custGeom>
          <a:blipFill>
            <a:blip r:embed="rId7"/>
            <a:stretch>
              <a:fillRect/>
            </a:stretch>
          </a:blipFill>
        </p:spPr>
        <p:txBody>
          <a:bodyPr/>
          <a:lstStyle/>
          <a:p/>
        </p:txBody>
      </p:sp>
      <p:sp>
        <p:nvSpPr>
          <p:cNvPr id="8" name="Freeform 8"/>
          <p:cNvSpPr/>
          <p:nvPr/>
        </p:nvSpPr>
        <p:spPr>
          <a:xfrm>
            <a:off x="10507880" y="4178052"/>
            <a:ext cx="4948642" cy="906345"/>
          </a:xfrm>
          <a:custGeom>
            <a:rect l="l" t="t" r="r" b="b"/>
            <a:pathLst>
              <a:path w="4948642" h="906345">
                <a:moveTo>
                  <a:pt x="0" y="0"/>
                </a:moveTo>
                <a:lnTo>
                  <a:pt x="4948642" y="0"/>
                </a:lnTo>
                <a:lnTo>
                  <a:pt x="4948642" y="906345"/>
                </a:lnTo>
                <a:lnTo>
                  <a:pt x="0" y="906345"/>
                </a:lnTo>
                <a:lnTo>
                  <a:pt x="0" y="0"/>
                </a:lnTo>
                <a:close/>
              </a:path>
            </a:pathLst>
          </a:custGeom>
          <a:blipFill>
            <a:blip r:embed="rId8"/>
            <a:stretch>
              <a:fillRect/>
            </a:stretch>
          </a:blipFill>
        </p:spPr>
        <p:txBody>
          <a:bodyPr/>
          <a:lstStyle/>
          <a:p/>
        </p:txBody>
      </p:sp>
      <p:sp>
        <p:nvSpPr>
          <p:cNvPr id="9" name="Freeform 9"/>
          <p:cNvSpPr/>
          <p:nvPr/>
        </p:nvSpPr>
        <p:spPr>
          <a:xfrm>
            <a:off x="9144000" y="5683843"/>
            <a:ext cx="5004930" cy="838713"/>
          </a:xfrm>
          <a:custGeom>
            <a:rect l="l" t="t" r="r" b="b"/>
            <a:pathLst>
              <a:path w="5004930" h="838713">
                <a:moveTo>
                  <a:pt x="0" y="0"/>
                </a:moveTo>
                <a:lnTo>
                  <a:pt x="5004930" y="0"/>
                </a:lnTo>
                <a:lnTo>
                  <a:pt x="5004930" y="838713"/>
                </a:lnTo>
                <a:lnTo>
                  <a:pt x="0" y="838713"/>
                </a:lnTo>
                <a:lnTo>
                  <a:pt x="0" y="0"/>
                </a:lnTo>
                <a:close/>
              </a:path>
            </a:pathLst>
          </a:custGeom>
          <a:blipFill>
            <a:blip r:embed="rId9"/>
            <a:stretch>
              <a:fillRect/>
            </a:stretch>
          </a:blipFill>
        </p:spPr>
        <p:txBody>
          <a:bodyPr/>
          <a:lstStyle/>
          <a:p/>
        </p:txBody>
      </p:sp>
      <p:sp>
        <p:nvSpPr>
          <p:cNvPr id="10" name="Freeform 10"/>
          <p:cNvSpPr/>
          <p:nvPr/>
        </p:nvSpPr>
        <p:spPr>
          <a:xfrm>
            <a:off x="9403776" y="6973845"/>
            <a:ext cx="4363511" cy="1363597"/>
          </a:xfrm>
          <a:custGeom>
            <a:rect l="l" t="t" r="r" b="b"/>
            <a:pathLst>
              <a:path w="4363511" h="1363597">
                <a:moveTo>
                  <a:pt x="0" y="0"/>
                </a:moveTo>
                <a:lnTo>
                  <a:pt x="4363511" y="0"/>
                </a:lnTo>
                <a:lnTo>
                  <a:pt x="4363511" y="1363597"/>
                </a:lnTo>
                <a:lnTo>
                  <a:pt x="0" y="1363597"/>
                </a:lnTo>
                <a:lnTo>
                  <a:pt x="0" y="0"/>
                </a:lnTo>
                <a:close/>
              </a:path>
            </a:pathLst>
          </a:custGeom>
          <a:blipFill>
            <a:blip r:embed="rId10"/>
            <a:stretch>
              <a:fillRect/>
            </a:stretch>
          </a:blipFill>
        </p:spPr>
        <p:txBody>
          <a:bodyPr/>
          <a:lstStyle/>
          <a:p/>
        </p:txBody>
      </p:sp>
      <p:sp>
        <p:nvSpPr>
          <p:cNvPr id="11" name="Freeform 11"/>
          <p:cNvSpPr/>
          <p:nvPr/>
        </p:nvSpPr>
        <p:spPr>
          <a:xfrm>
            <a:off x="14557643" y="5312755"/>
            <a:ext cx="3391967" cy="1209801"/>
          </a:xfrm>
          <a:custGeom>
            <a:rect l="l" t="t" r="r" b="b"/>
            <a:pathLst>
              <a:path w="3391967" h="1209801">
                <a:moveTo>
                  <a:pt x="0" y="0"/>
                </a:moveTo>
                <a:lnTo>
                  <a:pt x="3391967" y="0"/>
                </a:lnTo>
                <a:lnTo>
                  <a:pt x="3391967" y="1209801"/>
                </a:lnTo>
                <a:lnTo>
                  <a:pt x="0" y="1209801"/>
                </a:lnTo>
                <a:lnTo>
                  <a:pt x="0" y="0"/>
                </a:lnTo>
                <a:close/>
              </a:path>
            </a:pathLst>
          </a:custGeom>
          <a:blipFill>
            <a:blip r:embed="rId11"/>
            <a:stretch>
              <a:fillRect/>
            </a:stretch>
          </a:blipFill>
        </p:spPr>
        <p:txBody>
          <a:bodyPr/>
          <a:lstStyle/>
          <a:p/>
        </p:txBody>
      </p:sp>
      <p:sp>
        <p:nvSpPr>
          <p:cNvPr id="12" name="Freeform 12"/>
          <p:cNvSpPr/>
          <p:nvPr/>
        </p:nvSpPr>
        <p:spPr>
          <a:xfrm>
            <a:off x="14214753" y="6973845"/>
            <a:ext cx="3734857" cy="1339553"/>
          </a:xfrm>
          <a:custGeom>
            <a:rect l="l" t="t" r="r" b="b"/>
            <a:pathLst>
              <a:path w="3734857" h="1339553">
                <a:moveTo>
                  <a:pt x="0" y="0"/>
                </a:moveTo>
                <a:lnTo>
                  <a:pt x="3734857" y="0"/>
                </a:lnTo>
                <a:lnTo>
                  <a:pt x="3734857" y="1339554"/>
                </a:lnTo>
                <a:lnTo>
                  <a:pt x="0" y="1339554"/>
                </a:lnTo>
                <a:lnTo>
                  <a:pt x="0" y="0"/>
                </a:lnTo>
                <a:close/>
              </a:path>
            </a:pathLst>
          </a:custGeom>
          <a:blipFill>
            <a:blip r:embed="rId12"/>
            <a:stretch>
              <a:fillRect/>
            </a:stretch>
          </a:blipFill>
        </p:spPr>
        <p:txBody>
          <a:bodyPr/>
          <a:lstStyle/>
          <a:p/>
        </p:txBody>
      </p:sp>
      <p:sp>
        <p:nvSpPr>
          <p:cNvPr id="13" name="Freeform 13"/>
          <p:cNvSpPr/>
          <p:nvPr/>
        </p:nvSpPr>
        <p:spPr>
          <a:xfrm>
            <a:off x="9144000" y="8785117"/>
            <a:ext cx="4394511" cy="1118769"/>
          </a:xfrm>
          <a:custGeom>
            <a:rect l="l" t="t" r="r" b="b"/>
            <a:pathLst>
              <a:path w="4394511" h="1118769">
                <a:moveTo>
                  <a:pt x="0" y="0"/>
                </a:moveTo>
                <a:lnTo>
                  <a:pt x="4394511" y="0"/>
                </a:lnTo>
                <a:lnTo>
                  <a:pt x="4394511" y="1118769"/>
                </a:lnTo>
                <a:lnTo>
                  <a:pt x="0" y="1118769"/>
                </a:lnTo>
                <a:lnTo>
                  <a:pt x="0" y="0"/>
                </a:lnTo>
                <a:close/>
              </a:path>
            </a:pathLst>
          </a:custGeom>
          <a:blipFill>
            <a:blip r:embed="rId13"/>
            <a:stretch>
              <a:fillRect/>
            </a:stretch>
          </a:blipFill>
        </p:spPr>
        <p:txBody>
          <a:bodyPr/>
          <a:lstStyle/>
          <a:p/>
        </p:txBody>
      </p:sp>
      <p:sp>
        <p:nvSpPr>
          <p:cNvPr id="14" name="Freeform 14"/>
          <p:cNvSpPr/>
          <p:nvPr/>
        </p:nvSpPr>
        <p:spPr>
          <a:xfrm>
            <a:off x="14148930" y="8665612"/>
            <a:ext cx="3789152" cy="1357779"/>
          </a:xfrm>
          <a:custGeom>
            <a:rect l="l" t="t" r="r" b="b"/>
            <a:pathLst>
              <a:path w="3789152" h="1357779">
                <a:moveTo>
                  <a:pt x="0" y="0"/>
                </a:moveTo>
                <a:lnTo>
                  <a:pt x="3789152" y="0"/>
                </a:lnTo>
                <a:lnTo>
                  <a:pt x="3789152" y="1357780"/>
                </a:lnTo>
                <a:lnTo>
                  <a:pt x="0" y="1357780"/>
                </a:lnTo>
                <a:lnTo>
                  <a:pt x="0" y="0"/>
                </a:lnTo>
                <a:close/>
              </a:path>
            </a:pathLst>
          </a:custGeom>
          <a:blipFill>
            <a:blip r:embed="rId14"/>
            <a:stretch>
              <a:fillRect/>
            </a:stretch>
          </a:blipFill>
        </p:spPr>
        <p:txBody>
          <a:bodyPr/>
          <a:lstStyle/>
          <a:p/>
        </p:txBody>
      </p:sp>
      <p:sp>
        <p:nvSpPr>
          <p:cNvPr id="15" name="TextBox 15"/>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5azswcs8"/>
              </a:rPr>
              <a:t>https://tinyurl.com/5azswcs8</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Ship management Market Report 2024</dc:title>
  <cp:lastModifiedBy>decipher market</cp:lastModifiedBy>
  <cp:revision>2</cp:revision>
  <dcterms:created xsi:type="dcterms:W3CDTF">2006-08-16T00:00:00Z</dcterms:created>
  <dcterms:modified xsi:type="dcterms:W3CDTF">2024-03-20T13:54:06Z</dcterms:modified>
</cp:coreProperties>
</file>