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2wnthvj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sp>
        <p:nvSpPr>
          <p:cNvPr id="3" name="Freeform 3"/>
          <p:cNvSpPr/>
          <p:nvPr/>
        </p:nvSpPr>
        <p:spPr>
          <a:xfrm>
            <a:off x="0" y="-4942612"/>
            <a:ext cx="15229611" cy="15229611"/>
          </a:xfrm>
          <a:custGeom>
            <a:rect l="l" t="t" r="r" b="b"/>
            <a:pathLst>
              <a:path w="15229612" h="15229612">
                <a:moveTo>
                  <a:pt x="0" y="0"/>
                </a:moveTo>
                <a:lnTo>
                  <a:pt x="15229612" y="0"/>
                </a:lnTo>
                <a:lnTo>
                  <a:pt x="15229612" y="15229612"/>
                </a:lnTo>
                <a:lnTo>
                  <a:pt x="0" y="152296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256343" y="3390900"/>
            <a:ext cx="10471844" cy="3898503"/>
          </a:xfrm>
          <a:prstGeom prst="rect">
            <a:avLst/>
          </a:prstGeom>
        </p:spPr>
        <p:txBody>
          <a:bodyPr lIns="0" tIns="0" rIns="0" bIns="0" rtlCol="0" anchor="t">
            <a:spAutoFit/>
          </a:bodyPr>
          <a:lstStyle/>
          <a:p>
            <a:pPr>
              <a:lnSpc>
                <a:spcPts val="7575"/>
              </a:lnSpc>
            </a:pPr>
            <a:r>
              <a:rPr lang="en-US" sz="7500">
                <a:solidFill>
                  <a:srgbClr val="FFFFFF"/>
                </a:solidFill>
                <a:latin typeface="Lato"/>
              </a:rPr>
              <a:t>GLOBAL</a:t>
            </a:r>
          </a:p>
          <a:p>
            <a:pPr>
              <a:lnSpc>
                <a:spcPts val="7575"/>
              </a:lnSpc>
            </a:pPr>
            <a:r>
              <a:rPr lang="en-US" sz="7500">
                <a:solidFill>
                  <a:srgbClr val="FFFFFF"/>
                </a:solidFill>
                <a:latin typeface="Lato"/>
              </a:rPr>
              <a:t>SHAKER BOTTLE </a:t>
            </a:r>
          </a:p>
          <a:p>
            <a:pPr>
              <a:lnSpc>
                <a:spcPts val="7575"/>
              </a:lnSpc>
            </a:pPr>
            <a:r>
              <a:rPr lang="en-US" sz="7500">
                <a:solidFill>
                  <a:srgbClr val="FFFFFF"/>
                </a:solidFill>
                <a:latin typeface="Lato"/>
              </a:rPr>
              <a:t>MARKET REPORT </a:t>
            </a:r>
          </a:p>
          <a:p>
            <a:pPr>
              <a:lnSpc>
                <a:spcPts val="7575"/>
              </a:lnSpc>
            </a:pPr>
            <a:r>
              <a:rPr lang="en-US" sz="7500">
                <a:solidFill>
                  <a:srgbClr val="FFFFFF"/>
                </a:solidFill>
                <a:latin typeface="Lato"/>
              </a:rPr>
              <a:t>2024</a:t>
            </a:r>
          </a:p>
        </p:txBody>
      </p:sp>
      <p:sp>
        <p:nvSpPr>
          <p:cNvPr id="5" name="TextBox 5"/>
          <p:cNvSpPr txBox="1"/>
          <p:nvPr/>
        </p:nvSpPr>
        <p:spPr>
          <a:xfrm>
            <a:off x="241103" y="9383712"/>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5" r="0"/>
            </a:stretch>
          </a:blipFill>
        </p:spPr>
        <p:txBody>
          <a:bodyPr/>
          <a:lstStyle/>
          <a:p/>
        </p:txBody>
      </p:sp>
      <p:sp>
        <p:nvSpPr>
          <p:cNvPr id="3" name="TextBox 3"/>
          <p:cNvSpPr txBox="1"/>
          <p:nvPr/>
        </p:nvSpPr>
        <p:spPr>
          <a:xfrm>
            <a:off x="0" y="622617"/>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4" name="TextBox 4"/>
          <p:cNvSpPr txBox="1"/>
          <p:nvPr/>
        </p:nvSpPr>
        <p:spPr>
          <a:xfrm>
            <a:off x="358969" y="2550313"/>
            <a:ext cx="8624295" cy="7181215"/>
          </a:xfrm>
          <a:prstGeom prst="rect">
            <a:avLst/>
          </a:prstGeom>
        </p:spPr>
        <p:txBody>
          <a:bodyPr lIns="0" tIns="0" rIns="0" bIns="0" rtlCol="0" anchor="t">
            <a:spAutoFit/>
          </a:bodyPr>
          <a:lstStyle/>
          <a:p>
            <a:pPr>
              <a:lnSpc>
                <a:spcPts val="4759"/>
              </a:lnSpc>
              <a:spcBef>
                <a:spcPct val="0"/>
              </a:spcBef>
            </a:pPr>
            <a:r>
              <a:rPr lang="en-US" sz="3399">
                <a:solidFill>
                  <a:srgbClr val="000000"/>
                </a:solidFill>
                <a:latin typeface="Montserrat"/>
              </a:rPr>
              <a:t>Shaker bottles are specifically crafted containers for storing beverages that do not contain carbonation. These bottles are designed with a tightly fitting lid to prevent any leakage of liquids. Additionally, they are equipped with a mechanism that enables effortless mixing of the contents. The rising demand for these bottles can be attributed to the growing awareness of health and fitness and the increasing popularity of sports management.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81870" y="5677055"/>
            <a:ext cx="8552168" cy="2589162"/>
            <a:chExt cx="860407" cy="260488"/>
          </a:xfrm>
        </p:grpSpPr>
        <p:sp>
          <p:nvSpPr>
            <p:cNvPr id="4" name="Freeform 4"/>
            <p:cNvSpPr/>
            <p:nvPr/>
          </p:nvSpPr>
          <p:spPr>
            <a:xfrm>
              <a:off x="0" y="0"/>
              <a:ext cx="860407" cy="260488"/>
            </a:xfrm>
            <a:custGeom>
              <a:rect l="l" t="t" r="r" b="b"/>
              <a:pathLst>
                <a:path w="860407" h="260488">
                  <a:moveTo>
                    <a:pt x="90526" y="0"/>
                  </a:moveTo>
                  <a:lnTo>
                    <a:pt x="769881" y="0"/>
                  </a:lnTo>
                  <a:cubicBezTo>
                    <a:pt x="793890" y="0"/>
                    <a:pt x="816916" y="9538"/>
                    <a:pt x="833893" y="26514"/>
                  </a:cubicBezTo>
                  <a:cubicBezTo>
                    <a:pt x="850870" y="43491"/>
                    <a:pt x="860407" y="66517"/>
                    <a:pt x="860407" y="90526"/>
                  </a:cubicBezTo>
                  <a:lnTo>
                    <a:pt x="860407" y="169962"/>
                  </a:lnTo>
                  <a:cubicBezTo>
                    <a:pt x="860407" y="193971"/>
                    <a:pt x="850870" y="216996"/>
                    <a:pt x="833893" y="233973"/>
                  </a:cubicBezTo>
                  <a:cubicBezTo>
                    <a:pt x="816916" y="250950"/>
                    <a:pt x="793890" y="260488"/>
                    <a:pt x="769881" y="260488"/>
                  </a:cubicBezTo>
                  <a:lnTo>
                    <a:pt x="90526" y="260488"/>
                  </a:lnTo>
                  <a:cubicBezTo>
                    <a:pt x="66517" y="260488"/>
                    <a:pt x="43491" y="250950"/>
                    <a:pt x="26514" y="233973"/>
                  </a:cubicBezTo>
                  <a:cubicBezTo>
                    <a:pt x="9538" y="216996"/>
                    <a:pt x="0" y="193971"/>
                    <a:pt x="0" y="169962"/>
                  </a:cubicBezTo>
                  <a:lnTo>
                    <a:pt x="0" y="90526"/>
                  </a:lnTo>
                  <a:cubicBezTo>
                    <a:pt x="0" y="66517"/>
                    <a:pt x="9538" y="43491"/>
                    <a:pt x="26514" y="26514"/>
                  </a:cubicBezTo>
                  <a:cubicBezTo>
                    <a:pt x="43491" y="9538"/>
                    <a:pt x="66517" y="0"/>
                    <a:pt x="90526" y="0"/>
                  </a:cubicBezTo>
                  <a:close/>
                </a:path>
              </a:pathLst>
            </a:custGeom>
            <a:solidFill>
              <a:srgbClr val="A6312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33925" y="5995178"/>
            <a:ext cx="2088885" cy="2086274"/>
          </a:xfrm>
          <a:custGeom>
            <a:rect l="l" t="t" r="r" b="b"/>
            <a:pathLst>
              <a:path w="2088885" h="2086274">
                <a:moveTo>
                  <a:pt x="0" y="0"/>
                </a:moveTo>
                <a:lnTo>
                  <a:pt x="2088885" y="0"/>
                </a:lnTo>
                <a:lnTo>
                  <a:pt x="2088885" y="2086274"/>
                </a:lnTo>
                <a:lnTo>
                  <a:pt x="0" y="2086274"/>
                </a:lnTo>
                <a:lnTo>
                  <a:pt x="0" y="0"/>
                </a:lnTo>
                <a:close/>
              </a:path>
            </a:pathLst>
          </a:custGeom>
          <a:blipFill>
            <a:blip r:embed="rId3"/>
            <a:stretch>
              <a:fillRect/>
            </a:stretch>
          </a:blipFill>
        </p:spPr>
        <p:txBody>
          <a:bodyPr/>
          <a:lstStyle/>
          <a:p/>
        </p:txBody>
      </p:sp>
      <p:grpSp>
        <p:nvGrpSpPr>
          <p:cNvPr id="7" name="Group 7"/>
          <p:cNvGrpSpPr/>
          <p:nvPr/>
        </p:nvGrpSpPr>
        <p:grpSpPr>
          <a:xfrm>
            <a:off x="585223" y="5911689"/>
            <a:ext cx="2058122" cy="20581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281870" y="2879607"/>
            <a:ext cx="8552168" cy="2589162"/>
            <a:chExt cx="860407" cy="260488"/>
          </a:xfrm>
        </p:grpSpPr>
        <p:sp>
          <p:nvSpPr>
            <p:cNvPr id="11" name="Freeform 11"/>
            <p:cNvSpPr/>
            <p:nvPr/>
          </p:nvSpPr>
          <p:spPr>
            <a:xfrm>
              <a:off x="0" y="0"/>
              <a:ext cx="860407" cy="260488"/>
            </a:xfrm>
            <a:custGeom>
              <a:rect l="l" t="t" r="r" b="b"/>
              <a:pathLst>
                <a:path w="860407" h="260488">
                  <a:moveTo>
                    <a:pt x="90526" y="0"/>
                  </a:moveTo>
                  <a:lnTo>
                    <a:pt x="769881" y="0"/>
                  </a:lnTo>
                  <a:cubicBezTo>
                    <a:pt x="793890" y="0"/>
                    <a:pt x="816916" y="9538"/>
                    <a:pt x="833893" y="26514"/>
                  </a:cubicBezTo>
                  <a:cubicBezTo>
                    <a:pt x="850870" y="43491"/>
                    <a:pt x="860407" y="66517"/>
                    <a:pt x="860407" y="90526"/>
                  </a:cubicBezTo>
                  <a:lnTo>
                    <a:pt x="860407" y="169962"/>
                  </a:lnTo>
                  <a:cubicBezTo>
                    <a:pt x="860407" y="193971"/>
                    <a:pt x="850870" y="216996"/>
                    <a:pt x="833893" y="233973"/>
                  </a:cubicBezTo>
                  <a:cubicBezTo>
                    <a:pt x="816916" y="250950"/>
                    <a:pt x="793890" y="260488"/>
                    <a:pt x="769881" y="260488"/>
                  </a:cubicBezTo>
                  <a:lnTo>
                    <a:pt x="90526" y="260488"/>
                  </a:lnTo>
                  <a:cubicBezTo>
                    <a:pt x="66517" y="260488"/>
                    <a:pt x="43491" y="250950"/>
                    <a:pt x="26514" y="233973"/>
                  </a:cubicBezTo>
                  <a:cubicBezTo>
                    <a:pt x="9538" y="216996"/>
                    <a:pt x="0" y="193971"/>
                    <a:pt x="0" y="169962"/>
                  </a:cubicBezTo>
                  <a:lnTo>
                    <a:pt x="0" y="90526"/>
                  </a:lnTo>
                  <a:cubicBezTo>
                    <a:pt x="0" y="66517"/>
                    <a:pt x="9538" y="43491"/>
                    <a:pt x="26514" y="26514"/>
                  </a:cubicBezTo>
                  <a:cubicBezTo>
                    <a:pt x="43491" y="9538"/>
                    <a:pt x="66517" y="0"/>
                    <a:pt x="90526" y="0"/>
                  </a:cubicBezTo>
                  <a:close/>
                </a:path>
              </a:pathLst>
            </a:custGeom>
            <a:solidFill>
              <a:srgbClr val="A63129"/>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633925" y="3197730"/>
            <a:ext cx="2088885" cy="2086274"/>
          </a:xfrm>
          <a:custGeom>
            <a:rect l="l" t="t" r="r" b="b"/>
            <a:pathLst>
              <a:path w="2088885" h="2086274">
                <a:moveTo>
                  <a:pt x="0" y="0"/>
                </a:moveTo>
                <a:lnTo>
                  <a:pt x="2088885" y="0"/>
                </a:lnTo>
                <a:lnTo>
                  <a:pt x="2088885" y="2086275"/>
                </a:lnTo>
                <a:lnTo>
                  <a:pt x="0" y="2086275"/>
                </a:lnTo>
                <a:lnTo>
                  <a:pt x="0" y="0"/>
                </a:lnTo>
                <a:close/>
              </a:path>
            </a:pathLst>
          </a:custGeom>
          <a:blipFill>
            <a:blip r:embed="rId3"/>
            <a:stretch>
              <a:fillRect/>
            </a:stretch>
          </a:blipFill>
        </p:spPr>
        <p:txBody>
          <a:bodyPr/>
          <a:lstStyle/>
          <a:p/>
        </p:txBody>
      </p:sp>
      <p:grpSp>
        <p:nvGrpSpPr>
          <p:cNvPr id="14" name="Group 14"/>
          <p:cNvGrpSpPr/>
          <p:nvPr/>
        </p:nvGrpSpPr>
        <p:grpSpPr>
          <a:xfrm>
            <a:off x="585223" y="3114242"/>
            <a:ext cx="2058122" cy="2058122"/>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860452" y="6418442"/>
            <a:ext cx="1507664" cy="1163823"/>
          </a:xfrm>
          <a:prstGeom prst="rect">
            <a:avLst/>
          </a:prstGeom>
        </p:spPr>
        <p:txBody>
          <a:bodyPr lIns="0" tIns="0" rIns="0" bIns="0" rtlCol="0" anchor="t">
            <a:spAutoFit/>
          </a:bodyPr>
          <a:lstStyle/>
          <a:p>
            <a:pPr algn="ctr">
              <a:lnSpc>
                <a:spcPts val="2777"/>
              </a:lnSpc>
            </a:pPr>
            <a:r>
              <a:rPr lang="en-US" sz="4084">
                <a:solidFill>
                  <a:srgbClr val="1E3048"/>
                </a:solidFill>
                <a:latin typeface="Poppins Bold"/>
              </a:rPr>
              <a:t>2023- 2030</a:t>
            </a:r>
          </a:p>
        </p:txBody>
      </p:sp>
      <p:sp>
        <p:nvSpPr>
          <p:cNvPr id="18" name="TextBox 18"/>
          <p:cNvSpPr txBox="1"/>
          <p:nvPr/>
        </p:nvSpPr>
        <p:spPr>
          <a:xfrm>
            <a:off x="2531778" y="6072941"/>
            <a:ext cx="5746143" cy="1725311"/>
          </a:xfrm>
          <a:prstGeom prst="rect">
            <a:avLst/>
          </a:prstGeom>
        </p:spPr>
        <p:txBody>
          <a:bodyPr lIns="0" tIns="0" rIns="0" bIns="0" rtlCol="0" anchor="t">
            <a:spAutoFit/>
          </a:bodyPr>
          <a:lstStyle/>
          <a:p>
            <a:pPr algn="ctr">
              <a:lnSpc>
                <a:spcPts val="6715"/>
              </a:lnSpc>
            </a:pPr>
            <a:r>
              <a:rPr lang="en-US" sz="4796">
                <a:solidFill>
                  <a:srgbClr val="FFFFFF"/>
                </a:solidFill>
                <a:latin typeface="Poppins"/>
              </a:rPr>
              <a:t>CAGR</a:t>
            </a:r>
          </a:p>
          <a:p>
            <a:pPr algn="ctr">
              <a:lnSpc>
                <a:spcPts val="6715"/>
              </a:lnSpc>
              <a:spcBef>
                <a:spcPct val="0"/>
              </a:spcBef>
            </a:pPr>
            <a:r>
              <a:rPr lang="en-US" sz="4796">
                <a:solidFill>
                  <a:srgbClr val="FFFFFF"/>
                </a:solidFill>
                <a:latin typeface="Poppins"/>
              </a:rPr>
              <a:t>6.80%</a:t>
            </a:r>
          </a:p>
        </p:txBody>
      </p:sp>
      <p:sp>
        <p:nvSpPr>
          <p:cNvPr id="19" name="TextBox 19"/>
          <p:cNvSpPr txBox="1"/>
          <p:nvPr/>
        </p:nvSpPr>
        <p:spPr>
          <a:xfrm>
            <a:off x="860452" y="3929519"/>
            <a:ext cx="1507664" cy="544380"/>
          </a:xfrm>
          <a:prstGeom prst="rect">
            <a:avLst/>
          </a:prstGeom>
        </p:spPr>
        <p:txBody>
          <a:bodyPr lIns="0" tIns="0" rIns="0" bIns="0" rtlCol="0" anchor="t">
            <a:spAutoFit/>
          </a:bodyPr>
          <a:lstStyle/>
          <a:p>
            <a:pPr marL="0" lvl="0" indent="0" algn="ctr">
              <a:lnSpc>
                <a:spcPts val="3551"/>
              </a:lnSpc>
              <a:spcBef>
                <a:spcPct val="0"/>
              </a:spcBef>
            </a:pPr>
            <a:r>
              <a:rPr lang="en-US" sz="4439" u="none" strike="noStrike">
                <a:solidFill>
                  <a:srgbClr val="1E3048"/>
                </a:solidFill>
                <a:latin typeface="Poppins Bold"/>
              </a:rPr>
              <a:t>2023</a:t>
            </a:r>
          </a:p>
        </p:txBody>
      </p:sp>
      <p:sp>
        <p:nvSpPr>
          <p:cNvPr id="20" name="TextBox 20"/>
          <p:cNvSpPr txBox="1"/>
          <p:nvPr/>
        </p:nvSpPr>
        <p:spPr>
          <a:xfrm>
            <a:off x="2531778" y="3248751"/>
            <a:ext cx="6038895" cy="1648742"/>
          </a:xfrm>
          <a:prstGeom prst="rect">
            <a:avLst/>
          </a:prstGeom>
        </p:spPr>
        <p:txBody>
          <a:bodyPr lIns="0" tIns="0" rIns="0" bIns="0" rtlCol="0" anchor="t">
            <a:spAutoFit/>
          </a:bodyPr>
          <a:lstStyle/>
          <a:p>
            <a:pPr algn="ctr">
              <a:lnSpc>
                <a:spcPts val="6515"/>
              </a:lnSpc>
            </a:pPr>
            <a:r>
              <a:rPr lang="en-US" sz="4653">
                <a:solidFill>
                  <a:srgbClr val="FFFFFF"/>
                </a:solidFill>
                <a:latin typeface="Poppins"/>
              </a:rPr>
              <a:t>MARKET SIZE </a:t>
            </a:r>
          </a:p>
          <a:p>
            <a:pPr algn="ctr">
              <a:lnSpc>
                <a:spcPts val="6515"/>
              </a:lnSpc>
              <a:spcBef>
                <a:spcPct val="0"/>
              </a:spcBef>
            </a:pPr>
            <a:r>
              <a:rPr lang="en-US" sz="4653">
                <a:solidFill>
                  <a:srgbClr val="FFFFFF"/>
                </a:solidFill>
                <a:latin typeface="Poppins"/>
              </a:rPr>
              <a:t>USD 2.5 billion</a:t>
            </a:r>
          </a:p>
        </p:txBody>
      </p:sp>
      <p:grpSp>
        <p:nvGrpSpPr>
          <p:cNvPr id="21" name="Group 21"/>
          <p:cNvGrpSpPr/>
          <p:nvPr/>
        </p:nvGrpSpPr>
        <p:grpSpPr>
          <a:xfrm>
            <a:off x="0" y="36778"/>
            <a:ext cx="18288000" cy="1299779"/>
            <a:chExt cx="4816593" cy="342329"/>
          </a:xfrm>
        </p:grpSpPr>
        <p:sp>
          <p:nvSpPr>
            <p:cNvPr id="22" name="Freeform 2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23" name="TextBox 2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5162248" y="358055"/>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3755612" y="2799406"/>
            <a:ext cx="6535494" cy="2671995"/>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229362" y="1178627"/>
            <a:ext cx="1365682" cy="5824406"/>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755612" y="5740625"/>
            <a:ext cx="6535494" cy="2902580"/>
            <a:chExt cx="6777126" cy="3009896"/>
          </a:xfrm>
        </p:grpSpPr>
        <p:sp>
          <p:nvSpPr>
            <p:cNvPr id="8" name="Freeform 8"/>
            <p:cNvSpPr/>
            <p:nvPr/>
          </p:nvSpPr>
          <p:spPr>
            <a:xfrm>
              <a:off x="0" y="0"/>
              <a:ext cx="6777126" cy="3009896"/>
            </a:xfrm>
            <a:custGeom>
              <a:rect l="l" t="t" r="r" b="b"/>
              <a:pathLst>
                <a:path w="6777126" h="3009896">
                  <a:moveTo>
                    <a:pt x="6652666" y="3009896"/>
                  </a:moveTo>
                  <a:lnTo>
                    <a:pt x="124460" y="3009896"/>
                  </a:lnTo>
                  <a:cubicBezTo>
                    <a:pt x="55880" y="3009896"/>
                    <a:pt x="0" y="2954016"/>
                    <a:pt x="0" y="2885436"/>
                  </a:cubicBezTo>
                  <a:lnTo>
                    <a:pt x="0" y="124460"/>
                  </a:lnTo>
                  <a:cubicBezTo>
                    <a:pt x="0" y="55880"/>
                    <a:pt x="55880" y="0"/>
                    <a:pt x="124460" y="0"/>
                  </a:cubicBezTo>
                  <a:lnTo>
                    <a:pt x="6652666" y="0"/>
                  </a:lnTo>
                  <a:cubicBezTo>
                    <a:pt x="6721246" y="0"/>
                    <a:pt x="6777126" y="55880"/>
                    <a:pt x="6777126" y="124460"/>
                  </a:cubicBezTo>
                  <a:lnTo>
                    <a:pt x="6777126" y="2885436"/>
                  </a:lnTo>
                  <a:cubicBezTo>
                    <a:pt x="6777126" y="2954016"/>
                    <a:pt x="6721246" y="3009896"/>
                    <a:pt x="6652666" y="3009896"/>
                  </a:cubicBezTo>
                  <a:close/>
                </a:path>
              </a:pathLst>
            </a:custGeom>
            <a:solidFill>
              <a:srgbClr val="633826">
                <a:alpha val="89804"/>
              </a:srgbClr>
            </a:solidFill>
          </p:spPr>
          <p:txBody>
            <a:bodyPr/>
            <a:lstStyle/>
            <a:p/>
          </p:txBody>
        </p:sp>
      </p:grpSp>
      <p:grpSp>
        <p:nvGrpSpPr>
          <p:cNvPr id="9" name="Group 9"/>
          <p:cNvGrpSpPr/>
          <p:nvPr/>
        </p:nvGrpSpPr>
        <p:grpSpPr>
          <a:xfrm rot="5400000">
            <a:off x="2229362" y="4154596"/>
            <a:ext cx="1365682" cy="5824406"/>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260202" y="3849901"/>
            <a:ext cx="4997194" cy="558058"/>
          </a:xfrm>
          <a:prstGeom prst="rect">
            <a:avLst/>
          </a:prstGeom>
        </p:spPr>
        <p:txBody>
          <a:bodyPr lIns="0" tIns="0" rIns="0" bIns="0" rtlCol="0" anchor="t">
            <a:spAutoFit/>
          </a:bodyPr>
          <a:lstStyle/>
          <a:p>
            <a:pPr algn="ctr">
              <a:lnSpc>
                <a:spcPts val="4261"/>
              </a:lnSpc>
            </a:pPr>
            <a:r>
              <a:rPr lang="en-US" sz="4218">
                <a:solidFill>
                  <a:srgbClr val="43B4BE"/>
                </a:solidFill>
                <a:latin typeface="Montserrat Classic"/>
              </a:rPr>
              <a:t>Type Segment </a:t>
            </a:r>
          </a:p>
        </p:txBody>
      </p:sp>
      <p:sp>
        <p:nvSpPr>
          <p:cNvPr id="15" name="TextBox 15"/>
          <p:cNvSpPr txBox="1"/>
          <p:nvPr/>
        </p:nvSpPr>
        <p:spPr>
          <a:xfrm>
            <a:off x="5934585" y="3350839"/>
            <a:ext cx="4261148" cy="1693568"/>
          </a:xfrm>
          <a:prstGeom prst="rect">
            <a:avLst/>
          </a:prstGeom>
        </p:spPr>
        <p:txBody>
          <a:bodyPr lIns="0" tIns="0" rIns="0" bIns="0" rtlCol="0" anchor="t">
            <a:spAutoFit/>
          </a:bodyPr>
          <a:lstStyle/>
          <a:p>
            <a:pPr marL="695478" lvl="1" indent="-347739">
              <a:lnSpc>
                <a:spcPts val="4509"/>
              </a:lnSpc>
              <a:buFont typeface="Arial"/>
              <a:buChar char="•"/>
            </a:pPr>
            <a:r>
              <a:rPr lang="en-US" sz="3221">
                <a:solidFill>
                  <a:srgbClr val="FFFFFF"/>
                </a:solidFill>
                <a:latin typeface="Montserrat"/>
              </a:rPr>
              <a:t>Plastic Made</a:t>
            </a:r>
          </a:p>
          <a:p>
            <a:pPr marL="695478" lvl="1" indent="-347739">
              <a:lnSpc>
                <a:spcPts val="4509"/>
              </a:lnSpc>
              <a:buFont typeface="Arial"/>
              <a:buChar char="•"/>
            </a:pPr>
            <a:r>
              <a:rPr lang="en-US" sz="3221">
                <a:solidFill>
                  <a:srgbClr val="FFFFFF"/>
                </a:solidFill>
                <a:latin typeface="Montserrat"/>
              </a:rPr>
              <a:t>Stainless Steel Made</a:t>
            </a:r>
          </a:p>
        </p:txBody>
      </p:sp>
      <p:sp>
        <p:nvSpPr>
          <p:cNvPr id="16" name="TextBox 16"/>
          <p:cNvSpPr txBox="1"/>
          <p:nvPr/>
        </p:nvSpPr>
        <p:spPr>
          <a:xfrm>
            <a:off x="260202" y="6498768"/>
            <a:ext cx="4997194" cy="1090514"/>
          </a:xfrm>
          <a:prstGeom prst="rect">
            <a:avLst/>
          </a:prstGeom>
        </p:spPr>
        <p:txBody>
          <a:bodyPr lIns="0" tIns="0" rIns="0" bIns="0" rtlCol="0" anchor="t">
            <a:spAutoFit/>
          </a:bodyPr>
          <a:lstStyle/>
          <a:p>
            <a:pPr algn="ctr">
              <a:lnSpc>
                <a:spcPts val="4261"/>
              </a:lnSpc>
            </a:pPr>
            <a:r>
              <a:rPr lang="en-US" sz="4218">
                <a:solidFill>
                  <a:srgbClr val="43B4BE"/>
                </a:solidFill>
                <a:latin typeface="Montserrat Classic"/>
              </a:rPr>
              <a:t>Application Segment </a:t>
            </a:r>
          </a:p>
        </p:txBody>
      </p:sp>
      <p:sp>
        <p:nvSpPr>
          <p:cNvPr id="17" name="TextBox 17"/>
          <p:cNvSpPr txBox="1"/>
          <p:nvPr/>
        </p:nvSpPr>
        <p:spPr>
          <a:xfrm>
            <a:off x="5595888" y="6326808"/>
            <a:ext cx="4599846" cy="1693568"/>
          </a:xfrm>
          <a:prstGeom prst="rect">
            <a:avLst/>
          </a:prstGeom>
        </p:spPr>
        <p:txBody>
          <a:bodyPr lIns="0" tIns="0" rIns="0" bIns="0" rtlCol="0" anchor="t">
            <a:spAutoFit/>
          </a:bodyPr>
          <a:lstStyle/>
          <a:p>
            <a:pPr marL="695478" lvl="1" indent="-347739">
              <a:lnSpc>
                <a:spcPts val="4509"/>
              </a:lnSpc>
              <a:buFont typeface="Arial"/>
              <a:buChar char="•"/>
            </a:pPr>
            <a:r>
              <a:rPr lang="en-US" sz="3221">
                <a:solidFill>
                  <a:srgbClr val="FFFFFF"/>
                </a:solidFill>
                <a:latin typeface="Montserrat"/>
              </a:rPr>
              <a:t>Protein Mixing</a:t>
            </a:r>
          </a:p>
          <a:p>
            <a:pPr marL="695478" lvl="1" indent="-347739">
              <a:lnSpc>
                <a:spcPts val="4509"/>
              </a:lnSpc>
              <a:buFont typeface="Arial"/>
              <a:buChar char="•"/>
            </a:pPr>
            <a:r>
              <a:rPr lang="en-US" sz="3221">
                <a:solidFill>
                  <a:srgbClr val="FFFFFF"/>
                </a:solidFill>
                <a:latin typeface="Montserrat"/>
              </a:rPr>
              <a:t>Other Supplement Drinks</a:t>
            </a:r>
          </a:p>
        </p:txBody>
      </p:sp>
      <p:sp>
        <p:nvSpPr>
          <p:cNvPr id="18" name="TextBox 18"/>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0928533" cy="9029700"/>
          </a:xfrm>
          <a:custGeom>
            <a:rect l="l" t="t" r="r" b="b"/>
            <a:pathLst>
              <a:path w="10928533" h="9029700">
                <a:moveTo>
                  <a:pt x="0" y="0"/>
                </a:moveTo>
                <a:lnTo>
                  <a:pt x="10928533" y="0"/>
                </a:lnTo>
                <a:lnTo>
                  <a:pt x="10928533"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17169"/>
            <a:ext cx="18016034" cy="828041"/>
          </a:xfrm>
          <a:prstGeom prst="rect">
            <a:avLst/>
          </a:prstGeom>
        </p:spPr>
        <p:txBody>
          <a:bodyPr lIns="0" tIns="0" rIns="0" bIns="0" rtlCol="0" anchor="t">
            <a:spAutoFit/>
          </a:bodyPr>
          <a:lstStyle/>
          <a:p>
            <a:pPr algn="ctr">
              <a:lnSpc>
                <a:spcPts val="6859"/>
              </a:lnSpc>
              <a:spcBef>
                <a:spcPct val="0"/>
              </a:spcBef>
            </a:pPr>
            <a:r>
              <a:rPr lang="en-US" sz="4899" spc="156">
                <a:solidFill>
                  <a:srgbClr val="FFFFFF"/>
                </a:solidFill>
                <a:latin typeface="Canva Sans"/>
              </a:rPr>
              <a:t>Global Shaker Bottle Market Revenue share for 2022</a:t>
            </a:r>
          </a:p>
        </p:txBody>
      </p:sp>
      <p:sp>
        <p:nvSpPr>
          <p:cNvPr id="7" name="TextBox 7"/>
          <p:cNvSpPr txBox="1"/>
          <p:nvPr/>
        </p:nvSpPr>
        <p:spPr>
          <a:xfrm>
            <a:off x="10928533" y="5278755"/>
            <a:ext cx="7077447" cy="1920241"/>
          </a:xfrm>
          <a:prstGeom prst="rect">
            <a:avLst/>
          </a:prstGeom>
        </p:spPr>
        <p:txBody>
          <a:bodyPr lIns="0" tIns="0" rIns="0" bIns="0" rtlCol="0" anchor="t">
            <a:spAutoFit/>
          </a:bodyPr>
          <a:lstStyle/>
          <a:p>
            <a:pPr algn="ctr">
              <a:lnSpc>
                <a:spcPts val="7679"/>
              </a:lnSpc>
            </a:pPr>
            <a:r>
              <a:rPr lang="en-US" sz="5999">
                <a:solidFill>
                  <a:srgbClr val="000000"/>
                </a:solidFill>
                <a:latin typeface="Montserrat"/>
              </a:rPr>
              <a:t>North America</a:t>
            </a:r>
          </a:p>
          <a:p>
            <a:pPr algn="ctr">
              <a:lnSpc>
                <a:spcPts val="7679"/>
              </a:lnSpc>
            </a:pPr>
            <a:r>
              <a:rPr lang="en-US" sz="5999">
                <a:solidFill>
                  <a:srgbClr val="000000"/>
                </a:solidFill>
                <a:latin typeface="Montserrat"/>
              </a:rPr>
              <a:t>30%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5900319" y="2091523"/>
            <a:ext cx="8838563" cy="325765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75585" y="1903999"/>
            <a:ext cx="9663297" cy="3560972"/>
            <a:chExt cx="7487197" cy="2759068"/>
          </a:xfrm>
        </p:grpSpPr>
        <p:sp>
          <p:nvSpPr>
            <p:cNvPr id="6" name="Freeform 6"/>
            <p:cNvSpPr/>
            <p:nvPr/>
          </p:nvSpPr>
          <p:spPr>
            <a:xfrm>
              <a:off x="0" y="0"/>
              <a:ext cx="7487197" cy="2759068"/>
            </a:xfrm>
            <a:custGeom>
              <a:rect l="l" t="t" r="r" b="b"/>
              <a:pathLst>
                <a:path w="7487197" h="2759068">
                  <a:moveTo>
                    <a:pt x="7362737" y="2759068"/>
                  </a:moveTo>
                  <a:lnTo>
                    <a:pt x="124460" y="2759068"/>
                  </a:lnTo>
                  <a:cubicBezTo>
                    <a:pt x="55880" y="2759068"/>
                    <a:pt x="0" y="2703188"/>
                    <a:pt x="0" y="2634608"/>
                  </a:cubicBezTo>
                  <a:lnTo>
                    <a:pt x="0" y="124460"/>
                  </a:lnTo>
                  <a:cubicBezTo>
                    <a:pt x="0" y="55880"/>
                    <a:pt x="55880" y="0"/>
                    <a:pt x="124460" y="0"/>
                  </a:cubicBezTo>
                  <a:lnTo>
                    <a:pt x="7362737" y="0"/>
                  </a:lnTo>
                  <a:cubicBezTo>
                    <a:pt x="7431317" y="0"/>
                    <a:pt x="7487197" y="55880"/>
                    <a:pt x="7487197" y="124460"/>
                  </a:cubicBezTo>
                  <a:lnTo>
                    <a:pt x="7487197" y="2634608"/>
                  </a:lnTo>
                  <a:cubicBezTo>
                    <a:pt x="7487197" y="2703188"/>
                    <a:pt x="7431317" y="2759068"/>
                    <a:pt x="7362737" y="2759068"/>
                  </a:cubicBezTo>
                  <a:close/>
                </a:path>
              </a:pathLst>
            </a:custGeom>
            <a:solidFill>
              <a:srgbClr val="A63129"/>
            </a:solidFill>
          </p:spPr>
          <p:txBody>
            <a:bodyPr/>
            <a:lstStyle/>
            <a:p/>
          </p:txBody>
        </p:sp>
      </p:grpSp>
      <p:grpSp>
        <p:nvGrpSpPr>
          <p:cNvPr id="7" name="Group 7"/>
          <p:cNvGrpSpPr/>
          <p:nvPr/>
        </p:nvGrpSpPr>
        <p:grpSpPr>
          <a:xfrm>
            <a:off x="3549118" y="2595530"/>
            <a:ext cx="2767703" cy="224964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185770" y="3394785"/>
            <a:ext cx="751890" cy="651137"/>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900319" y="5580759"/>
            <a:ext cx="8838563" cy="3257659"/>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075585" y="5580759"/>
            <a:ext cx="9663297" cy="3257659"/>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549118" y="6084766"/>
            <a:ext cx="2767703" cy="224964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185770" y="6884020"/>
            <a:ext cx="751890" cy="651137"/>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753676" y="3294210"/>
            <a:ext cx="2482471"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Drivers</a:t>
            </a:r>
          </a:p>
        </p:txBody>
      </p:sp>
      <p:sp>
        <p:nvSpPr>
          <p:cNvPr id="20" name="TextBox 20"/>
          <p:cNvSpPr txBox="1"/>
          <p:nvPr/>
        </p:nvSpPr>
        <p:spPr>
          <a:xfrm>
            <a:off x="7074808" y="2662205"/>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E-commerce Expansion and Customization to Propel Market Growth</a:t>
            </a:r>
          </a:p>
        </p:txBody>
      </p:sp>
      <p:sp>
        <p:nvSpPr>
          <p:cNvPr id="21" name="TextBox 21"/>
          <p:cNvSpPr txBox="1"/>
          <p:nvPr/>
        </p:nvSpPr>
        <p:spPr>
          <a:xfrm>
            <a:off x="3671565" y="6884762"/>
            <a:ext cx="2808039"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Restraints</a:t>
            </a:r>
          </a:p>
        </p:txBody>
      </p:sp>
      <p:sp>
        <p:nvSpPr>
          <p:cNvPr id="22" name="TextBox 22"/>
          <p:cNvSpPr txBox="1"/>
          <p:nvPr/>
        </p:nvSpPr>
        <p:spPr>
          <a:xfrm>
            <a:off x="7074808" y="6033251"/>
            <a:ext cx="7480958" cy="2419350"/>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Increasing Environmental Concerns and Sustainability Challengesto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5666" y="1551074"/>
            <a:ext cx="15596668" cy="7184851"/>
            <a:chExt cx="4107764" cy="1892307"/>
          </a:xfrm>
        </p:grpSpPr>
        <p:sp>
          <p:nvSpPr>
            <p:cNvPr id="4" name="Freeform 4"/>
            <p:cNvSpPr/>
            <p:nvPr/>
          </p:nvSpPr>
          <p:spPr>
            <a:xfrm>
              <a:off x="0" y="0"/>
              <a:ext cx="4107764" cy="1892307"/>
            </a:xfrm>
            <a:custGeom>
              <a:rect l="l" t="t" r="r" b="b"/>
              <a:pathLst>
                <a:path w="4107764" h="1892307">
                  <a:moveTo>
                    <a:pt x="25316" y="0"/>
                  </a:moveTo>
                  <a:lnTo>
                    <a:pt x="4082449" y="0"/>
                  </a:lnTo>
                  <a:cubicBezTo>
                    <a:pt x="4096430" y="0"/>
                    <a:pt x="4107764" y="11334"/>
                    <a:pt x="4107764" y="25316"/>
                  </a:cubicBezTo>
                  <a:lnTo>
                    <a:pt x="4107764" y="1866991"/>
                  </a:lnTo>
                  <a:cubicBezTo>
                    <a:pt x="4107764" y="1873705"/>
                    <a:pt x="4105097" y="1880144"/>
                    <a:pt x="4100350" y="1884892"/>
                  </a:cubicBezTo>
                  <a:cubicBezTo>
                    <a:pt x="4095602" y="1889640"/>
                    <a:pt x="4089163" y="1892307"/>
                    <a:pt x="4082449" y="1892307"/>
                  </a:cubicBezTo>
                  <a:lnTo>
                    <a:pt x="25316" y="1892307"/>
                  </a:lnTo>
                  <a:cubicBezTo>
                    <a:pt x="18601" y="1892307"/>
                    <a:pt x="12162" y="1889640"/>
                    <a:pt x="7415" y="1884892"/>
                  </a:cubicBezTo>
                  <a:cubicBezTo>
                    <a:pt x="2667" y="1880144"/>
                    <a:pt x="0" y="1873705"/>
                    <a:pt x="0" y="1866991"/>
                  </a:cubicBezTo>
                  <a:lnTo>
                    <a:pt x="0" y="25316"/>
                  </a:lnTo>
                  <a:cubicBezTo>
                    <a:pt x="0" y="18601"/>
                    <a:pt x="2667" y="12162"/>
                    <a:pt x="7415" y="7415"/>
                  </a:cubicBezTo>
                  <a:cubicBezTo>
                    <a:pt x="12162" y="2667"/>
                    <a:pt x="18601" y="0"/>
                    <a:pt x="25316" y="0"/>
                  </a:cubicBezTo>
                  <a:close/>
                </a:path>
              </a:pathLst>
            </a:custGeom>
            <a:solidFill>
              <a:srgbClr val="5E3516">
                <a:alpha val="89804"/>
              </a:srgbClr>
            </a:solidFill>
          </p:spPr>
          <p:txBody>
            <a:bodyPr/>
            <a:lstStyle/>
            <a:p/>
          </p:txBody>
        </p:sp>
        <p:sp>
          <p:nvSpPr>
            <p:cNvPr id="5" name="TextBox 5"/>
            <p:cNvSpPr txBox="1"/>
            <p:nvPr/>
          </p:nvSpPr>
          <p:spPr>
            <a:xfrm>
              <a:off x="0" y="-38100"/>
              <a:ext cx="4107764" cy="19304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60932" y="2848111"/>
            <a:ext cx="14966136" cy="56413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FFFFFF"/>
                </a:solidFill>
                <a:latin typeface="Canva Sans"/>
              </a:rPr>
              <a:t>The Global Shaker Bottle Market is witnessing significant growth in the near future.</a:t>
            </a:r>
          </a:p>
          <a:p>
            <a:pPr marL="626101" lvl="1" indent="-313050">
              <a:lnSpc>
                <a:spcPts val="4059"/>
              </a:lnSpc>
              <a:buFont typeface="Arial"/>
              <a:buChar char="•"/>
            </a:pPr>
            <a:r>
              <a:rPr lang="en-US" sz="2899">
                <a:solidFill>
                  <a:srgbClr val="FFFFFF"/>
                </a:solidFill>
                <a:latin typeface="Canva Sans"/>
              </a:rPr>
              <a:t>Stainless steel shaker bottles are witnessing a surge in demand due to their superior durability, non-toxic properties, and excellent insulation capabilities.</a:t>
            </a:r>
          </a:p>
          <a:p>
            <a:pPr marL="626101" lvl="1" indent="-313050">
              <a:lnSpc>
                <a:spcPts val="4059"/>
              </a:lnSpc>
              <a:buFont typeface="Arial"/>
              <a:buChar char="•"/>
            </a:pPr>
            <a:r>
              <a:rPr lang="en-US" sz="2899">
                <a:solidFill>
                  <a:srgbClr val="FFFFFF"/>
                </a:solidFill>
                <a:latin typeface="Canva Sans"/>
              </a:rPr>
              <a:t>This category encompasses various beverages such as meal replacement shakes, pre-workout supplements, energy drinks, and hydration formulas. </a:t>
            </a:r>
          </a:p>
          <a:p>
            <a:pPr marL="626101" lvl="1" indent="-313050">
              <a:lnSpc>
                <a:spcPts val="4059"/>
              </a:lnSpc>
              <a:buFont typeface="Arial"/>
              <a:buChar char="•"/>
            </a:pPr>
            <a:r>
              <a:rPr lang="en-US" sz="2899">
                <a:solidFill>
                  <a:srgbClr val="FFFFFF"/>
                </a:solidFill>
                <a:latin typeface="Canva Sans"/>
              </a:rPr>
              <a:t>In 2023, the Plastic Made segment accounted for noticeable share of global Shaker Bottle Market and is projected to experience significant growth in the near future.</a:t>
            </a:r>
          </a:p>
          <a:p>
            <a:pPr marL="626101" lvl="1" indent="-313050">
              <a:lnSpc>
                <a:spcPts val="4059"/>
              </a:lnSpc>
              <a:buFont typeface="Arial"/>
              <a:buChar char="•"/>
            </a:pPr>
            <a:r>
              <a:rPr lang="en-US" sz="2899">
                <a:solidFill>
                  <a:srgbClr val="FFFFFF"/>
                </a:solidFill>
                <a:latin typeface="Canva Sans"/>
              </a:rPr>
              <a:t>The Protein Mixing segment is expected to expand at the significant CAGR retaining position throughout the forecast period.</a:t>
            </a:r>
          </a:p>
        </p:txBody>
      </p:sp>
      <p:sp>
        <p:nvSpPr>
          <p:cNvPr id="7" name="TextBox 7"/>
          <p:cNvSpPr txBox="1"/>
          <p:nvPr/>
        </p:nvSpPr>
        <p:spPr>
          <a:xfrm>
            <a:off x="4083301" y="1869452"/>
            <a:ext cx="10121399"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sp>
        <p:nvSpPr>
          <p:cNvPr id="3" name="Freeform 3"/>
          <p:cNvSpPr/>
          <p:nvPr/>
        </p:nvSpPr>
        <p:spPr>
          <a:xfrm>
            <a:off x="9374908" y="1836495"/>
            <a:ext cx="4430417" cy="1815745"/>
          </a:xfrm>
          <a:custGeom>
            <a:rect l="l" t="t" r="r" b="b"/>
            <a:pathLst>
              <a:path w="4430417" h="1815745">
                <a:moveTo>
                  <a:pt x="0" y="0"/>
                </a:moveTo>
                <a:lnTo>
                  <a:pt x="4430417" y="0"/>
                </a:lnTo>
                <a:lnTo>
                  <a:pt x="4430417" y="1815745"/>
                </a:lnTo>
                <a:lnTo>
                  <a:pt x="0" y="1815745"/>
                </a:lnTo>
                <a:lnTo>
                  <a:pt x="0" y="0"/>
                </a:lnTo>
                <a:close/>
              </a:path>
            </a:pathLst>
          </a:custGeom>
          <a:blipFill>
            <a:blip r:embed="rId3"/>
            <a:stretch>
              <a:fillRect/>
            </a:stretch>
          </a:blipFill>
        </p:spPr>
        <p:txBody>
          <a:bodyPr/>
          <a:lstStyle/>
          <a:p/>
        </p:txBody>
      </p:sp>
      <p:sp>
        <p:nvSpPr>
          <p:cNvPr id="4" name="Freeform 4"/>
          <p:cNvSpPr/>
          <p:nvPr/>
        </p:nvSpPr>
        <p:spPr>
          <a:xfrm>
            <a:off x="14078198" y="2317743"/>
            <a:ext cx="3632528" cy="1210843"/>
          </a:xfrm>
          <a:custGeom>
            <a:rect l="l" t="t" r="r" b="b"/>
            <a:pathLst>
              <a:path w="3632528" h="1210843">
                <a:moveTo>
                  <a:pt x="0" y="0"/>
                </a:moveTo>
                <a:lnTo>
                  <a:pt x="3632528" y="0"/>
                </a:lnTo>
                <a:lnTo>
                  <a:pt x="3632528" y="1210843"/>
                </a:lnTo>
                <a:lnTo>
                  <a:pt x="0" y="1210843"/>
                </a:lnTo>
                <a:lnTo>
                  <a:pt x="0" y="0"/>
                </a:lnTo>
                <a:close/>
              </a:path>
            </a:pathLst>
          </a:custGeom>
          <a:blipFill>
            <a:blip r:embed="rId4"/>
            <a:stretch>
              <a:fillRect/>
            </a:stretch>
          </a:blipFill>
        </p:spPr>
        <p:txBody>
          <a:bodyPr/>
          <a:lstStyle/>
          <a:p/>
        </p:txBody>
      </p:sp>
      <p:sp>
        <p:nvSpPr>
          <p:cNvPr id="5" name="Freeform 5"/>
          <p:cNvSpPr/>
          <p:nvPr/>
        </p:nvSpPr>
        <p:spPr>
          <a:xfrm>
            <a:off x="10760811" y="7533171"/>
            <a:ext cx="3708749" cy="1120021"/>
          </a:xfrm>
          <a:custGeom>
            <a:rect l="l" t="t" r="r" b="b"/>
            <a:pathLst>
              <a:path w="3708749" h="1120021">
                <a:moveTo>
                  <a:pt x="0" y="0"/>
                </a:moveTo>
                <a:lnTo>
                  <a:pt x="3708749" y="0"/>
                </a:lnTo>
                <a:lnTo>
                  <a:pt x="3708749" y="1120021"/>
                </a:lnTo>
                <a:lnTo>
                  <a:pt x="0" y="1120021"/>
                </a:lnTo>
                <a:lnTo>
                  <a:pt x="0" y="0"/>
                </a:lnTo>
                <a:close/>
              </a:path>
            </a:pathLst>
          </a:custGeom>
          <a:blipFill>
            <a:blip r:embed="rId5"/>
            <a:stretch>
              <a:fillRect l="-1139" t="-119339" r="-1424" b="-120283"/>
            </a:stretch>
          </a:blipFill>
        </p:spPr>
        <p:txBody>
          <a:bodyPr/>
          <a:lstStyle/>
          <a:p/>
        </p:txBody>
      </p:sp>
      <p:sp>
        <p:nvSpPr>
          <p:cNvPr id="6" name="Freeform 6"/>
          <p:cNvSpPr/>
          <p:nvPr/>
        </p:nvSpPr>
        <p:spPr>
          <a:xfrm>
            <a:off x="10211373" y="3931398"/>
            <a:ext cx="2403813" cy="1617202"/>
          </a:xfrm>
          <a:custGeom>
            <a:rect l="l" t="t" r="r" b="b"/>
            <a:pathLst>
              <a:path w="2403813" h="1617202">
                <a:moveTo>
                  <a:pt x="0" y="0"/>
                </a:moveTo>
                <a:lnTo>
                  <a:pt x="2403813" y="0"/>
                </a:lnTo>
                <a:lnTo>
                  <a:pt x="2403813" y="1617202"/>
                </a:lnTo>
                <a:lnTo>
                  <a:pt x="0" y="1617202"/>
                </a:lnTo>
                <a:lnTo>
                  <a:pt x="0" y="0"/>
                </a:lnTo>
                <a:close/>
              </a:path>
            </a:pathLst>
          </a:custGeom>
          <a:blipFill>
            <a:blip r:embed="rId6"/>
            <a:stretch>
              <a:fillRect t="-25617" b="-23023"/>
            </a:stretch>
          </a:blipFill>
        </p:spPr>
        <p:txBody>
          <a:bodyPr/>
          <a:lstStyle/>
          <a:p/>
        </p:txBody>
      </p:sp>
      <p:sp>
        <p:nvSpPr>
          <p:cNvPr id="7" name="Freeform 7"/>
          <p:cNvSpPr/>
          <p:nvPr/>
        </p:nvSpPr>
        <p:spPr>
          <a:xfrm>
            <a:off x="13679204" y="4424729"/>
            <a:ext cx="4031522" cy="718771"/>
          </a:xfrm>
          <a:custGeom>
            <a:rect l="l" t="t" r="r" b="b"/>
            <a:pathLst>
              <a:path w="4031522" h="718771">
                <a:moveTo>
                  <a:pt x="0" y="0"/>
                </a:moveTo>
                <a:lnTo>
                  <a:pt x="4031522" y="0"/>
                </a:lnTo>
                <a:lnTo>
                  <a:pt x="4031522" y="718771"/>
                </a:lnTo>
                <a:lnTo>
                  <a:pt x="0" y="718771"/>
                </a:lnTo>
                <a:lnTo>
                  <a:pt x="0" y="0"/>
                </a:lnTo>
                <a:close/>
              </a:path>
            </a:pathLst>
          </a:custGeom>
          <a:blipFill>
            <a:blip r:embed="rId7"/>
            <a:stretch>
              <a:fillRect l="-3000" t="-105445" r="-2912" b="-105445"/>
            </a:stretch>
          </a:blipFill>
        </p:spPr>
        <p:txBody>
          <a:bodyPr/>
          <a:lstStyle/>
          <a:p/>
        </p:txBody>
      </p:sp>
      <p:sp>
        <p:nvSpPr>
          <p:cNvPr id="8" name="Freeform 8"/>
          <p:cNvSpPr/>
          <p:nvPr/>
        </p:nvSpPr>
        <p:spPr>
          <a:xfrm>
            <a:off x="15199289" y="7439329"/>
            <a:ext cx="1818971" cy="1818971"/>
          </a:xfrm>
          <a:custGeom>
            <a:rect l="l" t="t" r="r" b="b"/>
            <a:pathLst>
              <a:path w="1818970" h="1818970">
                <a:moveTo>
                  <a:pt x="0" y="0"/>
                </a:moveTo>
                <a:lnTo>
                  <a:pt x="1818971" y="0"/>
                </a:lnTo>
                <a:lnTo>
                  <a:pt x="1818971" y="1818971"/>
                </a:lnTo>
                <a:lnTo>
                  <a:pt x="0" y="1818971"/>
                </a:lnTo>
                <a:lnTo>
                  <a:pt x="0" y="0"/>
                </a:lnTo>
                <a:close/>
              </a:path>
            </a:pathLst>
          </a:custGeom>
          <a:blipFill>
            <a:blip r:embed="rId8"/>
            <a:stretch>
              <a:fillRect/>
            </a:stretch>
          </a:blipFill>
        </p:spPr>
        <p:txBody>
          <a:bodyPr/>
          <a:lstStyle/>
          <a:p/>
        </p:txBody>
      </p:sp>
      <p:sp>
        <p:nvSpPr>
          <p:cNvPr id="9" name="Freeform 9"/>
          <p:cNvSpPr/>
          <p:nvPr/>
        </p:nvSpPr>
        <p:spPr>
          <a:xfrm>
            <a:off x="8666122" y="5939839"/>
            <a:ext cx="4437519" cy="1193282"/>
          </a:xfrm>
          <a:custGeom>
            <a:rect l="l" t="t" r="r" b="b"/>
            <a:pathLst>
              <a:path w="4437519" h="1193282">
                <a:moveTo>
                  <a:pt x="0" y="0"/>
                </a:moveTo>
                <a:lnTo>
                  <a:pt x="4437519" y="0"/>
                </a:lnTo>
                <a:lnTo>
                  <a:pt x="4437519" y="1193282"/>
                </a:lnTo>
                <a:lnTo>
                  <a:pt x="0" y="1193282"/>
                </a:lnTo>
                <a:lnTo>
                  <a:pt x="0" y="0"/>
                </a:lnTo>
                <a:close/>
              </a:path>
            </a:pathLst>
          </a:custGeom>
          <a:blipFill>
            <a:blip r:embed="rId9"/>
            <a:stretch>
              <a:fillRect/>
            </a:stretch>
          </a:blipFill>
        </p:spPr>
        <p:txBody>
          <a:bodyPr/>
          <a:lstStyle/>
          <a:p/>
        </p:txBody>
      </p:sp>
      <p:sp>
        <p:nvSpPr>
          <p:cNvPr id="10" name="Freeform 10"/>
          <p:cNvSpPr/>
          <p:nvPr/>
        </p:nvSpPr>
        <p:spPr>
          <a:xfrm>
            <a:off x="13805325" y="5939839"/>
            <a:ext cx="3837754" cy="1151326"/>
          </a:xfrm>
          <a:custGeom>
            <a:rect l="l" t="t" r="r" b="b"/>
            <a:pathLst>
              <a:path w="3837754" h="1151326">
                <a:moveTo>
                  <a:pt x="0" y="0"/>
                </a:moveTo>
                <a:lnTo>
                  <a:pt x="3837754" y="0"/>
                </a:lnTo>
                <a:lnTo>
                  <a:pt x="3837754" y="1151326"/>
                </a:lnTo>
                <a:lnTo>
                  <a:pt x="0" y="1151326"/>
                </a:lnTo>
                <a:lnTo>
                  <a:pt x="0" y="0"/>
                </a:lnTo>
                <a:close/>
              </a:path>
            </a:pathLst>
          </a:custGeom>
          <a:blipFill>
            <a:blip r:embed="rId10"/>
            <a:stretch>
              <a:fillRect/>
            </a:stretch>
          </a:blipFill>
        </p:spPr>
        <p:txBody>
          <a:bodyPr/>
          <a:lstStyle/>
          <a:p/>
        </p:txBody>
      </p:sp>
      <p:sp>
        <p:nvSpPr>
          <p:cNvPr id="11" name="Freeform 11"/>
          <p:cNvSpPr/>
          <p:nvPr/>
        </p:nvSpPr>
        <p:spPr>
          <a:xfrm>
            <a:off x="7302573" y="7133121"/>
            <a:ext cx="2597351" cy="1770921"/>
          </a:xfrm>
          <a:custGeom>
            <a:rect l="l" t="t" r="r" b="b"/>
            <a:pathLst>
              <a:path w="2597351" h="1770921">
                <a:moveTo>
                  <a:pt x="0" y="0"/>
                </a:moveTo>
                <a:lnTo>
                  <a:pt x="2597351" y="0"/>
                </a:lnTo>
                <a:lnTo>
                  <a:pt x="2597351" y="1770922"/>
                </a:lnTo>
                <a:lnTo>
                  <a:pt x="0" y="1770922"/>
                </a:lnTo>
                <a:lnTo>
                  <a:pt x="0" y="0"/>
                </a:lnTo>
                <a:close/>
              </a:path>
            </a:pathLst>
          </a:custGeom>
          <a:blipFill>
            <a:blip r:embed="rId11"/>
            <a:stretch>
              <a:fillRect/>
            </a:stretch>
          </a:blipFill>
        </p:spPr>
        <p:txBody>
          <a:bodyPr/>
          <a:lstStyle/>
          <a:p/>
        </p:txBody>
      </p:sp>
      <p:sp>
        <p:nvSpPr>
          <p:cNvPr id="12" name="Freeform 12"/>
          <p:cNvSpPr/>
          <p:nvPr/>
        </p:nvSpPr>
        <p:spPr>
          <a:xfrm>
            <a:off x="7541305" y="8653192"/>
            <a:ext cx="3871975" cy="1503423"/>
          </a:xfrm>
          <a:custGeom>
            <a:rect l="l" t="t" r="r" b="b"/>
            <a:pathLst>
              <a:path w="3871975" h="1503423">
                <a:moveTo>
                  <a:pt x="0" y="0"/>
                </a:moveTo>
                <a:lnTo>
                  <a:pt x="3871975" y="0"/>
                </a:lnTo>
                <a:lnTo>
                  <a:pt x="3871975" y="1503424"/>
                </a:lnTo>
                <a:lnTo>
                  <a:pt x="0" y="1503424"/>
                </a:lnTo>
                <a:lnTo>
                  <a:pt x="0" y="0"/>
                </a:lnTo>
                <a:close/>
              </a:path>
            </a:pathLst>
          </a:custGeom>
          <a:blipFill>
            <a:blip r:embed="rId12"/>
            <a:stretch>
              <a:fillRect t="-26181" b="-18686"/>
            </a:stretch>
          </a:blipFill>
        </p:spPr>
        <p:txBody>
          <a:bodyPr/>
          <a:lstStyle/>
          <a:p/>
        </p:txBody>
      </p:sp>
      <p:sp>
        <p:nvSpPr>
          <p:cNvPr id="13" name="TextBox 13"/>
          <p:cNvSpPr txBox="1"/>
          <p:nvPr/>
        </p:nvSpPr>
        <p:spPr>
          <a:xfrm>
            <a:off x="9899924"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wnthvje"/>
              </a:rPr>
              <a:t>http://tinyurl.com/2wnthvje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Shaker Bottle Market Report 2023</dc:title>
  <cp:lastModifiedBy>decipher market</cp:lastModifiedBy>
  <cp:revision>2</cp:revision>
  <dcterms:created xsi:type="dcterms:W3CDTF">2006-08-16T00:00:00Z</dcterms:created>
  <dcterms:modified xsi:type="dcterms:W3CDTF">2024-02-21T10:48:51Z</dcterms:modified>
</cp:coreProperties>
</file>