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27xw7jss"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02870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2C2624">
                <a:alpha val="66667"/>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4614" y="9384679"/>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4614" y="4044827"/>
            <a:ext cx="9956186" cy="2795509"/>
          </a:xfrm>
          <a:prstGeom prst="rect">
            <a:avLst/>
          </a:prstGeom>
        </p:spPr>
        <p:txBody>
          <a:bodyPr wrap="square" lIns="0" tIns="0" rIns="0" bIns="0" rtlCol="0" anchor="t">
            <a:spAutoFit/>
          </a:bodyPr>
          <a:lstStyle/>
          <a:p>
            <a:pPr>
              <a:lnSpc>
                <a:spcPts val="5390"/>
              </a:lnSpc>
            </a:pPr>
            <a:r>
              <a:rPr lang="en-US" sz="6000">
                <a:solidFill>
                  <a:srgbClr val="FFFFFF"/>
                </a:solidFill>
                <a:latin typeface="Canva Sans"/>
              </a:rPr>
              <a:t>GLOBAL </a:t>
            </a:r>
          </a:p>
          <a:p>
            <a:pPr>
              <a:lnSpc>
                <a:spcPts val="5390"/>
              </a:lnSpc>
            </a:pPr>
            <a:r>
              <a:rPr lang="en-US" sz="6000">
                <a:solidFill>
                  <a:srgbClr val="FFFFFF"/>
                </a:solidFill>
                <a:latin typeface="Canva Sans"/>
              </a:rPr>
              <a:t>SEED TESTING SERVICES</a:t>
            </a:r>
          </a:p>
          <a:p>
            <a:pPr>
              <a:lnSpc>
                <a:spcPts val="5390"/>
              </a:lnSpc>
            </a:pPr>
            <a:r>
              <a:rPr lang="en-US" sz="6000">
                <a:solidFill>
                  <a:srgbClr val="FFFFFF"/>
                </a:solidFill>
                <a:latin typeface="Canva Sans"/>
              </a:rPr>
              <a:t>MARKET REPORT </a:t>
            </a:r>
          </a:p>
          <a:p>
            <a:pPr>
              <a:lnSpc>
                <a:spcPts val="5390"/>
              </a:lnSpc>
            </a:pPr>
            <a:r>
              <a:rPr lang="en-US" sz="6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252574" y="1803117"/>
            <a:ext cx="15782851" cy="6680766"/>
            <a:chExt cx="4156800" cy="1759543"/>
          </a:xfrm>
        </p:grpSpPr>
        <p:sp>
          <p:nvSpPr>
            <p:cNvPr id="4" name="Freeform 4"/>
            <p:cNvSpPr/>
            <p:nvPr/>
          </p:nvSpPr>
          <p:spPr>
            <a:xfrm>
              <a:off x="0" y="0"/>
              <a:ext cx="4156800" cy="1759543"/>
            </a:xfrm>
            <a:custGeom>
              <a:rect l="l" t="t" r="r" b="b"/>
              <a:pathLst>
                <a:path w="4156800" h="1759543">
                  <a:moveTo>
                    <a:pt x="0" y="0"/>
                  </a:moveTo>
                  <a:lnTo>
                    <a:pt x="4156800" y="0"/>
                  </a:lnTo>
                  <a:lnTo>
                    <a:pt x="4156800" y="1759543"/>
                  </a:lnTo>
                  <a:lnTo>
                    <a:pt x="0" y="1759543"/>
                  </a:lnTo>
                  <a:close/>
                </a:path>
              </a:pathLst>
            </a:custGeom>
            <a:solidFill>
              <a:srgbClr val="151513">
                <a:alpha val="69804"/>
              </a:srgbClr>
            </a:solidFill>
          </p:spPr>
          <p:txBody>
            <a:bodyPr/>
            <a:lstStyle/>
            <a:p/>
          </p:txBody>
        </p:sp>
        <p:sp>
          <p:nvSpPr>
            <p:cNvPr id="5" name="TextBox 5"/>
            <p:cNvSpPr txBox="1"/>
            <p:nvPr/>
          </p:nvSpPr>
          <p:spPr>
            <a:xfrm>
              <a:off x="0" y="-38100"/>
              <a:ext cx="4156800" cy="179764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83987" y="3443361"/>
            <a:ext cx="15120026" cy="4302126"/>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Canva Sans"/>
              </a:rPr>
              <a:t>The requirement for international seed certifications for domestic and international trade is expanding the market for seed testing services. To increase agricultural productivity, seed quality identification is essential. Information on biological conditions and general seed health is available through seed certification. For instance, international seed trading often necessitates Orange certification for seed, which follows ISTA guidelines.</a:t>
            </a:r>
          </a:p>
        </p:txBody>
      </p:sp>
      <p:sp>
        <p:nvSpPr>
          <p:cNvPr id="7" name="TextBox 7"/>
          <p:cNvSpPr txBox="1"/>
          <p:nvPr/>
        </p:nvSpPr>
        <p:spPr>
          <a:xfrm>
            <a:off x="5080096" y="2074548"/>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96178" y="5981992"/>
            <a:ext cx="8647822" cy="2618121"/>
            <a:chExt cx="860407" cy="260488"/>
          </a:xfrm>
        </p:grpSpPr>
        <p:sp>
          <p:nvSpPr>
            <p:cNvPr id="4" name="Freeform 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AD835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852170" y="6303673"/>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7" name="Group 7"/>
          <p:cNvGrpSpPr/>
          <p:nvPr/>
        </p:nvGrpSpPr>
        <p:grpSpPr>
          <a:xfrm>
            <a:off x="802924" y="6219251"/>
            <a:ext cx="2081141" cy="208114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96178" y="3058885"/>
            <a:ext cx="8647822" cy="2618121"/>
            <a:chExt cx="860407" cy="260488"/>
          </a:xfrm>
        </p:grpSpPr>
        <p:sp>
          <p:nvSpPr>
            <p:cNvPr id="14" name="Freeform 1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AD835E"/>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852170" y="3380566"/>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17" name="Group 17"/>
          <p:cNvGrpSpPr/>
          <p:nvPr/>
        </p:nvGrpSpPr>
        <p:grpSpPr>
          <a:xfrm>
            <a:off x="802924" y="3296144"/>
            <a:ext cx="2081141" cy="2081141"/>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1081231" y="6756955"/>
            <a:ext cx="1524526" cy="1275688"/>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2023- 2030</a:t>
            </a:r>
          </a:p>
        </p:txBody>
      </p:sp>
      <p:sp>
        <p:nvSpPr>
          <p:cNvPr id="21" name="TextBox 21"/>
          <p:cNvSpPr txBox="1"/>
          <p:nvPr/>
        </p:nvSpPr>
        <p:spPr>
          <a:xfrm>
            <a:off x="2964419" y="6369988"/>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CAGR</a:t>
            </a:r>
          </a:p>
          <a:p>
            <a:pPr algn="ctr">
              <a:lnSpc>
                <a:spcPts val="6737"/>
              </a:lnSpc>
              <a:spcBef>
                <a:spcPct val="0"/>
              </a:spcBef>
            </a:pPr>
            <a:r>
              <a:rPr lang="en-US" sz="4812">
                <a:solidFill>
                  <a:srgbClr val="FFFFFF"/>
                </a:solidFill>
                <a:latin typeface="Poppins"/>
              </a:rPr>
              <a:t>6.50%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1081231" y="4176086"/>
            <a:ext cx="1524526" cy="502232"/>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a:t>
            </a:r>
          </a:p>
        </p:txBody>
      </p:sp>
      <p:sp>
        <p:nvSpPr>
          <p:cNvPr id="24" name="TextBox 24"/>
          <p:cNvSpPr txBox="1"/>
          <p:nvPr/>
        </p:nvSpPr>
        <p:spPr>
          <a:xfrm>
            <a:off x="2964419" y="3446881"/>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MARKET SIZE</a:t>
            </a:r>
          </a:p>
          <a:p>
            <a:pPr algn="ctr">
              <a:lnSpc>
                <a:spcPts val="6737"/>
              </a:lnSpc>
              <a:spcBef>
                <a:spcPct val="0"/>
              </a:spcBef>
            </a:pPr>
            <a:r>
              <a:rPr lang="en-US" sz="4812">
                <a:solidFill>
                  <a:srgbClr val="FFFFFF"/>
                </a:solidFill>
                <a:latin typeface="Poppins"/>
              </a:rPr>
              <a:t>USD 0.8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720452" y="1624192"/>
            <a:ext cx="8500339" cy="3991873"/>
            <a:chExt cx="8719993" cy="4095026"/>
          </a:xfrm>
        </p:grpSpPr>
        <p:sp>
          <p:nvSpPr>
            <p:cNvPr id="7" name="Freeform 7"/>
            <p:cNvSpPr/>
            <p:nvPr/>
          </p:nvSpPr>
          <p:spPr>
            <a:xfrm>
              <a:off x="0" y="0"/>
              <a:ext cx="8719993" cy="4095026"/>
            </a:xfrm>
            <a:custGeom>
              <a:rect l="l" t="t" r="r" b="b"/>
              <a:pathLst>
                <a:path w="8719993" h="4095025">
                  <a:moveTo>
                    <a:pt x="8595533" y="4095026"/>
                  </a:moveTo>
                  <a:lnTo>
                    <a:pt x="124460" y="4095026"/>
                  </a:lnTo>
                  <a:cubicBezTo>
                    <a:pt x="55880" y="4095026"/>
                    <a:pt x="0" y="4039146"/>
                    <a:pt x="0" y="3970565"/>
                  </a:cubicBezTo>
                  <a:lnTo>
                    <a:pt x="0" y="124460"/>
                  </a:lnTo>
                  <a:cubicBezTo>
                    <a:pt x="0" y="55880"/>
                    <a:pt x="55880" y="0"/>
                    <a:pt x="124460" y="0"/>
                  </a:cubicBezTo>
                  <a:lnTo>
                    <a:pt x="8595533" y="0"/>
                  </a:lnTo>
                  <a:cubicBezTo>
                    <a:pt x="8664113" y="0"/>
                    <a:pt x="8719993" y="55880"/>
                    <a:pt x="8719993" y="124460"/>
                  </a:cubicBezTo>
                  <a:lnTo>
                    <a:pt x="8719993" y="3970566"/>
                  </a:lnTo>
                  <a:cubicBezTo>
                    <a:pt x="8719993" y="4039146"/>
                    <a:pt x="8664113" y="4095026"/>
                    <a:pt x="8595533" y="4095026"/>
                  </a:cubicBezTo>
                  <a:close/>
                </a:path>
              </a:pathLst>
            </a:custGeom>
            <a:solidFill>
              <a:srgbClr val="15120D"/>
            </a:solidFill>
          </p:spPr>
          <p:txBody>
            <a:bodyPr/>
            <a:lstStyle/>
            <a:p/>
          </p:txBody>
        </p:sp>
      </p:grpSp>
      <p:grpSp>
        <p:nvGrpSpPr>
          <p:cNvPr id="8" name="Group 8"/>
          <p:cNvGrpSpPr/>
          <p:nvPr/>
        </p:nvGrpSpPr>
        <p:grpSpPr>
          <a:xfrm rot="5400000">
            <a:off x="1636808" y="1391310"/>
            <a:ext cx="1002690" cy="427630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720452" y="5963151"/>
            <a:ext cx="8535047" cy="3991873"/>
            <a:chExt cx="8755598" cy="4095026"/>
          </a:xfrm>
        </p:grpSpPr>
        <p:sp>
          <p:nvSpPr>
            <p:cNvPr id="11" name="Freeform 11"/>
            <p:cNvSpPr/>
            <p:nvPr/>
          </p:nvSpPr>
          <p:spPr>
            <a:xfrm>
              <a:off x="0" y="0"/>
              <a:ext cx="8755598" cy="4095026"/>
            </a:xfrm>
            <a:custGeom>
              <a:rect l="l" t="t" r="r" b="b"/>
              <a:pathLst>
                <a:path w="8755598" h="4095025">
                  <a:moveTo>
                    <a:pt x="8631138" y="4095026"/>
                  </a:moveTo>
                  <a:lnTo>
                    <a:pt x="124460" y="4095026"/>
                  </a:lnTo>
                  <a:cubicBezTo>
                    <a:pt x="55880" y="4095026"/>
                    <a:pt x="0" y="4039146"/>
                    <a:pt x="0" y="3970565"/>
                  </a:cubicBezTo>
                  <a:lnTo>
                    <a:pt x="0" y="124460"/>
                  </a:lnTo>
                  <a:cubicBezTo>
                    <a:pt x="0" y="55880"/>
                    <a:pt x="55880" y="0"/>
                    <a:pt x="124460" y="0"/>
                  </a:cubicBezTo>
                  <a:lnTo>
                    <a:pt x="8631138" y="0"/>
                  </a:lnTo>
                  <a:cubicBezTo>
                    <a:pt x="8699718" y="0"/>
                    <a:pt x="8755598" y="55880"/>
                    <a:pt x="8755598" y="124460"/>
                  </a:cubicBezTo>
                  <a:lnTo>
                    <a:pt x="8755598" y="3970566"/>
                  </a:lnTo>
                  <a:cubicBezTo>
                    <a:pt x="8755598" y="4039146"/>
                    <a:pt x="8699718" y="4095026"/>
                    <a:pt x="8631138" y="4095026"/>
                  </a:cubicBezTo>
                  <a:close/>
                </a:path>
              </a:pathLst>
            </a:custGeom>
            <a:solidFill>
              <a:srgbClr val="604626"/>
            </a:solidFill>
          </p:spPr>
          <p:txBody>
            <a:bodyPr/>
            <a:lstStyle/>
            <a:p/>
          </p:txBody>
        </p:sp>
      </p:grpSp>
      <p:grpSp>
        <p:nvGrpSpPr>
          <p:cNvPr id="12" name="Group 12"/>
          <p:cNvGrpSpPr/>
          <p:nvPr/>
        </p:nvGrpSpPr>
        <p:grpSpPr>
          <a:xfrm rot="5400000">
            <a:off x="1636808" y="5730269"/>
            <a:ext cx="1002690" cy="427630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03672" y="3331639"/>
            <a:ext cx="3668963" cy="452799"/>
          </a:xfrm>
          <a:prstGeom prst="rect">
            <a:avLst/>
          </a:prstGeom>
        </p:spPr>
        <p:txBody>
          <a:bodyPr lIns="0" tIns="0" rIns="0" bIns="0" rtlCol="0" anchor="t">
            <a:spAutoFit/>
          </a:bodyPr>
          <a:lstStyle/>
          <a:p>
            <a:pPr algn="ctr">
              <a:lnSpc>
                <a:spcPts val="3436"/>
              </a:lnSpc>
            </a:pPr>
            <a:r>
              <a:rPr lang="en-US" sz="3402">
                <a:solidFill>
                  <a:srgbClr val="43B4BE"/>
                </a:solidFill>
                <a:latin typeface="Montserrat Classic"/>
              </a:rPr>
              <a:t>Type Segment</a:t>
            </a:r>
          </a:p>
        </p:txBody>
      </p:sp>
      <p:sp>
        <p:nvSpPr>
          <p:cNvPr id="16" name="TextBox 16"/>
          <p:cNvSpPr txBox="1"/>
          <p:nvPr/>
        </p:nvSpPr>
        <p:spPr>
          <a:xfrm>
            <a:off x="4818029" y="1776724"/>
            <a:ext cx="5322164" cy="3639185"/>
          </a:xfrm>
          <a:prstGeom prst="rect">
            <a:avLst/>
          </a:prstGeom>
        </p:spPr>
        <p:txBody>
          <a:bodyPr lIns="0" tIns="0" rIns="0" bIns="0" rtlCol="0" anchor="t">
            <a:spAutoFit/>
          </a:bodyPr>
          <a:lstStyle/>
          <a:p>
            <a:pPr marL="561342" lvl="1" indent="-280671">
              <a:lnSpc>
                <a:spcPts val="3640"/>
              </a:lnSpc>
              <a:buFont typeface="Arial"/>
              <a:buChar char="•"/>
            </a:pPr>
            <a:r>
              <a:rPr lang="en-US" sz="2600">
                <a:solidFill>
                  <a:srgbClr val="FFFFFF"/>
                </a:solidFill>
                <a:latin typeface="Montserrat"/>
              </a:rPr>
              <a:t>Purity Test</a:t>
            </a:r>
          </a:p>
          <a:p>
            <a:pPr marL="561342" lvl="1" indent="-280671">
              <a:lnSpc>
                <a:spcPts val="3640"/>
              </a:lnSpc>
              <a:buFont typeface="Arial"/>
              <a:buChar char="•"/>
            </a:pPr>
            <a:r>
              <a:rPr lang="en-US" sz="2600">
                <a:solidFill>
                  <a:srgbClr val="FFFFFF"/>
                </a:solidFill>
                <a:latin typeface="Montserrat"/>
              </a:rPr>
              <a:t>Water Test</a:t>
            </a:r>
          </a:p>
          <a:p>
            <a:pPr marL="561342" lvl="1" indent="-280671">
              <a:lnSpc>
                <a:spcPts val="3640"/>
              </a:lnSpc>
              <a:buFont typeface="Arial"/>
              <a:buChar char="•"/>
            </a:pPr>
            <a:r>
              <a:rPr lang="en-US" sz="2600">
                <a:solidFill>
                  <a:srgbClr val="FFFFFF"/>
                </a:solidFill>
                <a:latin typeface="Montserrat"/>
              </a:rPr>
              <a:t>Dynamic Test</a:t>
            </a:r>
          </a:p>
          <a:p>
            <a:pPr marL="561342" lvl="1" indent="-280671">
              <a:lnSpc>
                <a:spcPts val="3640"/>
              </a:lnSpc>
              <a:buFont typeface="Arial"/>
              <a:buChar char="•"/>
            </a:pPr>
            <a:r>
              <a:rPr lang="en-US" sz="2600">
                <a:solidFill>
                  <a:srgbClr val="FFFFFF"/>
                </a:solidFill>
                <a:latin typeface="Montserrat"/>
              </a:rPr>
              <a:t>Germination Test</a:t>
            </a:r>
          </a:p>
          <a:p>
            <a:pPr marL="561342" lvl="1" indent="-280671">
              <a:lnSpc>
                <a:spcPts val="3640"/>
              </a:lnSpc>
              <a:buFont typeface="Arial"/>
              <a:buChar char="•"/>
            </a:pPr>
            <a:r>
              <a:rPr lang="en-US" sz="2600">
                <a:solidFill>
                  <a:srgbClr val="FFFFFF"/>
                </a:solidFill>
                <a:latin typeface="Montserrat"/>
              </a:rPr>
              <a:t>Vigor Test</a:t>
            </a:r>
          </a:p>
          <a:p>
            <a:pPr marL="561342" lvl="1" indent="-280671">
              <a:lnSpc>
                <a:spcPts val="3640"/>
              </a:lnSpc>
              <a:buFont typeface="Arial"/>
              <a:buChar char="•"/>
            </a:pPr>
            <a:r>
              <a:rPr lang="en-US" sz="2600">
                <a:solidFill>
                  <a:srgbClr val="FFFFFF"/>
                </a:solidFill>
                <a:latin typeface="Montserrat"/>
              </a:rPr>
              <a:t>Pathogen Test</a:t>
            </a:r>
          </a:p>
          <a:p>
            <a:pPr marL="561342" lvl="1" indent="-280671">
              <a:lnSpc>
                <a:spcPts val="3640"/>
              </a:lnSpc>
              <a:buFont typeface="Arial"/>
              <a:buChar char="•"/>
            </a:pPr>
            <a:r>
              <a:rPr lang="en-US" sz="2600">
                <a:solidFill>
                  <a:srgbClr val="FFFFFF"/>
                </a:solidFill>
                <a:latin typeface="Montserrat"/>
              </a:rPr>
              <a:t>GMO Test</a:t>
            </a:r>
          </a:p>
          <a:p>
            <a:pPr marL="561342" lvl="1" indent="-280671">
              <a:lnSpc>
                <a:spcPts val="3640"/>
              </a:lnSpc>
              <a:buFont typeface="Arial"/>
              <a:buChar char="•"/>
            </a:pPr>
            <a:r>
              <a:rPr lang="en-US" sz="2600">
                <a:solidFill>
                  <a:srgbClr val="FFFFFF"/>
                </a:solidFill>
                <a:latin typeface="Montserrat"/>
              </a:rPr>
              <a:t>Trait Test</a:t>
            </a:r>
          </a:p>
        </p:txBody>
      </p:sp>
      <p:sp>
        <p:nvSpPr>
          <p:cNvPr id="17" name="TextBox 17"/>
          <p:cNvSpPr txBox="1"/>
          <p:nvPr/>
        </p:nvSpPr>
        <p:spPr>
          <a:xfrm>
            <a:off x="303672" y="7424227"/>
            <a:ext cx="3668963" cy="880638"/>
          </a:xfrm>
          <a:prstGeom prst="rect">
            <a:avLst/>
          </a:prstGeom>
        </p:spPr>
        <p:txBody>
          <a:bodyPr lIns="0" tIns="0" rIns="0" bIns="0" rtlCol="0" anchor="t">
            <a:spAutoFit/>
          </a:bodyPr>
          <a:lstStyle/>
          <a:p>
            <a:pPr algn="ctr">
              <a:lnSpc>
                <a:spcPts val="3436"/>
              </a:lnSpc>
            </a:pPr>
            <a:r>
              <a:rPr lang="en-US" sz="3402">
                <a:solidFill>
                  <a:srgbClr val="43B4BE"/>
                </a:solidFill>
                <a:latin typeface="Montserrat Classic"/>
              </a:rPr>
              <a:t>Application Segment</a:t>
            </a:r>
          </a:p>
        </p:txBody>
      </p:sp>
      <p:sp>
        <p:nvSpPr>
          <p:cNvPr id="18" name="TextBox 18"/>
          <p:cNvSpPr txBox="1"/>
          <p:nvPr/>
        </p:nvSpPr>
        <p:spPr>
          <a:xfrm>
            <a:off x="4552899" y="6572883"/>
            <a:ext cx="6303144" cy="2724785"/>
          </a:xfrm>
          <a:prstGeom prst="rect">
            <a:avLst/>
          </a:prstGeom>
        </p:spPr>
        <p:txBody>
          <a:bodyPr lIns="0" tIns="0" rIns="0" bIns="0" rtlCol="0" anchor="t">
            <a:spAutoFit/>
          </a:bodyPr>
          <a:lstStyle/>
          <a:p>
            <a:pPr marL="561341" lvl="1" indent="-280670">
              <a:lnSpc>
                <a:spcPts val="3640"/>
              </a:lnSpc>
              <a:buFont typeface="Arial"/>
              <a:buChar char="•"/>
            </a:pPr>
            <a:r>
              <a:rPr lang="en-US" sz="2600">
                <a:solidFill>
                  <a:srgbClr val="FFFFFF"/>
                </a:solidFill>
                <a:latin typeface="Montserrat"/>
              </a:rPr>
              <a:t>Seed Manufacturer</a:t>
            </a:r>
          </a:p>
          <a:p>
            <a:pPr marL="561341" lvl="1" indent="-280670">
              <a:lnSpc>
                <a:spcPts val="3640"/>
              </a:lnSpc>
              <a:buFont typeface="Arial"/>
              <a:buChar char="•"/>
            </a:pPr>
            <a:r>
              <a:rPr lang="en-US" sz="2600">
                <a:solidFill>
                  <a:srgbClr val="FFFFFF"/>
                </a:solidFill>
                <a:latin typeface="Montserrat"/>
              </a:rPr>
              <a:t>Farmers</a:t>
            </a:r>
          </a:p>
          <a:p>
            <a:pPr marL="561341" lvl="1" indent="-280670">
              <a:lnSpc>
                <a:spcPts val="3640"/>
              </a:lnSpc>
              <a:buFont typeface="Arial"/>
              <a:buChar char="•"/>
            </a:pPr>
            <a:r>
              <a:rPr lang="en-US" sz="2600">
                <a:solidFill>
                  <a:srgbClr val="FFFFFF"/>
                </a:solidFill>
                <a:latin typeface="Montserrat"/>
              </a:rPr>
              <a:t>Agricultural Consultant</a:t>
            </a:r>
          </a:p>
          <a:p>
            <a:pPr marL="561341" lvl="1" indent="-280670">
              <a:lnSpc>
                <a:spcPts val="3640"/>
              </a:lnSpc>
              <a:buFont typeface="Arial"/>
              <a:buChar char="•"/>
            </a:pPr>
            <a:r>
              <a:rPr lang="en-US" sz="2600">
                <a:solidFill>
                  <a:srgbClr val="FFFFFF"/>
                </a:solidFill>
                <a:latin typeface="Montserrat"/>
              </a:rPr>
              <a:t>Research Institutions</a:t>
            </a:r>
          </a:p>
          <a:p>
            <a:pPr marL="561341" lvl="1" indent="-280670">
              <a:lnSpc>
                <a:spcPts val="3640"/>
              </a:lnSpc>
              <a:buFont typeface="Arial"/>
              <a:buChar char="•"/>
            </a:pPr>
            <a:r>
              <a:rPr lang="en-US" sz="2600">
                <a:solidFill>
                  <a:srgbClr val="FFFFFF"/>
                </a:solidFill>
                <a:latin typeface="Montserrat"/>
              </a:rPr>
              <a:t>Government Agencies</a:t>
            </a:r>
          </a:p>
          <a:p>
            <a:pPr marL="561341" lvl="1" indent="-280670">
              <a:lnSpc>
                <a:spcPts val="3640"/>
              </a:lnSpc>
              <a:buFont typeface="Arial"/>
              <a:buChar char="•"/>
            </a:pPr>
            <a:r>
              <a:rPr lang="en-US" sz="2600">
                <a:solidFill>
                  <a:srgbClr val="FFFFFF"/>
                </a:solidFill>
                <a:latin typeface="Montserrat"/>
              </a:rPr>
              <a:t>Seed Distributors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61720"/>
            <a:ext cx="11165240" cy="9225280"/>
          </a:xfrm>
          <a:custGeom>
            <a:rect l="l" t="t" r="r" b="b"/>
            <a:pathLst>
              <a:path w="11165240" h="9225280">
                <a:moveTo>
                  <a:pt x="0" y="0"/>
                </a:moveTo>
                <a:lnTo>
                  <a:pt x="11165240" y="0"/>
                </a:lnTo>
                <a:lnTo>
                  <a:pt x="11165240" y="9225280"/>
                </a:lnTo>
                <a:lnTo>
                  <a:pt x="0" y="92252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37.6% </a:t>
            </a:r>
          </a:p>
        </p:txBody>
      </p:sp>
      <p:sp>
        <p:nvSpPr>
          <p:cNvPr id="4" name="TextBox 4"/>
          <p:cNvSpPr txBox="1"/>
          <p:nvPr/>
        </p:nvSpPr>
        <p:spPr>
          <a:xfrm>
            <a:off x="135983" y="226694"/>
            <a:ext cx="18016034" cy="679451"/>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Canva Sans"/>
              </a:rPr>
              <a:t>Global Seed Testing Services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8362B"/>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8CA55A"/>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8362B"/>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CA55A"/>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8362B"/>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CA55A"/>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29373" y="2038317"/>
            <a:ext cx="7389418"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Improved Crop Production Using Advanced Techniques to Provide Viable Market Output</a:t>
            </a:r>
          </a:p>
        </p:txBody>
      </p:sp>
      <p:sp>
        <p:nvSpPr>
          <p:cNvPr id="18" name="TextBox 18"/>
          <p:cNvSpPr txBox="1"/>
          <p:nvPr/>
        </p:nvSpPr>
        <p:spPr>
          <a:xfrm>
            <a:off x="7110729" y="6091922"/>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High Cost and Lack of Awareness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558950"/>
            <a:ext cx="16230600" cy="7699350"/>
            <a:chExt cx="4274726" cy="2027812"/>
          </a:xfrm>
        </p:grpSpPr>
        <p:sp>
          <p:nvSpPr>
            <p:cNvPr id="4" name="Freeform 4"/>
            <p:cNvSpPr/>
            <p:nvPr/>
          </p:nvSpPr>
          <p:spPr>
            <a:xfrm>
              <a:off x="0" y="0"/>
              <a:ext cx="4274726" cy="2027812"/>
            </a:xfrm>
            <a:custGeom>
              <a:rect l="l" t="t" r="r" b="b"/>
              <a:pathLst>
                <a:path w="4274726" h="2027812">
                  <a:moveTo>
                    <a:pt x="0" y="0"/>
                  </a:moveTo>
                  <a:lnTo>
                    <a:pt x="4274726" y="0"/>
                  </a:lnTo>
                  <a:lnTo>
                    <a:pt x="4274726" y="2027812"/>
                  </a:lnTo>
                  <a:lnTo>
                    <a:pt x="0" y="2027812"/>
                  </a:lnTo>
                  <a:close/>
                </a:path>
              </a:pathLst>
            </a:custGeom>
            <a:solidFill>
              <a:srgbClr val="71564A">
                <a:alpha val="80784"/>
              </a:srgbClr>
            </a:solidFill>
          </p:spPr>
          <p:txBody>
            <a:bodyPr/>
            <a:lstStyle/>
            <a:p/>
          </p:txBody>
        </p:sp>
        <p:sp>
          <p:nvSpPr>
            <p:cNvPr id="5" name="TextBox 5"/>
            <p:cNvSpPr txBox="1"/>
            <p:nvPr/>
          </p:nvSpPr>
          <p:spPr>
            <a:xfrm>
              <a:off x="0" y="-38100"/>
              <a:ext cx="4274726" cy="2065912"/>
            </a:xfrm>
            <a:prstGeom prst="rect">
              <a:avLst/>
            </a:prstGeom>
          </p:spPr>
          <p:txBody>
            <a:bodyPr lIns="50800" tIns="50800" rIns="50800" bIns="50800" rtlCol="0" anchor="ctr"/>
            <a:lstStyle/>
            <a:p>
              <a:pPr algn="ctr">
                <a:lnSpc>
                  <a:spcPts val="2800"/>
                </a:lnSpc>
              </a:pPr>
              <a:endParaRPr/>
            </a:p>
          </p:txBody>
        </p:sp>
      </p:grpSp>
      <p:sp>
        <p:nvSpPr>
          <p:cNvPr id="6" name="TextBox 6"/>
          <p:cNvSpPr txBox="1"/>
          <p:nvPr/>
        </p:nvSpPr>
        <p:spPr>
          <a:xfrm>
            <a:off x="1383653" y="3055647"/>
            <a:ext cx="15520693" cy="5852160"/>
          </a:xfrm>
          <a:prstGeom prst="rect">
            <a:avLst/>
          </a:prstGeom>
        </p:spPr>
        <p:txBody>
          <a:bodyPr lIns="0" tIns="0" rIns="0" bIns="0" rtlCol="0" anchor="t">
            <a:spAutoFit/>
          </a:bodyPr>
          <a:lstStyle/>
          <a:p>
            <a:pPr marL="798831" lvl="1" indent="-399416">
              <a:lnSpc>
                <a:spcPts val="3885"/>
              </a:lnSpc>
              <a:buFont typeface="Arial"/>
              <a:buChar char="•"/>
            </a:pPr>
            <a:r>
              <a:rPr lang="en-US" sz="3700" spc="118">
                <a:solidFill>
                  <a:srgbClr val="FFFFFF"/>
                </a:solidFill>
                <a:latin typeface="Barlow"/>
              </a:rPr>
              <a:t>The Global Seed Testing Services Market is witnessing significant growth in the near future.</a:t>
            </a:r>
          </a:p>
          <a:p>
            <a:pPr marL="798831" lvl="1" indent="-399416">
              <a:lnSpc>
                <a:spcPts val="3885"/>
              </a:lnSpc>
              <a:buFont typeface="Arial"/>
              <a:buChar char="•"/>
            </a:pPr>
            <a:r>
              <a:rPr lang="en-US" sz="3700" spc="118">
                <a:solidFill>
                  <a:srgbClr val="FFFFFF"/>
                </a:solidFill>
                <a:latin typeface="Barlow"/>
              </a:rPr>
              <a:t>Purity testing of seeds ensures that seed lots are of high quality and that the Federal Seed Act's requirements for seed labeling are met. </a:t>
            </a:r>
          </a:p>
          <a:p>
            <a:pPr marL="798831" lvl="1" indent="-399416">
              <a:lnSpc>
                <a:spcPts val="3885"/>
              </a:lnSpc>
              <a:buFont typeface="Arial"/>
              <a:buChar char="•"/>
            </a:pPr>
            <a:r>
              <a:rPr lang="en-US" sz="3700" spc="118">
                <a:solidFill>
                  <a:srgbClr val="FFFFFF"/>
                </a:solidFill>
                <a:latin typeface="Barlow"/>
              </a:rPr>
              <a:t>While the purity test rules the market, a water test is still necessary for some seed testing services, and one can check the moisture level of seeds with the water test. Insufficient germination and poor yields might result from seeds that are too moist</a:t>
            </a:r>
          </a:p>
          <a:p>
            <a:pPr marL="798831" lvl="1" indent="-399416">
              <a:lnSpc>
                <a:spcPts val="3885"/>
              </a:lnSpc>
              <a:buFont typeface="Arial"/>
              <a:buChar char="•"/>
            </a:pPr>
            <a:r>
              <a:rPr lang="en-US" sz="3700" spc="118">
                <a:solidFill>
                  <a:srgbClr val="FFFFFF"/>
                </a:solidFill>
                <a:latin typeface="Barlow"/>
              </a:rPr>
              <a:t>The Agricultural consultant is the second-most popular product. Leading market corporations are focusing on acquisitions and bolstering their R&amp;D divisions.</a:t>
            </a:r>
          </a:p>
        </p:txBody>
      </p:sp>
      <p:sp>
        <p:nvSpPr>
          <p:cNvPr id="7" name="TextBox 7"/>
          <p:cNvSpPr txBox="1"/>
          <p:nvPr/>
        </p:nvSpPr>
        <p:spPr>
          <a:xfrm>
            <a:off x="4522848" y="1873767"/>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715851" y="2733167"/>
            <a:ext cx="8372049" cy="7553833"/>
          </a:xfrm>
          <a:custGeom>
            <a:rect l="l" t="t" r="r" b="b"/>
            <a:pathLst>
              <a:path w="8372049" h="7553833">
                <a:moveTo>
                  <a:pt x="0" y="0"/>
                </a:moveTo>
                <a:lnTo>
                  <a:pt x="8372049" y="0"/>
                </a:lnTo>
                <a:lnTo>
                  <a:pt x="8372049" y="7553833"/>
                </a:lnTo>
                <a:lnTo>
                  <a:pt x="0" y="7553833"/>
                </a:lnTo>
                <a:lnTo>
                  <a:pt x="0" y="0"/>
                </a:lnTo>
                <a:close/>
              </a:path>
            </a:pathLst>
          </a:custGeom>
          <a:blipFill>
            <a:blip r:embed="rId2"/>
            <a:stretch>
              <a:fillRect b="-10831"/>
            </a:stretch>
          </a:blipFill>
        </p:spPr>
        <p:txBody>
          <a:bodyPr/>
          <a:lstStyle/>
          <a:p/>
        </p:txBody>
      </p:sp>
      <p:sp>
        <p:nvSpPr>
          <p:cNvPr id="3" name="Freeform 3"/>
          <p:cNvSpPr/>
          <p:nvPr/>
        </p:nvSpPr>
        <p:spPr>
          <a:xfrm>
            <a:off x="5922091" y="2559586"/>
            <a:ext cx="6089668" cy="1235695"/>
          </a:xfrm>
          <a:custGeom>
            <a:rect l="l" t="t" r="r" b="b"/>
            <a:pathLst>
              <a:path w="6089668" h="1235695">
                <a:moveTo>
                  <a:pt x="0" y="0"/>
                </a:moveTo>
                <a:lnTo>
                  <a:pt x="6089668" y="0"/>
                </a:lnTo>
                <a:lnTo>
                  <a:pt x="6089668" y="1235695"/>
                </a:lnTo>
                <a:lnTo>
                  <a:pt x="0" y="1235695"/>
                </a:lnTo>
                <a:lnTo>
                  <a:pt x="0" y="0"/>
                </a:lnTo>
                <a:close/>
              </a:path>
            </a:pathLst>
          </a:custGeom>
          <a:blipFill>
            <a:blip r:embed="rId3"/>
            <a:stretch>
              <a:fillRect/>
            </a:stretch>
          </a:blipFill>
        </p:spPr>
        <p:txBody>
          <a:bodyPr/>
          <a:lstStyle/>
          <a:p/>
        </p:txBody>
      </p:sp>
      <p:sp>
        <p:nvSpPr>
          <p:cNvPr id="4" name="Freeform 4"/>
          <p:cNvSpPr/>
          <p:nvPr/>
        </p:nvSpPr>
        <p:spPr>
          <a:xfrm>
            <a:off x="12658662" y="2053031"/>
            <a:ext cx="4600638" cy="2192971"/>
          </a:xfrm>
          <a:custGeom>
            <a:rect l="l" t="t" r="r" b="b"/>
            <a:pathLst>
              <a:path w="4600638" h="2192971">
                <a:moveTo>
                  <a:pt x="0" y="0"/>
                </a:moveTo>
                <a:lnTo>
                  <a:pt x="4600638" y="0"/>
                </a:lnTo>
                <a:lnTo>
                  <a:pt x="4600638" y="2192971"/>
                </a:lnTo>
                <a:lnTo>
                  <a:pt x="0" y="2192971"/>
                </a:lnTo>
                <a:lnTo>
                  <a:pt x="0" y="0"/>
                </a:lnTo>
                <a:close/>
              </a:path>
            </a:pathLst>
          </a:custGeom>
          <a:blipFill>
            <a:blip r:embed="rId4"/>
            <a:stretch>
              <a:fillRect/>
            </a:stretch>
          </a:blipFill>
        </p:spPr>
        <p:txBody>
          <a:bodyPr/>
          <a:lstStyle/>
          <a:p/>
        </p:txBody>
      </p:sp>
      <p:sp>
        <p:nvSpPr>
          <p:cNvPr id="5" name="Freeform 5"/>
          <p:cNvSpPr/>
          <p:nvPr/>
        </p:nvSpPr>
        <p:spPr>
          <a:xfrm>
            <a:off x="6631317" y="4246002"/>
            <a:ext cx="2049761" cy="2524622"/>
          </a:xfrm>
          <a:custGeom>
            <a:rect l="l" t="t" r="r" b="b"/>
            <a:pathLst>
              <a:path w="2049761" h="2524622">
                <a:moveTo>
                  <a:pt x="0" y="0"/>
                </a:moveTo>
                <a:lnTo>
                  <a:pt x="2049761" y="0"/>
                </a:lnTo>
                <a:lnTo>
                  <a:pt x="2049761" y="2524623"/>
                </a:lnTo>
                <a:lnTo>
                  <a:pt x="0" y="2524623"/>
                </a:lnTo>
                <a:lnTo>
                  <a:pt x="0" y="0"/>
                </a:lnTo>
                <a:close/>
              </a:path>
            </a:pathLst>
          </a:custGeom>
          <a:blipFill>
            <a:blip r:embed="rId5"/>
            <a:stretch>
              <a:fillRect/>
            </a:stretch>
          </a:blipFill>
        </p:spPr>
        <p:txBody>
          <a:bodyPr/>
          <a:lstStyle/>
          <a:p/>
        </p:txBody>
      </p:sp>
      <p:sp>
        <p:nvSpPr>
          <p:cNvPr id="6" name="Freeform 6"/>
          <p:cNvSpPr/>
          <p:nvPr/>
        </p:nvSpPr>
        <p:spPr>
          <a:xfrm>
            <a:off x="9144000" y="4488768"/>
            <a:ext cx="4545437" cy="1704539"/>
          </a:xfrm>
          <a:custGeom>
            <a:rect l="l" t="t" r="r" b="b"/>
            <a:pathLst>
              <a:path w="4545437" h="1704538">
                <a:moveTo>
                  <a:pt x="0" y="0"/>
                </a:moveTo>
                <a:lnTo>
                  <a:pt x="4545437" y="0"/>
                </a:lnTo>
                <a:lnTo>
                  <a:pt x="4545437" y="1704538"/>
                </a:lnTo>
                <a:lnTo>
                  <a:pt x="0" y="1704538"/>
                </a:lnTo>
                <a:lnTo>
                  <a:pt x="0" y="0"/>
                </a:lnTo>
                <a:close/>
              </a:path>
            </a:pathLst>
          </a:custGeom>
          <a:blipFill>
            <a:blip r:embed="rId6"/>
            <a:stretch>
              <a:fillRect/>
            </a:stretch>
          </a:blipFill>
        </p:spPr>
        <p:txBody>
          <a:bodyPr/>
          <a:lstStyle/>
          <a:p/>
        </p:txBody>
      </p:sp>
      <p:sp>
        <p:nvSpPr>
          <p:cNvPr id="7" name="Freeform 7"/>
          <p:cNvSpPr/>
          <p:nvPr/>
        </p:nvSpPr>
        <p:spPr>
          <a:xfrm>
            <a:off x="13970212" y="4656044"/>
            <a:ext cx="4026145" cy="1217207"/>
          </a:xfrm>
          <a:custGeom>
            <a:rect l="l" t="t" r="r" b="b"/>
            <a:pathLst>
              <a:path w="4026145" h="1217207">
                <a:moveTo>
                  <a:pt x="0" y="0"/>
                </a:moveTo>
                <a:lnTo>
                  <a:pt x="4026145" y="0"/>
                </a:lnTo>
                <a:lnTo>
                  <a:pt x="4026145" y="1217207"/>
                </a:lnTo>
                <a:lnTo>
                  <a:pt x="0" y="1217207"/>
                </a:lnTo>
                <a:lnTo>
                  <a:pt x="0" y="0"/>
                </a:lnTo>
                <a:close/>
              </a:path>
            </a:pathLst>
          </a:custGeom>
          <a:blipFill>
            <a:blip r:embed="rId7"/>
            <a:stretch>
              <a:fillRect/>
            </a:stretch>
          </a:blipFill>
        </p:spPr>
        <p:txBody>
          <a:bodyPr/>
          <a:lstStyle/>
          <a:p/>
        </p:txBody>
      </p:sp>
      <p:sp>
        <p:nvSpPr>
          <p:cNvPr id="8" name="Freeform 8"/>
          <p:cNvSpPr/>
          <p:nvPr/>
        </p:nvSpPr>
        <p:spPr>
          <a:xfrm>
            <a:off x="6878013" y="7218300"/>
            <a:ext cx="4177825" cy="2637252"/>
          </a:xfrm>
          <a:custGeom>
            <a:rect l="l" t="t" r="r" b="b"/>
            <a:pathLst>
              <a:path w="4177825" h="2637252">
                <a:moveTo>
                  <a:pt x="0" y="0"/>
                </a:moveTo>
                <a:lnTo>
                  <a:pt x="4177825" y="0"/>
                </a:lnTo>
                <a:lnTo>
                  <a:pt x="4177825" y="2637252"/>
                </a:lnTo>
                <a:lnTo>
                  <a:pt x="0" y="2637252"/>
                </a:lnTo>
                <a:lnTo>
                  <a:pt x="0" y="0"/>
                </a:lnTo>
                <a:close/>
              </a:path>
            </a:pathLst>
          </a:custGeom>
          <a:blipFill>
            <a:blip r:embed="rId8"/>
            <a:stretch>
              <a:fillRect/>
            </a:stretch>
          </a:blipFill>
        </p:spPr>
        <p:txBody>
          <a:bodyPr/>
          <a:lstStyle/>
          <a:p/>
        </p:txBody>
      </p:sp>
      <p:sp>
        <p:nvSpPr>
          <p:cNvPr id="9" name="Freeform 9"/>
          <p:cNvSpPr/>
          <p:nvPr/>
        </p:nvSpPr>
        <p:spPr>
          <a:xfrm>
            <a:off x="11640555" y="6312369"/>
            <a:ext cx="6003586" cy="1525911"/>
          </a:xfrm>
          <a:custGeom>
            <a:rect l="l" t="t" r="r" b="b"/>
            <a:pathLst>
              <a:path w="6003586" h="1525911">
                <a:moveTo>
                  <a:pt x="0" y="0"/>
                </a:moveTo>
                <a:lnTo>
                  <a:pt x="6003586" y="0"/>
                </a:lnTo>
                <a:lnTo>
                  <a:pt x="6003586" y="1525911"/>
                </a:lnTo>
                <a:lnTo>
                  <a:pt x="0" y="1525911"/>
                </a:lnTo>
                <a:lnTo>
                  <a:pt x="0" y="0"/>
                </a:lnTo>
                <a:close/>
              </a:path>
            </a:pathLst>
          </a:custGeom>
          <a:blipFill>
            <a:blip r:embed="rId9"/>
            <a:stretch>
              <a:fillRect/>
            </a:stretch>
          </a:blipFill>
        </p:spPr>
        <p:txBody>
          <a:bodyPr/>
          <a:lstStyle/>
          <a:p/>
        </p:txBody>
      </p:sp>
      <p:sp>
        <p:nvSpPr>
          <p:cNvPr id="10" name="Freeform 10"/>
          <p:cNvSpPr/>
          <p:nvPr/>
        </p:nvSpPr>
        <p:spPr>
          <a:xfrm>
            <a:off x="11640555" y="7957343"/>
            <a:ext cx="2329657" cy="2329657"/>
          </a:xfrm>
          <a:custGeom>
            <a:rect l="l" t="t" r="r" b="b"/>
            <a:pathLst>
              <a:path w="2329657" h="2329657">
                <a:moveTo>
                  <a:pt x="0" y="0"/>
                </a:moveTo>
                <a:lnTo>
                  <a:pt x="2329657" y="0"/>
                </a:lnTo>
                <a:lnTo>
                  <a:pt x="2329657" y="2329657"/>
                </a:lnTo>
                <a:lnTo>
                  <a:pt x="0" y="2329657"/>
                </a:lnTo>
                <a:lnTo>
                  <a:pt x="0" y="0"/>
                </a:lnTo>
                <a:close/>
              </a:path>
            </a:pathLst>
          </a:custGeom>
          <a:blipFill>
            <a:blip r:embed="rId10"/>
            <a:stretch>
              <a:fillRect/>
            </a:stretch>
          </a:blipFill>
        </p:spPr>
        <p:txBody>
          <a:bodyPr/>
          <a:lstStyle/>
          <a:p/>
        </p:txBody>
      </p:sp>
      <p:sp>
        <p:nvSpPr>
          <p:cNvPr id="11" name="TextBox 11"/>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7xw7jss"/>
              </a:rPr>
              <a:t>https://tinyurl.com/27xw7jss</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Seed Testing Services Market Report 2024</dc:title>
  <cp:lastModifiedBy>decipher market</cp:lastModifiedBy>
  <cp:revision>2</cp:revision>
  <dcterms:created xsi:type="dcterms:W3CDTF">2006-08-16T00:00:00Z</dcterms:created>
  <dcterms:modified xsi:type="dcterms:W3CDTF">2024-03-20T13:59:03Z</dcterms:modified>
</cp:coreProperties>
</file>