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Canva Sans" panose="020B0604020202020204" charset="0"/>
      <p:regular r:id="rId12"/>
    </p:embeddedFont>
    <p:embeddedFont>
      <p:font typeface="Canva Sans Bold" panose="020B0604020202020204" charset="0"/>
      <p:regular r:id="rId13"/>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29"/>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presProps" Target="presProps.xml" /><Relationship Id="rId15" Type="http://schemas.openxmlformats.org/officeDocument/2006/relationships/viewProps" Target="viewProps.xml" /><Relationship Id="rId16" Type="http://schemas.openxmlformats.org/officeDocument/2006/relationships/theme" Target="theme/theme1.xml" /><Relationship Id="rId17" Type="http://schemas.openxmlformats.org/officeDocument/2006/relationships/tableStyles" Target="tableStyles.xml" /><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5/10/2024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5/10/2024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5/10/2024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5/10/2024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5/10/2024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5/10/2024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5/10/2024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5/10/2024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5/10/2024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5/10/2024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5/10/2024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5/10/2024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 Id="rId3" Type="http://schemas.openxmlformats.org/officeDocument/2006/relationships/image" Target="../media/image2.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2.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 Id="rId3"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 Id="rId3" Type="http://schemas.openxmlformats.org/officeDocument/2006/relationships/image" Target="../media/image7.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jpeg" /><Relationship Id="rId3"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9.jpeg" /><Relationship Id="rId3" Type="http://schemas.openxmlformats.org/officeDocument/2006/relationships/image" Target="../media/image2.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0.jpeg" /><Relationship Id="rId3" Type="http://schemas.openxmlformats.org/officeDocument/2006/relationships/image" Target="../media/image2.jpeg" /><Relationship Id="rId4" Type="http://schemas.openxmlformats.org/officeDocument/2006/relationships/image" Target="../media/image11.jpeg" /><Relationship Id="rId5" Type="http://schemas.openxmlformats.org/officeDocument/2006/relationships/image" Target="../media/image12.jpeg" /><Relationship Id="rId6" Type="http://schemas.openxmlformats.org/officeDocument/2006/relationships/image" Target="../media/image13.jpeg" /><Relationship Id="rId7" Type="http://schemas.openxmlformats.org/officeDocument/2006/relationships/image" Target="../media/image14.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5.jpeg" /><Relationship Id="rId3" Type="http://schemas.openxmlformats.org/officeDocument/2006/relationships/image" Target="../media/image16.jpeg" /><Relationship Id="rId4" Type="http://schemas.openxmlformats.org/officeDocument/2006/relationships/hyperlink" Target="https://tinyurl.com/2k6asu72"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flipH="1">
            <a:off x="0" y="0"/>
            <a:ext cx="18288000" cy="10287000"/>
          </a:xfrm>
          <a:custGeom>
            <a:rect l="l" t="t" r="r" b="b"/>
            <a:pathLst>
              <a:path w="18288000" h="10287000">
                <a:moveTo>
                  <a:pt x="18288000" y="0"/>
                </a:moveTo>
                <a:lnTo>
                  <a:pt x="0" y="0"/>
                </a:lnTo>
                <a:lnTo>
                  <a:pt x="0" y="10287000"/>
                </a:lnTo>
                <a:lnTo>
                  <a:pt x="18288000" y="10287000"/>
                </a:lnTo>
                <a:lnTo>
                  <a:pt x="18288000" y="0"/>
                </a:lnTo>
                <a:close/>
              </a:path>
            </a:pathLst>
          </a:custGeom>
          <a:blipFill>
            <a:blip r:embed="rId2"/>
            <a:stretch>
              <a:fillRect t="-5393" b="-13125"/>
            </a:stretch>
          </a:blipFill>
        </p:spPr>
        <p:txBody>
          <a:bodyPr/>
          <a:lstStyle/>
          <a:p/>
        </p:txBody>
      </p:sp>
      <p:pic>
        <p:nvPicPr>
          <p:cNvPr id="3" name="Picture 3"/>
          <p:cNvPicPr>
            <a:picLocks noChangeAspect="1"/>
          </p:cNvPicPr>
          <p:nvPr/>
        </p:nvPicPr>
        <p:blipFill>
          <a:blip r:embed="rId3"/>
          <a:srcRect l="36500" t="27913" r="38480" b="26406"/>
          <a:stretch>
            <a:fillRect/>
          </a:stretch>
        </p:blipFill>
        <p:spPr>
          <a:xfrm>
            <a:off x="0" y="71252"/>
            <a:ext cx="1864499" cy="1914896"/>
          </a:xfrm>
          <a:prstGeom prst="rect">
            <a:avLst/>
          </a:prstGeom>
        </p:spPr>
      </p:pic>
      <p:sp>
        <p:nvSpPr>
          <p:cNvPr id="4" name="TextBox 4"/>
          <p:cNvSpPr txBox="1"/>
          <p:nvPr/>
        </p:nvSpPr>
        <p:spPr>
          <a:xfrm>
            <a:off x="159078" y="4184407"/>
            <a:ext cx="10280322" cy="2520755"/>
          </a:xfrm>
          <a:prstGeom prst="rect">
            <a:avLst/>
          </a:prstGeom>
        </p:spPr>
        <p:txBody>
          <a:bodyPr wrap="square" lIns="0" tIns="0" rIns="0" bIns="0" rtlCol="0" anchor="t">
            <a:spAutoFit/>
          </a:bodyPr>
          <a:lstStyle/>
          <a:p>
            <a:pPr algn="l">
              <a:lnSpc>
                <a:spcPts val="6486"/>
              </a:lnSpc>
            </a:pPr>
            <a:r>
              <a:rPr lang="en-US" sz="6900">
                <a:solidFill>
                  <a:srgbClr val="FFFFFF"/>
                </a:solidFill>
                <a:latin typeface="Canva Sans"/>
              </a:rPr>
              <a:t>SEED POTATOES</a:t>
            </a:r>
          </a:p>
          <a:p>
            <a:pPr algn="l">
              <a:lnSpc>
                <a:spcPts val="6486"/>
              </a:lnSpc>
            </a:pPr>
            <a:r>
              <a:rPr lang="en-US" sz="6900">
                <a:solidFill>
                  <a:srgbClr val="FFFFFF"/>
                </a:solidFill>
                <a:latin typeface="Canva Sans"/>
              </a:rPr>
              <a:t>MARKET REPORT </a:t>
            </a:r>
          </a:p>
          <a:p>
            <a:pPr algn="l">
              <a:lnSpc>
                <a:spcPts val="6486"/>
              </a:lnSpc>
            </a:pPr>
            <a:r>
              <a:rPr lang="en-US" sz="6900">
                <a:solidFill>
                  <a:srgbClr val="FFFFFF"/>
                </a:solidFill>
                <a:latin typeface="Canva Sans"/>
              </a:rPr>
              <a:t>2024</a:t>
            </a:r>
          </a:p>
        </p:txBody>
      </p:sp>
      <p:sp>
        <p:nvSpPr>
          <p:cNvPr id="5" name="TextBox 5"/>
          <p:cNvSpPr txBox="1"/>
          <p:nvPr/>
        </p:nvSpPr>
        <p:spPr>
          <a:xfrm>
            <a:off x="-256514" y="9564043"/>
            <a:ext cx="10027118" cy="563879"/>
          </a:xfrm>
          <a:prstGeom prst="rect">
            <a:avLst/>
          </a:prstGeom>
        </p:spPr>
        <p:txBody>
          <a:bodyPr lIns="0" tIns="0" rIns="0" bIns="0" rtlCol="0" anchor="t">
            <a:spAutoFit/>
          </a:bodyPr>
          <a:lstStyle/>
          <a:p>
            <a:pPr algn="ctr">
              <a:lnSpc>
                <a:spcPts val="4620"/>
              </a:lnSpc>
            </a:pPr>
            <a:r>
              <a:rPr lang="en-US" sz="3300">
                <a:solidFill>
                  <a:srgbClr val="FFFFFF"/>
                </a:solidFill>
                <a:latin typeface="Canva Sans"/>
              </a:rPr>
              <a:t>Qualitative Analysis + Quantitative Analysis</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77" b="-9277"/>
            </a:stretch>
          </a:blipFill>
        </p:spPr>
        <p:txBody>
          <a:bodyPr/>
          <a:lstStyle/>
          <a:p/>
        </p:txBody>
      </p:sp>
      <p:grpSp>
        <p:nvGrpSpPr>
          <p:cNvPr id="3" name="Group 3"/>
          <p:cNvGrpSpPr/>
          <p:nvPr/>
        </p:nvGrpSpPr>
        <p:grpSpPr>
          <a:xfrm>
            <a:off x="1278418" y="1484760"/>
            <a:ext cx="16236544" cy="7614462"/>
            <a:chExt cx="4276291" cy="2005455"/>
          </a:xfrm>
        </p:grpSpPr>
        <p:sp>
          <p:nvSpPr>
            <p:cNvPr id="4" name="Freeform 4"/>
            <p:cNvSpPr/>
            <p:nvPr/>
          </p:nvSpPr>
          <p:spPr>
            <a:xfrm>
              <a:off x="0" y="0"/>
              <a:ext cx="4276291" cy="2005455"/>
            </a:xfrm>
            <a:custGeom>
              <a:rect l="l" t="t" r="r" b="b"/>
              <a:pathLst>
                <a:path w="4276291" h="2005455">
                  <a:moveTo>
                    <a:pt x="0" y="0"/>
                  </a:moveTo>
                  <a:lnTo>
                    <a:pt x="4276291" y="0"/>
                  </a:lnTo>
                  <a:lnTo>
                    <a:pt x="4276291" y="2005455"/>
                  </a:lnTo>
                  <a:lnTo>
                    <a:pt x="0" y="2005455"/>
                  </a:lnTo>
                  <a:close/>
                </a:path>
              </a:pathLst>
            </a:custGeom>
            <a:solidFill>
              <a:srgbClr val="000000">
                <a:alpha val="66667"/>
              </a:srgbClr>
            </a:solidFill>
          </p:spPr>
          <p:txBody>
            <a:bodyPr/>
            <a:lstStyle/>
            <a:p/>
          </p:txBody>
        </p:sp>
        <p:sp>
          <p:nvSpPr>
            <p:cNvPr id="5" name="TextBox 5"/>
            <p:cNvSpPr txBox="1"/>
            <p:nvPr/>
          </p:nvSpPr>
          <p:spPr>
            <a:xfrm>
              <a:off x="0" y="-47625"/>
              <a:ext cx="4276291" cy="2053080"/>
            </a:xfrm>
            <a:prstGeom prst="rect">
              <a:avLst/>
            </a:prstGeom>
          </p:spPr>
          <p:txBody>
            <a:bodyPr lIns="50800" tIns="50800" rIns="50800" bIns="50800" rtlCol="0" anchor="ctr"/>
            <a:lstStyle/>
            <a:p>
              <a:pPr algn="ctr">
                <a:lnSpc>
                  <a:spcPts val="3500"/>
                </a:lnSpc>
              </a:pPr>
              <a:endParaRPr/>
            </a:p>
          </p:txBody>
        </p:sp>
      </p:grpSp>
      <p:pic>
        <p:nvPicPr>
          <p:cNvPr id="6" name="Picture 6"/>
          <p:cNvPicPr>
            <a:picLocks noChangeAspect="1"/>
          </p:cNvPicPr>
          <p:nvPr/>
        </p:nvPicPr>
        <p:blipFill>
          <a:blip r:embed="rId3"/>
          <a:srcRect l="36500" t="25150" r="35243" b="29571"/>
          <a:stretch>
            <a:fillRect/>
          </a:stretch>
        </p:blipFill>
        <p:spPr>
          <a:xfrm>
            <a:off x="1028700" y="498440"/>
            <a:ext cx="2188594" cy="1972639"/>
          </a:xfrm>
          <a:prstGeom prst="rect">
            <a:avLst/>
          </a:prstGeom>
        </p:spPr>
      </p:pic>
      <p:sp>
        <p:nvSpPr>
          <p:cNvPr id="7" name="TextBox 7"/>
          <p:cNvSpPr txBox="1"/>
          <p:nvPr/>
        </p:nvSpPr>
        <p:spPr>
          <a:xfrm>
            <a:off x="1710335" y="2725987"/>
            <a:ext cx="15548966" cy="5980431"/>
          </a:xfrm>
          <a:prstGeom prst="rect">
            <a:avLst/>
          </a:prstGeom>
        </p:spPr>
        <p:txBody>
          <a:bodyPr lIns="0" tIns="0" rIns="0" bIns="0" rtlCol="0" anchor="t">
            <a:spAutoFit/>
          </a:bodyPr>
          <a:lstStyle/>
          <a:p>
            <a:pPr algn="l">
              <a:lnSpc>
                <a:spcPts val="5319"/>
              </a:lnSpc>
              <a:spcBef>
                <a:spcPct val="0"/>
              </a:spcBef>
            </a:pPr>
            <a:r>
              <a:rPr lang="en-US" sz="3799">
                <a:solidFill>
                  <a:srgbClr val="FFFFFF"/>
                </a:solidFill>
                <a:latin typeface="Canva Sans"/>
              </a:rPr>
              <a:t>The global potato industry, one of the most important food industries globally, includes a sizeable portion of the seed potato market. In the potato value chain, seed potatoes are essential since they are used to plant and grow potato crops. They are crucial for preserving crop quality and yield because they are the source of new potato plants. For instance, according to the International Potato Centre, in terms of human consumption, potatoes are the third-most significant food crop in the world, behind rice and wheat. </a:t>
            </a:r>
          </a:p>
        </p:txBody>
      </p:sp>
      <p:sp>
        <p:nvSpPr>
          <p:cNvPr id="8" name="TextBox 8"/>
          <p:cNvSpPr txBox="1"/>
          <p:nvPr/>
        </p:nvSpPr>
        <p:spPr>
          <a:xfrm>
            <a:off x="5332786" y="1757598"/>
            <a:ext cx="8127807" cy="832485"/>
          </a:xfrm>
          <a:prstGeom prst="rect">
            <a:avLst/>
          </a:prstGeom>
        </p:spPr>
        <p:txBody>
          <a:bodyPr lIns="0" tIns="0" rIns="0" bIns="0" rtlCol="0" anchor="t">
            <a:spAutoFit/>
          </a:bodyPr>
          <a:lstStyle/>
          <a:p>
            <a:pPr algn="ctr">
              <a:lnSpc>
                <a:spcPts val="6420"/>
              </a:lnSpc>
            </a:pPr>
            <a:r>
              <a:rPr lang="en-US" sz="6000">
                <a:solidFill>
                  <a:srgbClr val="FFFFFF"/>
                </a:solidFill>
                <a:latin typeface="Canva Sans"/>
              </a:rPr>
              <a:t>INTRODUCTION</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011" b="-17506"/>
            </a:stretch>
          </a:blipFill>
        </p:spPr>
        <p:txBody>
          <a:bodyPr/>
          <a:lstStyle/>
          <a:p/>
        </p:txBody>
      </p:sp>
      <p:grpSp>
        <p:nvGrpSpPr>
          <p:cNvPr id="3" name="Group 3"/>
          <p:cNvGrpSpPr/>
          <p:nvPr/>
        </p:nvGrpSpPr>
        <p:grpSpPr>
          <a:xfrm>
            <a:off x="9638251" y="7250751"/>
            <a:ext cx="8649749" cy="2507741"/>
            <a:chExt cx="917530" cy="266011"/>
          </a:xfrm>
        </p:grpSpPr>
        <p:sp>
          <p:nvSpPr>
            <p:cNvPr id="4" name="Freeform 4"/>
            <p:cNvSpPr/>
            <p:nvPr/>
          </p:nvSpPr>
          <p:spPr>
            <a:xfrm>
              <a:off x="0" y="0"/>
              <a:ext cx="917530" cy="266011"/>
            </a:xfrm>
            <a:custGeom>
              <a:rect l="l" t="t" r="r" b="b"/>
              <a:pathLst>
                <a:path w="917530" h="266011">
                  <a:moveTo>
                    <a:pt x="0" y="0"/>
                  </a:moveTo>
                  <a:lnTo>
                    <a:pt x="917530" y="0"/>
                  </a:lnTo>
                  <a:lnTo>
                    <a:pt x="917530" y="266011"/>
                  </a:lnTo>
                  <a:lnTo>
                    <a:pt x="0" y="266011"/>
                  </a:lnTo>
                  <a:close/>
                </a:path>
              </a:pathLst>
            </a:custGeom>
            <a:solidFill>
              <a:srgbClr val="412F27">
                <a:alpha val="80784"/>
              </a:srgbClr>
            </a:solidFill>
            <a:ln cap="sq">
              <a:noFill/>
              <a:prstDash val="solid"/>
              <a:miter/>
            </a:ln>
          </p:spPr>
          <p:txBody>
            <a:bodyPr/>
            <a:lstStyle/>
            <a:p/>
          </p:txBody>
        </p:sp>
        <p:sp>
          <p:nvSpPr>
            <p:cNvPr id="5" name="TextBox 5"/>
            <p:cNvSpPr txBox="1"/>
            <p:nvPr/>
          </p:nvSpPr>
          <p:spPr>
            <a:xfrm>
              <a:off x="0" y="-38100"/>
              <a:ext cx="917530" cy="304111"/>
            </a:xfrm>
            <a:prstGeom prst="rect">
              <a:avLst/>
            </a:prstGeom>
          </p:spPr>
          <p:txBody>
            <a:bodyPr lIns="61910" tIns="61910" rIns="61910" bIns="61910" rtlCol="0" anchor="ctr"/>
            <a:lstStyle/>
            <a:p>
              <a:pPr marL="0" lvl="0" indent="0" algn="ctr">
                <a:lnSpc>
                  <a:spcPts val="2659"/>
                </a:lnSpc>
                <a:spcBef>
                  <a:spcPct val="0"/>
                </a:spcBef>
              </a:pPr>
              <a:endParaRPr/>
            </a:p>
          </p:txBody>
        </p:sp>
      </p:grpSp>
      <p:sp>
        <p:nvSpPr>
          <p:cNvPr id="6" name="Freeform 6"/>
          <p:cNvSpPr/>
          <p:nvPr/>
        </p:nvSpPr>
        <p:spPr>
          <a:xfrm>
            <a:off x="9978278" y="7606495"/>
            <a:ext cx="2017519" cy="2014998"/>
          </a:xfrm>
          <a:custGeom>
            <a:rect l="l" t="t" r="r" b="b"/>
            <a:pathLst>
              <a:path w="2017519" h="2014998">
                <a:moveTo>
                  <a:pt x="0" y="0"/>
                </a:moveTo>
                <a:lnTo>
                  <a:pt x="2017520" y="0"/>
                </a:lnTo>
                <a:lnTo>
                  <a:pt x="2017520" y="2014997"/>
                </a:lnTo>
                <a:lnTo>
                  <a:pt x="0" y="2014997"/>
                </a:lnTo>
                <a:lnTo>
                  <a:pt x="0" y="0"/>
                </a:lnTo>
                <a:close/>
              </a:path>
            </a:pathLst>
          </a:custGeom>
          <a:blipFill>
            <a:blip r:embed="rId3"/>
            <a:stretch>
              <a:fillRect/>
            </a:stretch>
          </a:blipFill>
        </p:spPr>
        <p:txBody>
          <a:bodyPr/>
          <a:lstStyle/>
          <a:p/>
        </p:txBody>
      </p:sp>
      <p:grpSp>
        <p:nvGrpSpPr>
          <p:cNvPr id="7" name="Group 7"/>
          <p:cNvGrpSpPr/>
          <p:nvPr/>
        </p:nvGrpSpPr>
        <p:grpSpPr>
          <a:xfrm>
            <a:off x="9906545" y="7510718"/>
            <a:ext cx="1987807" cy="1987807"/>
            <a:chExt cx="812800" cy="812800"/>
          </a:xfrm>
        </p:grpSpPr>
        <p:sp>
          <p:nvSpPr>
            <p:cNvPr id="8" name="Freeform 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9" name="TextBox 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pic>
        <p:nvPicPr>
          <p:cNvPr id="10" name="Picture 10"/>
          <p:cNvPicPr>
            <a:picLocks noChangeAspect="1"/>
          </p:cNvPicPr>
          <p:nvPr/>
        </p:nvPicPr>
        <p:blipFill>
          <a:blip r:embed="rId4"/>
          <a:srcRect l="36500" t="25150" r="38823" b="26949"/>
          <a:stretch>
            <a:fillRect/>
          </a:stretch>
        </p:blipFill>
        <p:spPr>
          <a:xfrm>
            <a:off x="17018" y="-4220"/>
            <a:ext cx="1891990" cy="2065840"/>
          </a:xfrm>
          <a:prstGeom prst="rect">
            <a:avLst/>
          </a:prstGeom>
        </p:spPr>
      </p:pic>
      <p:grpSp>
        <p:nvGrpSpPr>
          <p:cNvPr id="11" name="Group 11"/>
          <p:cNvGrpSpPr/>
          <p:nvPr/>
        </p:nvGrpSpPr>
        <p:grpSpPr>
          <a:xfrm>
            <a:off x="9638251" y="2061620"/>
            <a:ext cx="8649749" cy="2507741"/>
            <a:chExt cx="917530" cy="266011"/>
          </a:xfrm>
        </p:grpSpPr>
        <p:sp>
          <p:nvSpPr>
            <p:cNvPr id="12" name="Freeform 12"/>
            <p:cNvSpPr/>
            <p:nvPr/>
          </p:nvSpPr>
          <p:spPr>
            <a:xfrm>
              <a:off x="0" y="0"/>
              <a:ext cx="917530" cy="266011"/>
            </a:xfrm>
            <a:custGeom>
              <a:rect l="l" t="t" r="r" b="b"/>
              <a:pathLst>
                <a:path w="917530" h="266011">
                  <a:moveTo>
                    <a:pt x="0" y="0"/>
                  </a:moveTo>
                  <a:lnTo>
                    <a:pt x="917530" y="0"/>
                  </a:lnTo>
                  <a:lnTo>
                    <a:pt x="917530" y="266011"/>
                  </a:lnTo>
                  <a:lnTo>
                    <a:pt x="0" y="266011"/>
                  </a:lnTo>
                  <a:close/>
                </a:path>
              </a:pathLst>
            </a:custGeom>
            <a:solidFill>
              <a:srgbClr val="412F27">
                <a:alpha val="80784"/>
              </a:srgbClr>
            </a:solidFill>
            <a:ln cap="sq">
              <a:noFill/>
              <a:prstDash val="solid"/>
              <a:miter/>
            </a:ln>
          </p:spPr>
          <p:txBody>
            <a:bodyPr/>
            <a:lstStyle/>
            <a:p/>
          </p:txBody>
        </p:sp>
        <p:sp>
          <p:nvSpPr>
            <p:cNvPr id="13" name="TextBox 13"/>
            <p:cNvSpPr txBox="1"/>
            <p:nvPr/>
          </p:nvSpPr>
          <p:spPr>
            <a:xfrm>
              <a:off x="0" y="-38100"/>
              <a:ext cx="917530" cy="304111"/>
            </a:xfrm>
            <a:prstGeom prst="rect">
              <a:avLst/>
            </a:prstGeom>
          </p:spPr>
          <p:txBody>
            <a:bodyPr lIns="61910" tIns="61910" rIns="61910" bIns="61910" rtlCol="0" anchor="ctr"/>
            <a:lstStyle/>
            <a:p>
              <a:pPr marL="0" lvl="0" indent="0" algn="ctr">
                <a:lnSpc>
                  <a:spcPts val="2659"/>
                </a:lnSpc>
                <a:spcBef>
                  <a:spcPct val="0"/>
                </a:spcBef>
              </a:pPr>
              <a:endParaRPr/>
            </a:p>
          </p:txBody>
        </p:sp>
      </p:grpSp>
      <p:sp>
        <p:nvSpPr>
          <p:cNvPr id="14" name="Freeform 14"/>
          <p:cNvSpPr/>
          <p:nvPr/>
        </p:nvSpPr>
        <p:spPr>
          <a:xfrm>
            <a:off x="9978278" y="2417363"/>
            <a:ext cx="2017519" cy="2014998"/>
          </a:xfrm>
          <a:custGeom>
            <a:rect l="l" t="t" r="r" b="b"/>
            <a:pathLst>
              <a:path w="2017519" h="2014998">
                <a:moveTo>
                  <a:pt x="0" y="0"/>
                </a:moveTo>
                <a:lnTo>
                  <a:pt x="2017520" y="0"/>
                </a:lnTo>
                <a:lnTo>
                  <a:pt x="2017520" y="2014998"/>
                </a:lnTo>
                <a:lnTo>
                  <a:pt x="0" y="2014998"/>
                </a:lnTo>
                <a:lnTo>
                  <a:pt x="0" y="0"/>
                </a:lnTo>
                <a:close/>
              </a:path>
            </a:pathLst>
          </a:custGeom>
          <a:blipFill>
            <a:blip r:embed="rId3"/>
            <a:stretch>
              <a:fillRect/>
            </a:stretch>
          </a:blipFill>
        </p:spPr>
        <p:txBody>
          <a:bodyPr/>
          <a:lstStyle/>
          <a:p/>
        </p:txBody>
      </p:sp>
      <p:grpSp>
        <p:nvGrpSpPr>
          <p:cNvPr id="15" name="Group 15"/>
          <p:cNvGrpSpPr/>
          <p:nvPr/>
        </p:nvGrpSpPr>
        <p:grpSpPr>
          <a:xfrm>
            <a:off x="9906545" y="2321587"/>
            <a:ext cx="1987807" cy="1987807"/>
            <a:chExt cx="812800" cy="812800"/>
          </a:xfrm>
        </p:grpSpPr>
        <p:sp>
          <p:nvSpPr>
            <p:cNvPr id="16" name="Freeform 16"/>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17" name="TextBox 17"/>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sp>
        <p:nvSpPr>
          <p:cNvPr id="18" name="TextBox 18"/>
          <p:cNvSpPr txBox="1"/>
          <p:nvPr/>
        </p:nvSpPr>
        <p:spPr>
          <a:xfrm>
            <a:off x="10197066" y="8138798"/>
            <a:ext cx="1456155" cy="1106228"/>
          </a:xfrm>
          <a:prstGeom prst="rect">
            <a:avLst/>
          </a:prstGeom>
        </p:spPr>
        <p:txBody>
          <a:bodyPr lIns="0" tIns="0" rIns="0" bIns="0" rtlCol="0" anchor="t">
            <a:spAutoFit/>
          </a:bodyPr>
          <a:lstStyle/>
          <a:p>
            <a:pPr algn="ctr">
              <a:lnSpc>
                <a:spcPts val="2701"/>
              </a:lnSpc>
            </a:pPr>
            <a:r>
              <a:rPr lang="en-US" sz="4288">
                <a:solidFill>
                  <a:srgbClr val="1E3048"/>
                </a:solidFill>
                <a:latin typeface="Canva Sans Bold"/>
              </a:rPr>
              <a:t>2024- 2031</a:t>
            </a:r>
          </a:p>
        </p:txBody>
      </p:sp>
      <p:sp>
        <p:nvSpPr>
          <p:cNvPr id="19" name="TextBox 19"/>
          <p:cNvSpPr txBox="1"/>
          <p:nvPr/>
        </p:nvSpPr>
        <p:spPr>
          <a:xfrm>
            <a:off x="12436899" y="7754692"/>
            <a:ext cx="4880768" cy="1490335"/>
          </a:xfrm>
          <a:prstGeom prst="rect">
            <a:avLst/>
          </a:prstGeom>
        </p:spPr>
        <p:txBody>
          <a:bodyPr lIns="0" tIns="0" rIns="0" bIns="0" rtlCol="0" anchor="t">
            <a:spAutoFit/>
          </a:bodyPr>
          <a:lstStyle/>
          <a:p>
            <a:pPr algn="ctr">
              <a:lnSpc>
                <a:spcPts val="5919"/>
              </a:lnSpc>
            </a:pPr>
            <a:r>
              <a:rPr lang="en-US" sz="4812">
                <a:solidFill>
                  <a:srgbClr val="FFFFFF"/>
                </a:solidFill>
                <a:latin typeface="Canva Sans"/>
              </a:rPr>
              <a:t>CAGR</a:t>
            </a:r>
          </a:p>
          <a:p>
            <a:pPr algn="ctr">
              <a:lnSpc>
                <a:spcPts val="5919"/>
              </a:lnSpc>
            </a:pPr>
            <a:r>
              <a:rPr lang="en-US" sz="4812">
                <a:solidFill>
                  <a:srgbClr val="FFFFFF"/>
                </a:solidFill>
                <a:latin typeface="Canva Sans"/>
              </a:rPr>
              <a:t>2.97%</a:t>
            </a:r>
          </a:p>
        </p:txBody>
      </p:sp>
      <p:sp>
        <p:nvSpPr>
          <p:cNvPr id="20" name="TextBox 20"/>
          <p:cNvSpPr txBox="1"/>
          <p:nvPr/>
        </p:nvSpPr>
        <p:spPr>
          <a:xfrm>
            <a:off x="5162248" y="453444"/>
            <a:ext cx="7963503" cy="857250"/>
          </a:xfrm>
          <a:prstGeom prst="rect">
            <a:avLst/>
          </a:prstGeom>
        </p:spPr>
        <p:txBody>
          <a:bodyPr lIns="0" tIns="0" rIns="0" bIns="0" rtlCol="0" anchor="t">
            <a:spAutoFit/>
          </a:bodyPr>
          <a:lstStyle/>
          <a:p>
            <a:pPr algn="ctr">
              <a:lnSpc>
                <a:spcPts val="6299"/>
              </a:lnSpc>
            </a:pPr>
            <a:r>
              <a:rPr lang="en-US" sz="6999">
                <a:solidFill>
                  <a:srgbClr val="000000"/>
                </a:solidFill>
                <a:latin typeface="Canva Sans"/>
              </a:rPr>
              <a:t>KEY INSIGHTS</a:t>
            </a:r>
          </a:p>
        </p:txBody>
      </p:sp>
      <p:sp>
        <p:nvSpPr>
          <p:cNvPr id="21" name="TextBox 21"/>
          <p:cNvSpPr txBox="1"/>
          <p:nvPr/>
        </p:nvSpPr>
        <p:spPr>
          <a:xfrm>
            <a:off x="10172371" y="3218149"/>
            <a:ext cx="1456155" cy="423283"/>
          </a:xfrm>
          <a:prstGeom prst="rect">
            <a:avLst/>
          </a:prstGeom>
        </p:spPr>
        <p:txBody>
          <a:bodyPr lIns="0" tIns="0" rIns="0" bIns="0" rtlCol="0" anchor="t">
            <a:spAutoFit/>
          </a:bodyPr>
          <a:lstStyle/>
          <a:p>
            <a:pPr algn="ctr">
              <a:lnSpc>
                <a:spcPts val="2701"/>
              </a:lnSpc>
            </a:pPr>
            <a:r>
              <a:rPr lang="en-US" sz="4288">
                <a:solidFill>
                  <a:srgbClr val="1E3048"/>
                </a:solidFill>
                <a:latin typeface="Canva Sans Bold"/>
              </a:rPr>
              <a:t>2024</a:t>
            </a:r>
          </a:p>
        </p:txBody>
      </p:sp>
      <p:sp>
        <p:nvSpPr>
          <p:cNvPr id="22" name="TextBox 22"/>
          <p:cNvSpPr txBox="1"/>
          <p:nvPr/>
        </p:nvSpPr>
        <p:spPr>
          <a:xfrm>
            <a:off x="11894352" y="2565560"/>
            <a:ext cx="6086848" cy="1490335"/>
          </a:xfrm>
          <a:prstGeom prst="rect">
            <a:avLst/>
          </a:prstGeom>
        </p:spPr>
        <p:txBody>
          <a:bodyPr lIns="0" tIns="0" rIns="0" bIns="0" rtlCol="0" anchor="t">
            <a:spAutoFit/>
          </a:bodyPr>
          <a:lstStyle/>
          <a:p>
            <a:pPr algn="ctr">
              <a:lnSpc>
                <a:spcPts val="5919"/>
              </a:lnSpc>
            </a:pPr>
            <a:r>
              <a:rPr lang="en-US" sz="4812">
                <a:solidFill>
                  <a:srgbClr val="FFFFFF"/>
                </a:solidFill>
                <a:latin typeface="Canva Sans"/>
              </a:rPr>
              <a:t>MARKET SIZE</a:t>
            </a:r>
          </a:p>
          <a:p>
            <a:pPr algn="ctr">
              <a:lnSpc>
                <a:spcPts val="5919"/>
              </a:lnSpc>
            </a:pPr>
            <a:r>
              <a:rPr lang="en-US" sz="4812">
                <a:solidFill>
                  <a:srgbClr val="FFFFFF"/>
                </a:solidFill>
                <a:latin typeface="Canva Sans"/>
              </a:rPr>
              <a:t>$13.863.18 Million</a:t>
            </a:r>
          </a:p>
        </p:txBody>
      </p:sp>
      <p:grpSp>
        <p:nvGrpSpPr>
          <p:cNvPr id="23" name="Group 23"/>
          <p:cNvGrpSpPr/>
          <p:nvPr/>
        </p:nvGrpSpPr>
        <p:grpSpPr>
          <a:xfrm>
            <a:off x="9638251" y="4657286"/>
            <a:ext cx="8649749" cy="2507741"/>
            <a:chExt cx="917530" cy="266011"/>
          </a:xfrm>
        </p:grpSpPr>
        <p:sp>
          <p:nvSpPr>
            <p:cNvPr id="24" name="Freeform 24"/>
            <p:cNvSpPr/>
            <p:nvPr/>
          </p:nvSpPr>
          <p:spPr>
            <a:xfrm>
              <a:off x="0" y="0"/>
              <a:ext cx="917530" cy="266011"/>
            </a:xfrm>
            <a:custGeom>
              <a:rect l="l" t="t" r="r" b="b"/>
              <a:pathLst>
                <a:path w="917530" h="266011">
                  <a:moveTo>
                    <a:pt x="0" y="0"/>
                  </a:moveTo>
                  <a:lnTo>
                    <a:pt x="917530" y="0"/>
                  </a:lnTo>
                  <a:lnTo>
                    <a:pt x="917530" y="266011"/>
                  </a:lnTo>
                  <a:lnTo>
                    <a:pt x="0" y="266011"/>
                  </a:lnTo>
                  <a:close/>
                </a:path>
              </a:pathLst>
            </a:custGeom>
            <a:solidFill>
              <a:srgbClr val="412F27">
                <a:alpha val="80784"/>
              </a:srgbClr>
            </a:solidFill>
            <a:ln cap="sq">
              <a:noFill/>
              <a:prstDash val="solid"/>
              <a:miter/>
            </a:ln>
          </p:spPr>
          <p:txBody>
            <a:bodyPr/>
            <a:lstStyle/>
            <a:p/>
          </p:txBody>
        </p:sp>
        <p:sp>
          <p:nvSpPr>
            <p:cNvPr id="25" name="TextBox 25"/>
            <p:cNvSpPr txBox="1"/>
            <p:nvPr/>
          </p:nvSpPr>
          <p:spPr>
            <a:xfrm>
              <a:off x="0" y="-38100"/>
              <a:ext cx="917530" cy="304111"/>
            </a:xfrm>
            <a:prstGeom prst="rect">
              <a:avLst/>
            </a:prstGeom>
          </p:spPr>
          <p:txBody>
            <a:bodyPr lIns="61910" tIns="61910" rIns="61910" bIns="61910" rtlCol="0" anchor="ctr"/>
            <a:lstStyle/>
            <a:p>
              <a:pPr marL="0" lvl="0" indent="0" algn="ctr">
                <a:lnSpc>
                  <a:spcPts val="2659"/>
                </a:lnSpc>
                <a:spcBef>
                  <a:spcPct val="0"/>
                </a:spcBef>
              </a:pPr>
              <a:endParaRPr/>
            </a:p>
          </p:txBody>
        </p:sp>
      </p:grpSp>
      <p:sp>
        <p:nvSpPr>
          <p:cNvPr id="26" name="Freeform 26"/>
          <p:cNvSpPr/>
          <p:nvPr/>
        </p:nvSpPr>
        <p:spPr>
          <a:xfrm>
            <a:off x="9978278" y="5013029"/>
            <a:ext cx="2017519" cy="2014998"/>
          </a:xfrm>
          <a:custGeom>
            <a:rect l="l" t="t" r="r" b="b"/>
            <a:pathLst>
              <a:path w="2017519" h="2014998">
                <a:moveTo>
                  <a:pt x="0" y="0"/>
                </a:moveTo>
                <a:lnTo>
                  <a:pt x="2017520" y="0"/>
                </a:lnTo>
                <a:lnTo>
                  <a:pt x="2017520" y="2014998"/>
                </a:lnTo>
                <a:lnTo>
                  <a:pt x="0" y="2014998"/>
                </a:lnTo>
                <a:lnTo>
                  <a:pt x="0" y="0"/>
                </a:lnTo>
                <a:close/>
              </a:path>
            </a:pathLst>
          </a:custGeom>
          <a:blipFill>
            <a:blip r:embed="rId3"/>
            <a:stretch>
              <a:fillRect/>
            </a:stretch>
          </a:blipFill>
        </p:spPr>
        <p:txBody>
          <a:bodyPr/>
          <a:lstStyle/>
          <a:p/>
        </p:txBody>
      </p:sp>
      <p:grpSp>
        <p:nvGrpSpPr>
          <p:cNvPr id="27" name="Group 27"/>
          <p:cNvGrpSpPr/>
          <p:nvPr/>
        </p:nvGrpSpPr>
        <p:grpSpPr>
          <a:xfrm>
            <a:off x="9906545" y="4917253"/>
            <a:ext cx="1987807" cy="1987807"/>
            <a:chExt cx="812800" cy="812800"/>
          </a:xfrm>
        </p:grpSpPr>
        <p:sp>
          <p:nvSpPr>
            <p:cNvPr id="28" name="Freeform 2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29" name="TextBox 2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sp>
        <p:nvSpPr>
          <p:cNvPr id="30" name="TextBox 30"/>
          <p:cNvSpPr txBox="1"/>
          <p:nvPr/>
        </p:nvSpPr>
        <p:spPr>
          <a:xfrm>
            <a:off x="10172371" y="5813814"/>
            <a:ext cx="1456155" cy="423283"/>
          </a:xfrm>
          <a:prstGeom prst="rect">
            <a:avLst/>
          </a:prstGeom>
        </p:spPr>
        <p:txBody>
          <a:bodyPr lIns="0" tIns="0" rIns="0" bIns="0" rtlCol="0" anchor="t">
            <a:spAutoFit/>
          </a:bodyPr>
          <a:lstStyle/>
          <a:p>
            <a:pPr algn="ctr">
              <a:lnSpc>
                <a:spcPts val="2701"/>
              </a:lnSpc>
            </a:pPr>
            <a:r>
              <a:rPr lang="en-US" sz="4288">
                <a:solidFill>
                  <a:srgbClr val="1E3048"/>
                </a:solidFill>
                <a:latin typeface="Canva Sans Bold"/>
              </a:rPr>
              <a:t>2030</a:t>
            </a:r>
          </a:p>
        </p:txBody>
      </p:sp>
      <p:sp>
        <p:nvSpPr>
          <p:cNvPr id="31" name="TextBox 31"/>
          <p:cNvSpPr txBox="1"/>
          <p:nvPr/>
        </p:nvSpPr>
        <p:spPr>
          <a:xfrm>
            <a:off x="11894352" y="5161226"/>
            <a:ext cx="6086848" cy="1490335"/>
          </a:xfrm>
          <a:prstGeom prst="rect">
            <a:avLst/>
          </a:prstGeom>
        </p:spPr>
        <p:txBody>
          <a:bodyPr lIns="0" tIns="0" rIns="0" bIns="0" rtlCol="0" anchor="t">
            <a:spAutoFit/>
          </a:bodyPr>
          <a:lstStyle/>
          <a:p>
            <a:pPr algn="ctr">
              <a:lnSpc>
                <a:spcPts val="5919"/>
              </a:lnSpc>
            </a:pPr>
            <a:r>
              <a:rPr lang="en-US" sz="4812">
                <a:solidFill>
                  <a:srgbClr val="FFFFFF"/>
                </a:solidFill>
                <a:latin typeface="Canva Sans"/>
              </a:rPr>
              <a:t>FORECAST</a:t>
            </a:r>
          </a:p>
          <a:p>
            <a:pPr algn="ctr">
              <a:lnSpc>
                <a:spcPts val="5919"/>
              </a:lnSpc>
            </a:pPr>
            <a:r>
              <a:rPr lang="en-US" sz="4812">
                <a:solidFill>
                  <a:srgbClr val="FFFFFF"/>
                </a:solidFill>
                <a:latin typeface="Canva Sans"/>
              </a:rPr>
              <a:t>$16,558.05 Million </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01208" b="-65125"/>
            </a:stretch>
          </a:blipFill>
        </p:spPr>
        <p:txBody>
          <a:bodyPr/>
          <a:lstStyle/>
          <a:p/>
        </p:txBody>
      </p:sp>
      <p:grpSp>
        <p:nvGrpSpPr>
          <p:cNvPr id="3" name="Group 3"/>
          <p:cNvGrpSpPr/>
          <p:nvPr/>
        </p:nvGrpSpPr>
        <p:grpSpPr>
          <a:xfrm>
            <a:off x="2141179" y="2873808"/>
            <a:ext cx="6920909" cy="2920080"/>
            <a:chExt cx="9446996" cy="3985890"/>
          </a:xfrm>
        </p:grpSpPr>
        <p:sp>
          <p:nvSpPr>
            <p:cNvPr id="4" name="Freeform 4"/>
            <p:cNvSpPr/>
            <p:nvPr/>
          </p:nvSpPr>
          <p:spPr>
            <a:xfrm>
              <a:off x="0" y="0"/>
              <a:ext cx="9446996" cy="3985890"/>
            </a:xfrm>
            <a:custGeom>
              <a:rect l="l" t="t" r="r" b="b"/>
              <a:pathLst>
                <a:path w="9446996" h="3985890">
                  <a:moveTo>
                    <a:pt x="9322536" y="3985890"/>
                  </a:moveTo>
                  <a:lnTo>
                    <a:pt x="124460" y="3985890"/>
                  </a:lnTo>
                  <a:cubicBezTo>
                    <a:pt x="55880" y="3985890"/>
                    <a:pt x="0" y="3930010"/>
                    <a:pt x="0" y="3861430"/>
                  </a:cubicBezTo>
                  <a:lnTo>
                    <a:pt x="0" y="124460"/>
                  </a:lnTo>
                  <a:cubicBezTo>
                    <a:pt x="0" y="55880"/>
                    <a:pt x="55880" y="0"/>
                    <a:pt x="124460" y="0"/>
                  </a:cubicBezTo>
                  <a:lnTo>
                    <a:pt x="9322536" y="0"/>
                  </a:lnTo>
                  <a:cubicBezTo>
                    <a:pt x="9391116" y="0"/>
                    <a:pt x="9446996" y="55880"/>
                    <a:pt x="9446996" y="124460"/>
                  </a:cubicBezTo>
                  <a:lnTo>
                    <a:pt x="9446996" y="3861430"/>
                  </a:lnTo>
                  <a:cubicBezTo>
                    <a:pt x="9446996" y="3930010"/>
                    <a:pt x="9391116" y="3985890"/>
                    <a:pt x="9322536" y="3985890"/>
                  </a:cubicBezTo>
                  <a:close/>
                </a:path>
              </a:pathLst>
            </a:custGeom>
            <a:solidFill>
              <a:srgbClr val="000000">
                <a:alpha val="72941"/>
              </a:srgbClr>
            </a:solidFill>
          </p:spPr>
          <p:txBody>
            <a:bodyPr/>
            <a:lstStyle/>
            <a:p/>
          </p:txBody>
        </p:sp>
      </p:grpSp>
      <p:grpSp>
        <p:nvGrpSpPr>
          <p:cNvPr id="5" name="Group 5"/>
          <p:cNvGrpSpPr/>
          <p:nvPr/>
        </p:nvGrpSpPr>
        <p:grpSpPr>
          <a:xfrm rot="5400000">
            <a:off x="1127124" y="2651640"/>
            <a:ext cx="827966" cy="3162510"/>
            <a:chExt cx="3130550" cy="11957493"/>
          </a:xfrm>
        </p:grpSpPr>
        <p:sp>
          <p:nvSpPr>
            <p:cNvPr id="6" name="Freeform 6"/>
            <p:cNvSpPr/>
            <p:nvPr/>
          </p:nvSpPr>
          <p:spPr>
            <a:xfrm>
              <a:off x="0" y="0"/>
              <a:ext cx="3130550" cy="11957493"/>
            </a:xfrm>
            <a:custGeom>
              <a:rect l="l" t="t" r="r" b="b"/>
              <a:pathLst>
                <a:path w="3130550" h="11957493">
                  <a:moveTo>
                    <a:pt x="0" y="1123950"/>
                  </a:moveTo>
                  <a:lnTo>
                    <a:pt x="0" y="11957493"/>
                  </a:lnTo>
                  <a:lnTo>
                    <a:pt x="3130550" y="11957493"/>
                  </a:lnTo>
                  <a:lnTo>
                    <a:pt x="3130550" y="0"/>
                  </a:lnTo>
                  <a:close/>
                </a:path>
              </a:pathLst>
            </a:custGeom>
            <a:solidFill>
              <a:srgbClr val="F8F8F8"/>
            </a:solidFill>
          </p:spPr>
          <p:txBody>
            <a:bodyPr/>
            <a:lstStyle/>
            <a:p/>
          </p:txBody>
        </p:sp>
      </p:grpSp>
      <p:grpSp>
        <p:nvGrpSpPr>
          <p:cNvPr id="7" name="Group 7"/>
          <p:cNvGrpSpPr/>
          <p:nvPr/>
        </p:nvGrpSpPr>
        <p:grpSpPr>
          <a:xfrm>
            <a:off x="2183454" y="6054215"/>
            <a:ext cx="6960546" cy="2920080"/>
            <a:chExt cx="9501101" cy="3985890"/>
          </a:xfrm>
        </p:grpSpPr>
        <p:sp>
          <p:nvSpPr>
            <p:cNvPr id="8" name="Freeform 8"/>
            <p:cNvSpPr/>
            <p:nvPr/>
          </p:nvSpPr>
          <p:spPr>
            <a:xfrm>
              <a:off x="0" y="0"/>
              <a:ext cx="9501101" cy="3985890"/>
            </a:xfrm>
            <a:custGeom>
              <a:rect l="l" t="t" r="r" b="b"/>
              <a:pathLst>
                <a:path w="9501101" h="3985890">
                  <a:moveTo>
                    <a:pt x="9376641" y="3985890"/>
                  </a:moveTo>
                  <a:lnTo>
                    <a:pt x="124460" y="3985890"/>
                  </a:lnTo>
                  <a:cubicBezTo>
                    <a:pt x="55880" y="3985890"/>
                    <a:pt x="0" y="3930010"/>
                    <a:pt x="0" y="3861430"/>
                  </a:cubicBezTo>
                  <a:lnTo>
                    <a:pt x="0" y="124460"/>
                  </a:lnTo>
                  <a:cubicBezTo>
                    <a:pt x="0" y="55880"/>
                    <a:pt x="55880" y="0"/>
                    <a:pt x="124460" y="0"/>
                  </a:cubicBezTo>
                  <a:lnTo>
                    <a:pt x="9376641" y="0"/>
                  </a:lnTo>
                  <a:cubicBezTo>
                    <a:pt x="9445221" y="0"/>
                    <a:pt x="9501101" y="55880"/>
                    <a:pt x="9501101" y="124460"/>
                  </a:cubicBezTo>
                  <a:lnTo>
                    <a:pt x="9501101" y="3861430"/>
                  </a:lnTo>
                  <a:cubicBezTo>
                    <a:pt x="9501101" y="3930010"/>
                    <a:pt x="9445221" y="3985890"/>
                    <a:pt x="9376641" y="3985890"/>
                  </a:cubicBezTo>
                  <a:close/>
                </a:path>
              </a:pathLst>
            </a:custGeom>
            <a:solidFill>
              <a:srgbClr val="000000">
                <a:alpha val="72941"/>
              </a:srgbClr>
            </a:solidFill>
          </p:spPr>
          <p:txBody>
            <a:bodyPr/>
            <a:lstStyle/>
            <a:p/>
          </p:txBody>
        </p:sp>
      </p:grpSp>
      <p:grpSp>
        <p:nvGrpSpPr>
          <p:cNvPr id="9" name="Group 9"/>
          <p:cNvGrpSpPr/>
          <p:nvPr/>
        </p:nvGrpSpPr>
        <p:grpSpPr>
          <a:xfrm rot="5400000">
            <a:off x="1169399" y="5832047"/>
            <a:ext cx="827966" cy="3162510"/>
            <a:chExt cx="3130550" cy="11957493"/>
          </a:xfrm>
        </p:grpSpPr>
        <p:sp>
          <p:nvSpPr>
            <p:cNvPr id="10" name="Freeform 10"/>
            <p:cNvSpPr/>
            <p:nvPr/>
          </p:nvSpPr>
          <p:spPr>
            <a:xfrm>
              <a:off x="0" y="0"/>
              <a:ext cx="3130550" cy="11957493"/>
            </a:xfrm>
            <a:custGeom>
              <a:rect l="l" t="t" r="r" b="b"/>
              <a:pathLst>
                <a:path w="3130550" h="11957493">
                  <a:moveTo>
                    <a:pt x="0" y="1123950"/>
                  </a:moveTo>
                  <a:lnTo>
                    <a:pt x="0" y="11957493"/>
                  </a:lnTo>
                  <a:lnTo>
                    <a:pt x="3130550" y="11957493"/>
                  </a:lnTo>
                  <a:lnTo>
                    <a:pt x="3130550" y="0"/>
                  </a:lnTo>
                  <a:close/>
                </a:path>
              </a:pathLst>
            </a:custGeom>
            <a:solidFill>
              <a:srgbClr val="F8F8F8"/>
            </a:solidFill>
          </p:spPr>
          <p:txBody>
            <a:bodyPr/>
            <a:lstStyle/>
            <a:p/>
          </p:txBody>
        </p:sp>
      </p:grpSp>
      <p:grpSp>
        <p:nvGrpSpPr>
          <p:cNvPr id="11" name="Group 11"/>
          <p:cNvGrpSpPr/>
          <p:nvPr/>
        </p:nvGrpSpPr>
        <p:grpSpPr>
          <a:xfrm>
            <a:off x="-1478" y="0"/>
            <a:ext cx="18331779" cy="1025450"/>
            <a:chExt cx="25648962" cy="1434762"/>
          </a:xfrm>
        </p:grpSpPr>
        <p:sp>
          <p:nvSpPr>
            <p:cNvPr id="12" name="Freeform 12"/>
            <p:cNvSpPr/>
            <p:nvPr/>
          </p:nvSpPr>
          <p:spPr>
            <a:xfrm>
              <a:off x="0" y="0"/>
              <a:ext cx="25648962" cy="1434762"/>
            </a:xfrm>
            <a:custGeom>
              <a:rect l="l" t="t" r="r" b="b"/>
              <a:pathLst>
                <a:path w="25648962" h="1434762">
                  <a:moveTo>
                    <a:pt x="25524501" y="1434762"/>
                  </a:moveTo>
                  <a:lnTo>
                    <a:pt x="124460" y="1434762"/>
                  </a:lnTo>
                  <a:cubicBezTo>
                    <a:pt x="55880" y="1434762"/>
                    <a:pt x="0" y="1378882"/>
                    <a:pt x="0" y="1310302"/>
                  </a:cubicBezTo>
                  <a:lnTo>
                    <a:pt x="0" y="124460"/>
                  </a:lnTo>
                  <a:cubicBezTo>
                    <a:pt x="0" y="55880"/>
                    <a:pt x="55880" y="0"/>
                    <a:pt x="124460" y="0"/>
                  </a:cubicBezTo>
                  <a:lnTo>
                    <a:pt x="25524501" y="0"/>
                  </a:lnTo>
                  <a:cubicBezTo>
                    <a:pt x="25593081" y="0"/>
                    <a:pt x="25648962" y="55880"/>
                    <a:pt x="25648962" y="124460"/>
                  </a:cubicBezTo>
                  <a:lnTo>
                    <a:pt x="25648962" y="1310302"/>
                  </a:lnTo>
                  <a:cubicBezTo>
                    <a:pt x="25648962" y="1378882"/>
                    <a:pt x="25593081" y="1434762"/>
                    <a:pt x="25524501" y="1434762"/>
                  </a:cubicBezTo>
                  <a:close/>
                </a:path>
              </a:pathLst>
            </a:custGeom>
            <a:solidFill>
              <a:srgbClr val="000000">
                <a:alpha val="37647"/>
              </a:srgbClr>
            </a:solidFill>
          </p:spPr>
          <p:txBody>
            <a:bodyPr/>
            <a:lstStyle/>
            <a:p/>
          </p:txBody>
        </p:sp>
      </p:grpSp>
      <p:sp>
        <p:nvSpPr>
          <p:cNvPr id="13" name="TextBox 13"/>
          <p:cNvSpPr txBox="1"/>
          <p:nvPr/>
        </p:nvSpPr>
        <p:spPr>
          <a:xfrm>
            <a:off x="986401" y="20281"/>
            <a:ext cx="17301600" cy="880112"/>
          </a:xfrm>
          <a:prstGeom prst="rect">
            <a:avLst/>
          </a:prstGeom>
        </p:spPr>
        <p:txBody>
          <a:bodyPr lIns="0" tIns="0" rIns="0" bIns="0" rtlCol="0" anchor="t">
            <a:spAutoFit/>
          </a:bodyPr>
          <a:lstStyle/>
          <a:p>
            <a:pPr algn="ctr">
              <a:lnSpc>
                <a:spcPts val="7139"/>
              </a:lnSpc>
            </a:pPr>
            <a:r>
              <a:rPr lang="en-US" sz="5099">
                <a:solidFill>
                  <a:srgbClr val="FFFFFF"/>
                </a:solidFill>
                <a:latin typeface="Canva Sans"/>
              </a:rPr>
              <a:t>REVENUE MARKET SHARE BY SEGMENTS 2024</a:t>
            </a:r>
          </a:p>
        </p:txBody>
      </p:sp>
      <p:pic>
        <p:nvPicPr>
          <p:cNvPr id="14" name="Picture 14"/>
          <p:cNvPicPr>
            <a:picLocks noChangeAspect="1"/>
          </p:cNvPicPr>
          <p:nvPr/>
        </p:nvPicPr>
        <p:blipFill>
          <a:blip r:embed="rId3"/>
          <a:srcRect l="36500" t="25150" r="35874" b="24564"/>
          <a:stretch>
            <a:fillRect/>
          </a:stretch>
        </p:blipFill>
        <p:spPr>
          <a:xfrm>
            <a:off x="-40148" y="-57913"/>
            <a:ext cx="1871908" cy="1916613"/>
          </a:xfrm>
          <a:prstGeom prst="rect">
            <a:avLst/>
          </a:prstGeom>
        </p:spPr>
      </p:pic>
      <p:sp>
        <p:nvSpPr>
          <p:cNvPr id="15" name="TextBox 15"/>
          <p:cNvSpPr txBox="1"/>
          <p:nvPr/>
        </p:nvSpPr>
        <p:spPr>
          <a:xfrm>
            <a:off x="3073765" y="3175135"/>
            <a:ext cx="5766656" cy="2259137"/>
          </a:xfrm>
          <a:prstGeom prst="rect">
            <a:avLst/>
          </a:prstGeom>
        </p:spPr>
        <p:txBody>
          <a:bodyPr lIns="0" tIns="0" rIns="0" bIns="0" rtlCol="0" anchor="t">
            <a:spAutoFit/>
          </a:bodyPr>
          <a:lstStyle/>
          <a:p>
            <a:pPr marL="826103" lvl="1" indent="-413051" algn="l">
              <a:lnSpc>
                <a:spcPts val="4438"/>
              </a:lnSpc>
              <a:buFont typeface="Arial"/>
              <a:buChar char="•"/>
            </a:pPr>
            <a:r>
              <a:rPr lang="en-US" sz="3826">
                <a:solidFill>
                  <a:srgbClr val="FFFFFF"/>
                </a:solidFill>
                <a:latin typeface="Canva Sans"/>
              </a:rPr>
              <a:t>Conventional Seed Potatoes</a:t>
            </a:r>
          </a:p>
          <a:p>
            <a:pPr marL="826103" lvl="1" indent="-413051" algn="l">
              <a:lnSpc>
                <a:spcPts val="4438"/>
              </a:lnSpc>
              <a:buFont typeface="Arial"/>
              <a:buChar char="•"/>
            </a:pPr>
            <a:r>
              <a:rPr lang="en-US" sz="3826">
                <a:solidFill>
                  <a:srgbClr val="FFFFFF"/>
                </a:solidFill>
                <a:latin typeface="Canva Sans"/>
              </a:rPr>
              <a:t>Micro-propagation Seed Potatoes</a:t>
            </a:r>
          </a:p>
        </p:txBody>
      </p:sp>
      <p:sp>
        <p:nvSpPr>
          <p:cNvPr id="16" name="TextBox 16"/>
          <p:cNvSpPr txBox="1"/>
          <p:nvPr/>
        </p:nvSpPr>
        <p:spPr>
          <a:xfrm>
            <a:off x="2127" y="4083310"/>
            <a:ext cx="2849971" cy="346795"/>
          </a:xfrm>
          <a:prstGeom prst="rect">
            <a:avLst/>
          </a:prstGeom>
        </p:spPr>
        <p:txBody>
          <a:bodyPr lIns="0" tIns="0" rIns="0" bIns="0" rtlCol="0" anchor="t">
            <a:spAutoFit/>
          </a:bodyPr>
          <a:lstStyle/>
          <a:p>
            <a:pPr algn="ctr">
              <a:lnSpc>
                <a:spcPts val="2669"/>
              </a:lnSpc>
            </a:pPr>
            <a:r>
              <a:rPr lang="en-US" sz="2643">
                <a:solidFill>
                  <a:srgbClr val="43B4BE"/>
                </a:solidFill>
                <a:latin typeface="Canva Sans"/>
              </a:rPr>
              <a:t>By Product Type</a:t>
            </a:r>
          </a:p>
        </p:txBody>
      </p:sp>
      <p:sp>
        <p:nvSpPr>
          <p:cNvPr id="17" name="TextBox 17"/>
          <p:cNvSpPr txBox="1"/>
          <p:nvPr/>
        </p:nvSpPr>
        <p:spPr>
          <a:xfrm>
            <a:off x="2127" y="7234506"/>
            <a:ext cx="2849971" cy="346795"/>
          </a:xfrm>
          <a:prstGeom prst="rect">
            <a:avLst/>
          </a:prstGeom>
        </p:spPr>
        <p:txBody>
          <a:bodyPr lIns="0" tIns="0" rIns="0" bIns="0" rtlCol="0" anchor="t">
            <a:spAutoFit/>
          </a:bodyPr>
          <a:lstStyle/>
          <a:p>
            <a:pPr algn="ctr">
              <a:lnSpc>
                <a:spcPts val="2669"/>
              </a:lnSpc>
            </a:pPr>
            <a:r>
              <a:rPr lang="en-US" sz="2643">
                <a:solidFill>
                  <a:srgbClr val="43B4BE"/>
                </a:solidFill>
                <a:latin typeface="Canva Sans"/>
              </a:rPr>
              <a:t>by Application</a:t>
            </a:r>
          </a:p>
        </p:txBody>
      </p:sp>
      <p:sp>
        <p:nvSpPr>
          <p:cNvPr id="18" name="TextBox 18"/>
          <p:cNvSpPr txBox="1"/>
          <p:nvPr/>
        </p:nvSpPr>
        <p:spPr>
          <a:xfrm>
            <a:off x="3073765" y="6540438"/>
            <a:ext cx="5369988" cy="1696831"/>
          </a:xfrm>
          <a:prstGeom prst="rect">
            <a:avLst/>
          </a:prstGeom>
        </p:spPr>
        <p:txBody>
          <a:bodyPr lIns="0" tIns="0" rIns="0" bIns="0" rtlCol="0" anchor="t">
            <a:spAutoFit/>
          </a:bodyPr>
          <a:lstStyle/>
          <a:p>
            <a:pPr marL="826103" lvl="1" indent="-413051" algn="l">
              <a:lnSpc>
                <a:spcPts val="4438"/>
              </a:lnSpc>
              <a:buFont typeface="Arial"/>
              <a:buChar char="•"/>
            </a:pPr>
            <a:r>
              <a:rPr lang="en-US" sz="3826">
                <a:solidFill>
                  <a:srgbClr val="FFFFFF"/>
                </a:solidFill>
                <a:latin typeface="Canva Sans"/>
              </a:rPr>
              <a:t>Factory Planting</a:t>
            </a:r>
          </a:p>
          <a:p>
            <a:pPr marL="826103" lvl="1" indent="-413051" algn="l">
              <a:lnSpc>
                <a:spcPts val="4438"/>
              </a:lnSpc>
              <a:buFont typeface="Arial"/>
              <a:buChar char="•"/>
            </a:pPr>
            <a:r>
              <a:rPr lang="en-US" sz="3826">
                <a:solidFill>
                  <a:srgbClr val="FFFFFF"/>
                </a:solidFill>
                <a:latin typeface="Canva Sans"/>
              </a:rPr>
              <a:t>Farmer Planting</a:t>
            </a:r>
          </a:p>
          <a:p>
            <a:pPr marL="826103" lvl="1" indent="-413051" algn="l">
              <a:lnSpc>
                <a:spcPts val="4438"/>
              </a:lnSpc>
              <a:buFont typeface="Arial"/>
              <a:buChar char="•"/>
            </a:pPr>
            <a:r>
              <a:rPr lang="en-US" sz="3826">
                <a:solidFill>
                  <a:srgbClr val="FFFFFF"/>
                </a:solidFill>
                <a:latin typeface="Canva Sans"/>
              </a:rPr>
              <a:t>Others</a:t>
            </a:r>
          </a:p>
        </p:txBody>
      </p:sp>
      <p:grpSp>
        <p:nvGrpSpPr>
          <p:cNvPr id="19" name="Group 19"/>
          <p:cNvGrpSpPr/>
          <p:nvPr/>
        </p:nvGrpSpPr>
        <p:grpSpPr>
          <a:xfrm>
            <a:off x="11345737" y="2743644"/>
            <a:ext cx="6920909" cy="2920080"/>
            <a:chExt cx="9446996" cy="3985890"/>
          </a:xfrm>
        </p:grpSpPr>
        <p:sp>
          <p:nvSpPr>
            <p:cNvPr id="20" name="Freeform 20"/>
            <p:cNvSpPr/>
            <p:nvPr/>
          </p:nvSpPr>
          <p:spPr>
            <a:xfrm>
              <a:off x="0" y="0"/>
              <a:ext cx="9446996" cy="3985890"/>
            </a:xfrm>
            <a:custGeom>
              <a:rect l="l" t="t" r="r" b="b"/>
              <a:pathLst>
                <a:path w="9446996" h="3985890">
                  <a:moveTo>
                    <a:pt x="9322536" y="3985890"/>
                  </a:moveTo>
                  <a:lnTo>
                    <a:pt x="124460" y="3985890"/>
                  </a:lnTo>
                  <a:cubicBezTo>
                    <a:pt x="55880" y="3985890"/>
                    <a:pt x="0" y="3930010"/>
                    <a:pt x="0" y="3861430"/>
                  </a:cubicBezTo>
                  <a:lnTo>
                    <a:pt x="0" y="124460"/>
                  </a:lnTo>
                  <a:cubicBezTo>
                    <a:pt x="0" y="55880"/>
                    <a:pt x="55880" y="0"/>
                    <a:pt x="124460" y="0"/>
                  </a:cubicBezTo>
                  <a:lnTo>
                    <a:pt x="9322536" y="0"/>
                  </a:lnTo>
                  <a:cubicBezTo>
                    <a:pt x="9391116" y="0"/>
                    <a:pt x="9446996" y="55880"/>
                    <a:pt x="9446996" y="124460"/>
                  </a:cubicBezTo>
                  <a:lnTo>
                    <a:pt x="9446996" y="3861430"/>
                  </a:lnTo>
                  <a:cubicBezTo>
                    <a:pt x="9446996" y="3930010"/>
                    <a:pt x="9391116" y="3985890"/>
                    <a:pt x="9322536" y="3985890"/>
                  </a:cubicBezTo>
                  <a:close/>
                </a:path>
              </a:pathLst>
            </a:custGeom>
            <a:solidFill>
              <a:srgbClr val="000000">
                <a:alpha val="72941"/>
              </a:srgbClr>
            </a:solidFill>
          </p:spPr>
          <p:txBody>
            <a:bodyPr/>
            <a:lstStyle/>
            <a:p/>
          </p:txBody>
        </p:sp>
      </p:grpSp>
      <p:grpSp>
        <p:nvGrpSpPr>
          <p:cNvPr id="21" name="Group 21"/>
          <p:cNvGrpSpPr/>
          <p:nvPr/>
        </p:nvGrpSpPr>
        <p:grpSpPr>
          <a:xfrm rot="5400000">
            <a:off x="10331683" y="2521476"/>
            <a:ext cx="827966" cy="3162510"/>
            <a:chExt cx="3130550" cy="11957493"/>
          </a:xfrm>
        </p:grpSpPr>
        <p:sp>
          <p:nvSpPr>
            <p:cNvPr id="22" name="Freeform 22"/>
            <p:cNvSpPr/>
            <p:nvPr/>
          </p:nvSpPr>
          <p:spPr>
            <a:xfrm>
              <a:off x="0" y="0"/>
              <a:ext cx="3130550" cy="11957493"/>
            </a:xfrm>
            <a:custGeom>
              <a:rect l="l" t="t" r="r" b="b"/>
              <a:pathLst>
                <a:path w="3130550" h="11957493">
                  <a:moveTo>
                    <a:pt x="0" y="1123950"/>
                  </a:moveTo>
                  <a:lnTo>
                    <a:pt x="0" y="11957493"/>
                  </a:lnTo>
                  <a:lnTo>
                    <a:pt x="3130550" y="11957493"/>
                  </a:lnTo>
                  <a:lnTo>
                    <a:pt x="3130550" y="0"/>
                  </a:lnTo>
                  <a:close/>
                </a:path>
              </a:pathLst>
            </a:custGeom>
            <a:solidFill>
              <a:srgbClr val="F8F8F8"/>
            </a:solidFill>
          </p:spPr>
          <p:txBody>
            <a:bodyPr/>
            <a:lstStyle/>
            <a:p/>
          </p:txBody>
        </p:sp>
      </p:grpSp>
      <p:grpSp>
        <p:nvGrpSpPr>
          <p:cNvPr id="23" name="Group 23"/>
          <p:cNvGrpSpPr/>
          <p:nvPr/>
        </p:nvGrpSpPr>
        <p:grpSpPr>
          <a:xfrm>
            <a:off x="11388012" y="5924051"/>
            <a:ext cx="6960546" cy="2920080"/>
            <a:chExt cx="9501101" cy="3985890"/>
          </a:xfrm>
        </p:grpSpPr>
        <p:sp>
          <p:nvSpPr>
            <p:cNvPr id="24" name="Freeform 24"/>
            <p:cNvSpPr/>
            <p:nvPr/>
          </p:nvSpPr>
          <p:spPr>
            <a:xfrm>
              <a:off x="0" y="0"/>
              <a:ext cx="9501101" cy="3985890"/>
            </a:xfrm>
            <a:custGeom>
              <a:rect l="l" t="t" r="r" b="b"/>
              <a:pathLst>
                <a:path w="9501101" h="3985890">
                  <a:moveTo>
                    <a:pt x="9376641" y="3985890"/>
                  </a:moveTo>
                  <a:lnTo>
                    <a:pt x="124460" y="3985890"/>
                  </a:lnTo>
                  <a:cubicBezTo>
                    <a:pt x="55880" y="3985890"/>
                    <a:pt x="0" y="3930010"/>
                    <a:pt x="0" y="3861430"/>
                  </a:cubicBezTo>
                  <a:lnTo>
                    <a:pt x="0" y="124460"/>
                  </a:lnTo>
                  <a:cubicBezTo>
                    <a:pt x="0" y="55880"/>
                    <a:pt x="55880" y="0"/>
                    <a:pt x="124460" y="0"/>
                  </a:cubicBezTo>
                  <a:lnTo>
                    <a:pt x="9376641" y="0"/>
                  </a:lnTo>
                  <a:cubicBezTo>
                    <a:pt x="9445221" y="0"/>
                    <a:pt x="9501101" y="55880"/>
                    <a:pt x="9501101" y="124460"/>
                  </a:cubicBezTo>
                  <a:lnTo>
                    <a:pt x="9501101" y="3861430"/>
                  </a:lnTo>
                  <a:cubicBezTo>
                    <a:pt x="9501101" y="3930010"/>
                    <a:pt x="9445221" y="3985890"/>
                    <a:pt x="9376641" y="3985890"/>
                  </a:cubicBezTo>
                  <a:close/>
                </a:path>
              </a:pathLst>
            </a:custGeom>
            <a:solidFill>
              <a:srgbClr val="000000">
                <a:alpha val="72941"/>
              </a:srgbClr>
            </a:solidFill>
          </p:spPr>
          <p:txBody>
            <a:bodyPr/>
            <a:lstStyle/>
            <a:p/>
          </p:txBody>
        </p:sp>
      </p:grpSp>
      <p:grpSp>
        <p:nvGrpSpPr>
          <p:cNvPr id="25" name="Group 25"/>
          <p:cNvGrpSpPr/>
          <p:nvPr/>
        </p:nvGrpSpPr>
        <p:grpSpPr>
          <a:xfrm rot="5400000">
            <a:off x="10373958" y="5701883"/>
            <a:ext cx="827966" cy="3162510"/>
            <a:chExt cx="3130550" cy="11957493"/>
          </a:xfrm>
        </p:grpSpPr>
        <p:sp>
          <p:nvSpPr>
            <p:cNvPr id="26" name="Freeform 26"/>
            <p:cNvSpPr/>
            <p:nvPr/>
          </p:nvSpPr>
          <p:spPr>
            <a:xfrm>
              <a:off x="0" y="0"/>
              <a:ext cx="3130550" cy="11957493"/>
            </a:xfrm>
            <a:custGeom>
              <a:rect l="l" t="t" r="r" b="b"/>
              <a:pathLst>
                <a:path w="3130550" h="11957493">
                  <a:moveTo>
                    <a:pt x="0" y="1123950"/>
                  </a:moveTo>
                  <a:lnTo>
                    <a:pt x="0" y="11957493"/>
                  </a:lnTo>
                  <a:lnTo>
                    <a:pt x="3130550" y="11957493"/>
                  </a:lnTo>
                  <a:lnTo>
                    <a:pt x="3130550" y="0"/>
                  </a:lnTo>
                  <a:close/>
                </a:path>
              </a:pathLst>
            </a:custGeom>
            <a:solidFill>
              <a:srgbClr val="F8F8F8"/>
            </a:solidFill>
          </p:spPr>
          <p:txBody>
            <a:bodyPr/>
            <a:lstStyle/>
            <a:p/>
          </p:txBody>
        </p:sp>
      </p:grpSp>
      <p:sp>
        <p:nvSpPr>
          <p:cNvPr id="27" name="TextBox 27"/>
          <p:cNvSpPr txBox="1"/>
          <p:nvPr/>
        </p:nvSpPr>
        <p:spPr>
          <a:xfrm>
            <a:off x="12326921" y="3360031"/>
            <a:ext cx="5766656" cy="1696831"/>
          </a:xfrm>
          <a:prstGeom prst="rect">
            <a:avLst/>
          </a:prstGeom>
        </p:spPr>
        <p:txBody>
          <a:bodyPr lIns="0" tIns="0" rIns="0" bIns="0" rtlCol="0" anchor="t">
            <a:spAutoFit/>
          </a:bodyPr>
          <a:lstStyle/>
          <a:p>
            <a:pPr marL="826103" lvl="1" indent="-413051" algn="l">
              <a:lnSpc>
                <a:spcPts val="4438"/>
              </a:lnSpc>
              <a:buFont typeface="Arial"/>
              <a:buChar char="•"/>
            </a:pPr>
            <a:r>
              <a:rPr lang="en-US" sz="3826">
                <a:solidFill>
                  <a:srgbClr val="FFFFFF"/>
                </a:solidFill>
                <a:latin typeface="Canva Sans"/>
              </a:rPr>
              <a:t>Retail Chain</a:t>
            </a:r>
          </a:p>
          <a:p>
            <a:pPr marL="826103" lvl="1" indent="-413051" algn="l">
              <a:lnSpc>
                <a:spcPts val="4438"/>
              </a:lnSpc>
              <a:buFont typeface="Arial"/>
              <a:buChar char="•"/>
            </a:pPr>
            <a:r>
              <a:rPr lang="en-US" sz="3826">
                <a:solidFill>
                  <a:srgbClr val="FFFFFF"/>
                </a:solidFill>
                <a:latin typeface="Canva Sans"/>
              </a:rPr>
              <a:t>Direct to Farmers</a:t>
            </a:r>
          </a:p>
          <a:p>
            <a:pPr marL="826103" lvl="1" indent="-413051" algn="l">
              <a:lnSpc>
                <a:spcPts val="4438"/>
              </a:lnSpc>
              <a:buFont typeface="Arial"/>
              <a:buChar char="•"/>
            </a:pPr>
            <a:r>
              <a:rPr lang="en-US" sz="3826">
                <a:solidFill>
                  <a:srgbClr val="FFFFFF"/>
                </a:solidFill>
                <a:latin typeface="Canva Sans"/>
              </a:rPr>
              <a:t>Others </a:t>
            </a:r>
          </a:p>
        </p:txBody>
      </p:sp>
      <p:sp>
        <p:nvSpPr>
          <p:cNvPr id="28" name="TextBox 28"/>
          <p:cNvSpPr txBox="1"/>
          <p:nvPr/>
        </p:nvSpPr>
        <p:spPr>
          <a:xfrm>
            <a:off x="9206686" y="3839280"/>
            <a:ext cx="2849971" cy="677434"/>
          </a:xfrm>
          <a:prstGeom prst="rect">
            <a:avLst/>
          </a:prstGeom>
        </p:spPr>
        <p:txBody>
          <a:bodyPr lIns="0" tIns="0" rIns="0" bIns="0" rtlCol="0" anchor="t">
            <a:spAutoFit/>
          </a:bodyPr>
          <a:lstStyle/>
          <a:p>
            <a:pPr algn="ctr">
              <a:lnSpc>
                <a:spcPts val="2669"/>
              </a:lnSpc>
            </a:pPr>
            <a:r>
              <a:rPr lang="en-US" sz="2643">
                <a:solidFill>
                  <a:srgbClr val="43B4BE"/>
                </a:solidFill>
                <a:latin typeface="Canva Sans"/>
              </a:rPr>
              <a:t>Distribution Channel</a:t>
            </a:r>
          </a:p>
        </p:txBody>
      </p:sp>
      <p:sp>
        <p:nvSpPr>
          <p:cNvPr id="29" name="TextBox 29"/>
          <p:cNvSpPr txBox="1"/>
          <p:nvPr/>
        </p:nvSpPr>
        <p:spPr>
          <a:xfrm>
            <a:off x="9206686" y="6968234"/>
            <a:ext cx="2849971" cy="677434"/>
          </a:xfrm>
          <a:prstGeom prst="rect">
            <a:avLst/>
          </a:prstGeom>
        </p:spPr>
        <p:txBody>
          <a:bodyPr lIns="0" tIns="0" rIns="0" bIns="0" rtlCol="0" anchor="t">
            <a:spAutoFit/>
          </a:bodyPr>
          <a:lstStyle/>
          <a:p>
            <a:pPr algn="ctr">
              <a:lnSpc>
                <a:spcPts val="2669"/>
              </a:lnSpc>
            </a:pPr>
            <a:r>
              <a:rPr lang="en-US" sz="2643">
                <a:solidFill>
                  <a:srgbClr val="43B4BE"/>
                </a:solidFill>
                <a:latin typeface="Canva Sans"/>
              </a:rPr>
              <a:t>Regulation Segment</a:t>
            </a:r>
          </a:p>
        </p:txBody>
      </p:sp>
      <p:sp>
        <p:nvSpPr>
          <p:cNvPr id="30" name="TextBox 30"/>
          <p:cNvSpPr txBox="1"/>
          <p:nvPr/>
        </p:nvSpPr>
        <p:spPr>
          <a:xfrm>
            <a:off x="12275732" y="6259285"/>
            <a:ext cx="6377481" cy="2259137"/>
          </a:xfrm>
          <a:prstGeom prst="rect">
            <a:avLst/>
          </a:prstGeom>
        </p:spPr>
        <p:txBody>
          <a:bodyPr lIns="0" tIns="0" rIns="0" bIns="0" rtlCol="0" anchor="t">
            <a:spAutoFit/>
          </a:bodyPr>
          <a:lstStyle/>
          <a:p>
            <a:pPr marL="826103" lvl="1" indent="-413051" algn="l">
              <a:lnSpc>
                <a:spcPts val="4438"/>
              </a:lnSpc>
              <a:buFont typeface="Arial"/>
              <a:buChar char="•"/>
            </a:pPr>
            <a:r>
              <a:rPr lang="en-US" sz="3826">
                <a:solidFill>
                  <a:srgbClr val="FFFFFF"/>
                </a:solidFill>
                <a:latin typeface="Canva Sans"/>
              </a:rPr>
              <a:t>Certified Seed Potatoes</a:t>
            </a:r>
          </a:p>
          <a:p>
            <a:pPr marL="826103" lvl="1" indent="-413051" algn="l">
              <a:lnSpc>
                <a:spcPts val="4438"/>
              </a:lnSpc>
              <a:buFont typeface="Arial"/>
              <a:buChar char="•"/>
            </a:pPr>
            <a:r>
              <a:rPr lang="en-US" sz="3826">
                <a:solidFill>
                  <a:srgbClr val="FFFFFF"/>
                </a:solidFill>
                <a:latin typeface="Canva Sans"/>
              </a:rPr>
              <a:t>Non-certified Seed Potatoes</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Pr>
        <a:solidFill>
          <a:srgbClr val="F8F8F8"/>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rcRect l="36500" t="25150" r="38480" b="21038"/>
          <a:stretch>
            <a:fillRect/>
          </a:stretch>
        </p:blipFill>
        <p:spPr>
          <a:xfrm>
            <a:off x="0" y="0"/>
            <a:ext cx="1542502" cy="1866155"/>
          </a:xfrm>
          <a:prstGeom prst="rect">
            <a:avLst/>
          </a:prstGeom>
        </p:spPr>
      </p:pic>
      <p:sp>
        <p:nvSpPr>
          <p:cNvPr id="3" name="Freeform 3"/>
          <p:cNvSpPr/>
          <p:nvPr/>
        </p:nvSpPr>
        <p:spPr>
          <a:xfrm>
            <a:off x="0" y="715338"/>
            <a:ext cx="11584462" cy="9571662"/>
          </a:xfrm>
          <a:custGeom>
            <a:rect l="l" t="t" r="r" b="b"/>
            <a:pathLst>
              <a:path w="11584462" h="9571662">
                <a:moveTo>
                  <a:pt x="0" y="0"/>
                </a:moveTo>
                <a:lnTo>
                  <a:pt x="11584462" y="0"/>
                </a:lnTo>
                <a:lnTo>
                  <a:pt x="11584462" y="9571662"/>
                </a:lnTo>
                <a:lnTo>
                  <a:pt x="0" y="957166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p:txBody>
      </p:sp>
      <p:sp>
        <p:nvSpPr>
          <p:cNvPr id="4" name="TextBox 4"/>
          <p:cNvSpPr txBox="1"/>
          <p:nvPr/>
        </p:nvSpPr>
        <p:spPr>
          <a:xfrm>
            <a:off x="9862826" y="5337826"/>
            <a:ext cx="8160810" cy="2070735"/>
          </a:xfrm>
          <a:prstGeom prst="rect">
            <a:avLst/>
          </a:prstGeom>
        </p:spPr>
        <p:txBody>
          <a:bodyPr lIns="0" tIns="0" rIns="0" bIns="0" rtlCol="0" anchor="t">
            <a:spAutoFit/>
          </a:bodyPr>
          <a:lstStyle/>
          <a:p>
            <a:pPr algn="l">
              <a:lnSpc>
                <a:spcPts val="5519"/>
              </a:lnSpc>
            </a:pPr>
            <a:r>
              <a:rPr lang="en-US" sz="3999" spc="399">
                <a:solidFill>
                  <a:srgbClr val="000000"/>
                </a:solidFill>
                <a:latin typeface="Canva Sans"/>
              </a:rPr>
              <a:t>North America Seed Potatoes Market Revenue share for 2024 is </a:t>
            </a:r>
            <a:r>
              <a:rPr lang="en-US" sz="3999" spc="399">
                <a:solidFill>
                  <a:srgbClr val="653429"/>
                </a:solidFill>
                <a:latin typeface="Canva Sans Bold"/>
              </a:rPr>
              <a:t>40%</a:t>
            </a:r>
          </a:p>
        </p:txBody>
      </p:sp>
      <p:sp>
        <p:nvSpPr>
          <p:cNvPr id="5" name="TextBox 5"/>
          <p:cNvSpPr txBox="1"/>
          <p:nvPr/>
        </p:nvSpPr>
        <p:spPr>
          <a:xfrm>
            <a:off x="4148497" y="4009637"/>
            <a:ext cx="3839992" cy="1133863"/>
          </a:xfrm>
          <a:prstGeom prst="rect">
            <a:avLst/>
          </a:prstGeom>
        </p:spPr>
        <p:txBody>
          <a:bodyPr lIns="0" tIns="0" rIns="0" bIns="0" rtlCol="0" anchor="t">
            <a:spAutoFit/>
          </a:bodyPr>
          <a:lstStyle/>
          <a:p>
            <a:pPr algn="ctr">
              <a:lnSpc>
                <a:spcPts val="4438"/>
              </a:lnSpc>
              <a:spcBef>
                <a:spcPct val="0"/>
              </a:spcBef>
            </a:pPr>
            <a:r>
              <a:rPr lang="en-US" sz="3826">
                <a:solidFill>
                  <a:srgbClr val="FFFFFF"/>
                </a:solidFill>
                <a:latin typeface="Canva Sans"/>
              </a:rPr>
              <a:t>North America</a:t>
            </a:r>
          </a:p>
          <a:p>
            <a:pPr algn="ctr">
              <a:lnSpc>
                <a:spcPts val="4438"/>
              </a:lnSpc>
              <a:spcBef>
                <a:spcPct val="0"/>
              </a:spcBef>
            </a:pPr>
            <a:r>
              <a:rPr lang="en-US" sz="3826">
                <a:solidFill>
                  <a:srgbClr val="FFFFFF"/>
                </a:solidFill>
                <a:latin typeface="Canva Sans"/>
              </a:rPr>
              <a:t>40%</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b="-18666"/>
            </a:stretch>
          </a:blipFill>
        </p:spPr>
        <p:txBody>
          <a:bodyPr/>
          <a:lstStyle/>
          <a:p/>
        </p:txBody>
      </p:sp>
      <p:grpSp>
        <p:nvGrpSpPr>
          <p:cNvPr id="3" name="Group 3"/>
          <p:cNvGrpSpPr/>
          <p:nvPr/>
        </p:nvGrpSpPr>
        <p:grpSpPr>
          <a:xfrm>
            <a:off x="4686579" y="5334464"/>
            <a:ext cx="9757038" cy="3383104"/>
            <a:chExt cx="7487197" cy="2596071"/>
          </a:xfrm>
        </p:grpSpPr>
        <p:sp>
          <p:nvSpPr>
            <p:cNvPr id="4" name="Freeform 4"/>
            <p:cNvSpPr/>
            <p:nvPr/>
          </p:nvSpPr>
          <p:spPr>
            <a:xfrm>
              <a:off x="0" y="0"/>
              <a:ext cx="7487197" cy="2596072"/>
            </a:xfrm>
            <a:custGeom>
              <a:rect l="l" t="t" r="r" b="b"/>
              <a:pathLst>
                <a:path w="7487197" h="2596072">
                  <a:moveTo>
                    <a:pt x="7362737" y="2596071"/>
                  </a:moveTo>
                  <a:lnTo>
                    <a:pt x="124460" y="2596071"/>
                  </a:lnTo>
                  <a:cubicBezTo>
                    <a:pt x="55880" y="2596071"/>
                    <a:pt x="0" y="2540191"/>
                    <a:pt x="0" y="2471611"/>
                  </a:cubicBezTo>
                  <a:lnTo>
                    <a:pt x="0" y="124460"/>
                  </a:lnTo>
                  <a:cubicBezTo>
                    <a:pt x="0" y="55880"/>
                    <a:pt x="55880" y="0"/>
                    <a:pt x="124460" y="0"/>
                  </a:cubicBezTo>
                  <a:lnTo>
                    <a:pt x="7362737" y="0"/>
                  </a:lnTo>
                  <a:cubicBezTo>
                    <a:pt x="7431317" y="0"/>
                    <a:pt x="7487197" y="55880"/>
                    <a:pt x="7487197" y="124460"/>
                  </a:cubicBezTo>
                  <a:lnTo>
                    <a:pt x="7487197" y="2471612"/>
                  </a:lnTo>
                  <a:cubicBezTo>
                    <a:pt x="7487197" y="2540191"/>
                    <a:pt x="7431317" y="2596072"/>
                    <a:pt x="7362737" y="2596072"/>
                  </a:cubicBezTo>
                  <a:close/>
                </a:path>
              </a:pathLst>
            </a:custGeom>
            <a:solidFill>
              <a:srgbClr val="653429">
                <a:alpha val="85882"/>
              </a:srgbClr>
            </a:solidFill>
          </p:spPr>
          <p:txBody>
            <a:bodyPr/>
            <a:lstStyle/>
            <a:p/>
          </p:txBody>
        </p:sp>
      </p:grpSp>
      <p:grpSp>
        <p:nvGrpSpPr>
          <p:cNvPr id="5" name="Group 5"/>
          <p:cNvGrpSpPr/>
          <p:nvPr/>
        </p:nvGrpSpPr>
        <p:grpSpPr>
          <a:xfrm>
            <a:off x="4686579" y="1569431"/>
            <a:ext cx="9757038" cy="3396655"/>
            <a:chExt cx="7487197" cy="2606470"/>
          </a:xfrm>
        </p:grpSpPr>
        <p:sp>
          <p:nvSpPr>
            <p:cNvPr id="6" name="Freeform 6"/>
            <p:cNvSpPr/>
            <p:nvPr/>
          </p:nvSpPr>
          <p:spPr>
            <a:xfrm>
              <a:off x="0" y="0"/>
              <a:ext cx="7487197" cy="2606470"/>
            </a:xfrm>
            <a:custGeom>
              <a:rect l="l" t="t" r="r" b="b"/>
              <a:pathLst>
                <a:path w="7487197" h="2606470">
                  <a:moveTo>
                    <a:pt x="7362737" y="2606470"/>
                  </a:moveTo>
                  <a:lnTo>
                    <a:pt x="124460" y="2606470"/>
                  </a:lnTo>
                  <a:cubicBezTo>
                    <a:pt x="55880" y="2606470"/>
                    <a:pt x="0" y="2550590"/>
                    <a:pt x="0" y="2482010"/>
                  </a:cubicBezTo>
                  <a:lnTo>
                    <a:pt x="0" y="124460"/>
                  </a:lnTo>
                  <a:cubicBezTo>
                    <a:pt x="0" y="55880"/>
                    <a:pt x="55880" y="0"/>
                    <a:pt x="124460" y="0"/>
                  </a:cubicBezTo>
                  <a:lnTo>
                    <a:pt x="7362737" y="0"/>
                  </a:lnTo>
                  <a:cubicBezTo>
                    <a:pt x="7431317" y="0"/>
                    <a:pt x="7487197" y="55880"/>
                    <a:pt x="7487197" y="124460"/>
                  </a:cubicBezTo>
                  <a:lnTo>
                    <a:pt x="7487197" y="2482010"/>
                  </a:lnTo>
                  <a:cubicBezTo>
                    <a:pt x="7487197" y="2550590"/>
                    <a:pt x="7431317" y="2606470"/>
                    <a:pt x="7362737" y="2606470"/>
                  </a:cubicBezTo>
                  <a:close/>
                </a:path>
              </a:pathLst>
            </a:custGeom>
            <a:solidFill>
              <a:srgbClr val="000000">
                <a:alpha val="62745"/>
              </a:srgbClr>
            </a:solidFill>
          </p:spPr>
          <p:txBody>
            <a:bodyPr/>
            <a:lstStyle/>
            <a:p/>
          </p:txBody>
        </p:sp>
      </p:grpSp>
      <p:grpSp>
        <p:nvGrpSpPr>
          <p:cNvPr id="7" name="Group 7"/>
          <p:cNvGrpSpPr/>
          <p:nvPr/>
        </p:nvGrpSpPr>
        <p:grpSpPr>
          <a:xfrm>
            <a:off x="3145304" y="2138073"/>
            <a:ext cx="2794551" cy="2271468"/>
            <a:chExt cx="2144437" cy="1743043"/>
          </a:xfrm>
        </p:grpSpPr>
        <p:sp>
          <p:nvSpPr>
            <p:cNvPr id="8" name="Freeform 8"/>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653429">
                <a:alpha val="85882"/>
              </a:srgbClr>
            </a:solidFill>
          </p:spPr>
          <p:txBody>
            <a:bodyPr/>
            <a:lstStyle/>
            <a:p/>
          </p:txBody>
        </p:sp>
      </p:grpSp>
      <p:grpSp>
        <p:nvGrpSpPr>
          <p:cNvPr id="9" name="Group 9"/>
          <p:cNvGrpSpPr/>
          <p:nvPr/>
        </p:nvGrpSpPr>
        <p:grpSpPr>
          <a:xfrm>
            <a:off x="3145304" y="5918834"/>
            <a:ext cx="2794551" cy="2271468"/>
            <a:chExt cx="2144437" cy="1743043"/>
          </a:xfrm>
        </p:grpSpPr>
        <p:sp>
          <p:nvSpPr>
            <p:cNvPr id="10" name="Freeform 10"/>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000000">
                <a:alpha val="62745"/>
              </a:srgbClr>
            </a:solidFill>
          </p:spPr>
          <p:txBody>
            <a:bodyPr/>
            <a:lstStyle/>
            <a:p/>
          </p:txBody>
        </p:sp>
      </p:grpSp>
      <p:grpSp>
        <p:nvGrpSpPr>
          <p:cNvPr id="11" name="Group 11"/>
          <p:cNvGrpSpPr>
            <a:grpSpLocks noChangeAspect="1"/>
          </p:cNvGrpSpPr>
          <p:nvPr/>
        </p:nvGrpSpPr>
        <p:grpSpPr>
          <a:xfrm rot="5400000">
            <a:off x="5807533" y="2945081"/>
            <a:ext cx="759184" cy="657453"/>
            <a:chExt cx="6350000" cy="5499100"/>
          </a:xfrm>
        </p:grpSpPr>
        <p:sp>
          <p:nvSpPr>
            <p:cNvPr id="12" name="Freeform 12"/>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653429">
                <a:alpha val="85882"/>
              </a:srgbClr>
            </a:solidFill>
          </p:spPr>
          <p:txBody>
            <a:bodyPr/>
            <a:lstStyle/>
            <a:p/>
          </p:txBody>
        </p:sp>
      </p:grpSp>
      <p:grpSp>
        <p:nvGrpSpPr>
          <p:cNvPr id="13" name="Group 13"/>
          <p:cNvGrpSpPr>
            <a:grpSpLocks noChangeAspect="1"/>
          </p:cNvGrpSpPr>
          <p:nvPr/>
        </p:nvGrpSpPr>
        <p:grpSpPr>
          <a:xfrm rot="5400000">
            <a:off x="5807533" y="6725841"/>
            <a:ext cx="759184" cy="657453"/>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000000">
                <a:alpha val="62745"/>
              </a:srgbClr>
            </a:solidFill>
          </p:spPr>
          <p:txBody>
            <a:bodyPr/>
            <a:lstStyle/>
            <a:p/>
          </p:txBody>
        </p:sp>
      </p:grpSp>
      <p:pic>
        <p:nvPicPr>
          <p:cNvPr id="15" name="Picture 15"/>
          <p:cNvPicPr>
            <a:picLocks noChangeAspect="1"/>
          </p:cNvPicPr>
          <p:nvPr/>
        </p:nvPicPr>
        <p:blipFill>
          <a:blip r:embed="rId3"/>
          <a:srcRect l="36500" t="25150" r="38480" b="21038"/>
          <a:stretch>
            <a:fillRect/>
          </a:stretch>
        </p:blipFill>
        <p:spPr>
          <a:xfrm>
            <a:off x="0" y="-24686"/>
            <a:ext cx="1716481" cy="2076639"/>
          </a:xfrm>
          <a:prstGeom prst="rect">
            <a:avLst/>
          </a:prstGeom>
        </p:spPr>
      </p:pic>
      <p:sp>
        <p:nvSpPr>
          <p:cNvPr id="16" name="TextBox 16"/>
          <p:cNvSpPr txBox="1"/>
          <p:nvPr/>
        </p:nvSpPr>
        <p:spPr>
          <a:xfrm>
            <a:off x="3351846" y="3098081"/>
            <a:ext cx="2506553" cy="578409"/>
          </a:xfrm>
          <a:prstGeom prst="rect">
            <a:avLst/>
          </a:prstGeom>
        </p:spPr>
        <p:txBody>
          <a:bodyPr lIns="0" tIns="0" rIns="0" bIns="0" rtlCol="0" anchor="t">
            <a:spAutoFit/>
          </a:bodyPr>
          <a:lstStyle/>
          <a:p>
            <a:pPr algn="ctr">
              <a:lnSpc>
                <a:spcPts val="4869"/>
              </a:lnSpc>
              <a:spcBef>
                <a:spcPct val="0"/>
              </a:spcBef>
            </a:pPr>
            <a:r>
              <a:rPr lang="en-US" sz="3477" spc="111">
                <a:solidFill>
                  <a:srgbClr val="FFFFFF"/>
                </a:solidFill>
                <a:latin typeface="Canva Sans Bold"/>
              </a:rPr>
              <a:t>Drivers</a:t>
            </a:r>
          </a:p>
        </p:txBody>
      </p:sp>
      <p:sp>
        <p:nvSpPr>
          <p:cNvPr id="17" name="TextBox 17"/>
          <p:cNvSpPr txBox="1"/>
          <p:nvPr/>
        </p:nvSpPr>
        <p:spPr>
          <a:xfrm>
            <a:off x="3063847" y="6704279"/>
            <a:ext cx="3082550" cy="578409"/>
          </a:xfrm>
          <a:prstGeom prst="rect">
            <a:avLst/>
          </a:prstGeom>
        </p:spPr>
        <p:txBody>
          <a:bodyPr lIns="0" tIns="0" rIns="0" bIns="0" rtlCol="0" anchor="t">
            <a:spAutoFit/>
          </a:bodyPr>
          <a:lstStyle/>
          <a:p>
            <a:pPr algn="ctr">
              <a:lnSpc>
                <a:spcPts val="4869"/>
              </a:lnSpc>
              <a:spcBef>
                <a:spcPct val="0"/>
              </a:spcBef>
            </a:pPr>
            <a:r>
              <a:rPr lang="en-US" sz="3477" spc="111">
                <a:solidFill>
                  <a:srgbClr val="FFFFFF"/>
                </a:solidFill>
                <a:latin typeface="Canva Sans Bold"/>
              </a:rPr>
              <a:t>Restraints</a:t>
            </a:r>
          </a:p>
        </p:txBody>
      </p:sp>
      <p:sp>
        <p:nvSpPr>
          <p:cNvPr id="18" name="TextBox 18"/>
          <p:cNvSpPr txBox="1"/>
          <p:nvPr/>
        </p:nvSpPr>
        <p:spPr>
          <a:xfrm>
            <a:off x="6440594" y="1708516"/>
            <a:ext cx="7927764" cy="3128010"/>
          </a:xfrm>
          <a:prstGeom prst="rect">
            <a:avLst/>
          </a:prstGeom>
        </p:spPr>
        <p:txBody>
          <a:bodyPr lIns="0" tIns="0" rIns="0" bIns="0" rtlCol="0" anchor="t">
            <a:spAutoFit/>
          </a:bodyPr>
          <a:lstStyle/>
          <a:p>
            <a:pPr marL="647705" lvl="1" indent="-323852" algn="l">
              <a:lnSpc>
                <a:spcPts val="3570"/>
              </a:lnSpc>
              <a:buFont typeface="Arial"/>
              <a:buChar char="•"/>
            </a:pPr>
            <a:r>
              <a:rPr lang="en-US" sz="3000" spc="96">
                <a:solidFill>
                  <a:srgbClr val="FFFFFF"/>
                </a:solidFill>
                <a:latin typeface="Canva Sans"/>
              </a:rPr>
              <a:t>Growing Potato Consumption and Production Favours the Growth of the Seed Potato Market</a:t>
            </a:r>
          </a:p>
          <a:p>
            <a:pPr marL="647705" lvl="1" indent="-323852" algn="l">
              <a:lnSpc>
                <a:spcPts val="3570"/>
              </a:lnSpc>
              <a:buFont typeface="Arial"/>
              <a:buChar char="•"/>
            </a:pPr>
            <a:r>
              <a:rPr lang="en-US" sz="3000" spc="96">
                <a:solidFill>
                  <a:srgbClr val="FFFFFF"/>
                </a:solidFill>
                <a:latin typeface="Canva Sans"/>
              </a:rPr>
              <a:t>Increasing Technological Advancements in Production of Seed Potato Varieties Drives the Market Growth</a:t>
            </a:r>
          </a:p>
        </p:txBody>
      </p:sp>
      <p:sp>
        <p:nvSpPr>
          <p:cNvPr id="19" name="TextBox 19"/>
          <p:cNvSpPr txBox="1"/>
          <p:nvPr/>
        </p:nvSpPr>
        <p:spPr>
          <a:xfrm>
            <a:off x="6694062" y="6358166"/>
            <a:ext cx="7420828" cy="1337310"/>
          </a:xfrm>
          <a:prstGeom prst="rect">
            <a:avLst/>
          </a:prstGeom>
        </p:spPr>
        <p:txBody>
          <a:bodyPr lIns="0" tIns="0" rIns="0" bIns="0" rtlCol="0" anchor="t">
            <a:spAutoFit/>
          </a:bodyPr>
          <a:lstStyle/>
          <a:p>
            <a:pPr algn="l">
              <a:lnSpc>
                <a:spcPts val="3569"/>
              </a:lnSpc>
            </a:pPr>
            <a:r>
              <a:rPr lang="en-US" sz="3000" spc="96">
                <a:solidFill>
                  <a:srgbClr val="FFFFFF"/>
                </a:solidFill>
                <a:latin typeface="Canva Sans"/>
              </a:rPr>
              <a:t>Higher Investment Requirements for Seed Potato Production is Likely to Restrain the Market Growth.</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55331" b="-111002"/>
            </a:stretch>
          </a:blipFill>
        </p:spPr>
        <p:txBody>
          <a:bodyPr/>
          <a:lstStyle/>
          <a:p/>
        </p:txBody>
      </p:sp>
      <p:grpSp>
        <p:nvGrpSpPr>
          <p:cNvPr id="3" name="Group 3"/>
          <p:cNvGrpSpPr/>
          <p:nvPr/>
        </p:nvGrpSpPr>
        <p:grpSpPr>
          <a:xfrm>
            <a:off x="1196195" y="1033035"/>
            <a:ext cx="15877515" cy="8613242"/>
            <a:chExt cx="4519799" cy="2451903"/>
          </a:xfrm>
        </p:grpSpPr>
        <p:sp>
          <p:nvSpPr>
            <p:cNvPr id="4" name="Freeform 4"/>
            <p:cNvSpPr/>
            <p:nvPr/>
          </p:nvSpPr>
          <p:spPr>
            <a:xfrm>
              <a:off x="0" y="0"/>
              <a:ext cx="4519799" cy="2451903"/>
            </a:xfrm>
            <a:custGeom>
              <a:rect l="l" t="t" r="r" b="b"/>
              <a:pathLst>
                <a:path w="4519799" h="2451903">
                  <a:moveTo>
                    <a:pt x="0" y="0"/>
                  </a:moveTo>
                  <a:lnTo>
                    <a:pt x="4519799" y="0"/>
                  </a:lnTo>
                  <a:lnTo>
                    <a:pt x="4519799" y="2451903"/>
                  </a:lnTo>
                  <a:lnTo>
                    <a:pt x="0" y="2451903"/>
                  </a:lnTo>
                  <a:close/>
                </a:path>
              </a:pathLst>
            </a:custGeom>
            <a:solidFill>
              <a:srgbClr val="000000">
                <a:alpha val="62745"/>
              </a:srgbClr>
            </a:solidFill>
          </p:spPr>
          <p:txBody>
            <a:bodyPr/>
            <a:lstStyle/>
            <a:p/>
          </p:txBody>
        </p:sp>
        <p:sp>
          <p:nvSpPr>
            <p:cNvPr id="5" name="TextBox 5"/>
            <p:cNvSpPr txBox="1"/>
            <p:nvPr/>
          </p:nvSpPr>
          <p:spPr>
            <a:xfrm>
              <a:off x="0" y="-38100"/>
              <a:ext cx="4519799" cy="2490003"/>
            </a:xfrm>
            <a:prstGeom prst="rect">
              <a:avLst/>
            </a:prstGeom>
          </p:spPr>
          <p:txBody>
            <a:bodyPr lIns="50800" tIns="50800" rIns="50800" bIns="50800" rtlCol="0" anchor="ctr"/>
            <a:lstStyle/>
            <a:p>
              <a:pPr algn="ctr">
                <a:lnSpc>
                  <a:spcPts val="2659"/>
                </a:lnSpc>
              </a:pPr>
              <a:endParaRPr/>
            </a:p>
          </p:txBody>
        </p:sp>
      </p:grpSp>
      <p:pic>
        <p:nvPicPr>
          <p:cNvPr id="6" name="Picture 6"/>
          <p:cNvPicPr>
            <a:picLocks noChangeAspect="1"/>
          </p:cNvPicPr>
          <p:nvPr/>
        </p:nvPicPr>
        <p:blipFill>
          <a:blip r:embed="rId3"/>
          <a:srcRect l="36500" t="25150" r="39942" b="24794"/>
          <a:stretch>
            <a:fillRect/>
          </a:stretch>
        </p:blipFill>
        <p:spPr>
          <a:xfrm>
            <a:off x="647471" y="243338"/>
            <a:ext cx="1654028" cy="1976915"/>
          </a:xfrm>
          <a:prstGeom prst="rect">
            <a:avLst/>
          </a:prstGeom>
        </p:spPr>
      </p:pic>
      <p:sp>
        <p:nvSpPr>
          <p:cNvPr id="7" name="TextBox 7"/>
          <p:cNvSpPr txBox="1"/>
          <p:nvPr/>
        </p:nvSpPr>
        <p:spPr>
          <a:xfrm>
            <a:off x="1516294" y="2498559"/>
            <a:ext cx="15392057" cy="6374130"/>
          </a:xfrm>
          <a:prstGeom prst="rect">
            <a:avLst/>
          </a:prstGeom>
        </p:spPr>
        <p:txBody>
          <a:bodyPr lIns="0" tIns="0" rIns="0" bIns="0" rtlCol="0" anchor="t">
            <a:spAutoFit/>
          </a:bodyPr>
          <a:lstStyle/>
          <a:p>
            <a:pPr marL="712472" lvl="1" indent="-356236" algn="l">
              <a:lnSpc>
                <a:spcPts val="4620"/>
              </a:lnSpc>
              <a:buFont typeface="Arial"/>
              <a:buChar char="•"/>
            </a:pPr>
            <a:r>
              <a:rPr lang="en-US" sz="3300">
                <a:solidFill>
                  <a:srgbClr val="FFFFFF"/>
                </a:solidFill>
                <a:latin typeface="Canva Sans"/>
              </a:rPr>
              <a:t>The Global Seed Potatoes Market is witnessing significant growth in the near future.</a:t>
            </a:r>
          </a:p>
          <a:p>
            <a:pPr marL="712472" lvl="1" indent="-356236" algn="l">
              <a:lnSpc>
                <a:spcPts val="4620"/>
              </a:lnSpc>
              <a:buFont typeface="Arial"/>
              <a:buChar char="•"/>
            </a:pPr>
            <a:r>
              <a:rPr lang="en-US" sz="3300">
                <a:solidFill>
                  <a:srgbClr val="FFFFFF"/>
                </a:solidFill>
                <a:latin typeface="Canva Sans"/>
              </a:rPr>
              <a:t>Conventional potato seed production systems involve successive multiplication of nucleus seed tubers through super-elite, elite, and certified seed stages. </a:t>
            </a:r>
          </a:p>
          <a:p>
            <a:pPr marL="712472" lvl="1" indent="-356236" algn="l">
              <a:lnSpc>
                <a:spcPts val="4620"/>
              </a:lnSpc>
              <a:buFont typeface="Arial"/>
              <a:buChar char="•"/>
            </a:pPr>
            <a:r>
              <a:rPr lang="en-US" sz="3300">
                <a:solidFill>
                  <a:srgbClr val="FFFFFF"/>
                </a:solidFill>
                <a:latin typeface="Canva Sans"/>
              </a:rPr>
              <a:t> Factory planting of potatoes can improve the efficiency, quality, and yield of potato production, as well as reduce labor costs and environmental impact.</a:t>
            </a:r>
          </a:p>
          <a:p>
            <a:pPr marL="712472" lvl="1" indent="-356236" algn="l">
              <a:lnSpc>
                <a:spcPts val="4620"/>
              </a:lnSpc>
              <a:buFont typeface="Arial"/>
              <a:buChar char="•"/>
            </a:pPr>
            <a:r>
              <a:rPr lang="en-US" sz="3300">
                <a:solidFill>
                  <a:srgbClr val="FFFFFF"/>
                </a:solidFill>
                <a:latin typeface="Canva Sans"/>
              </a:rPr>
              <a:t>Retail chain distribution refers to the process of getting goods from manufacturers and producers to consumers through a network of intermediaries such as wholesalers, distributors, and retailers.</a:t>
            </a:r>
          </a:p>
        </p:txBody>
      </p:sp>
      <p:sp>
        <p:nvSpPr>
          <p:cNvPr id="8" name="TextBox 8"/>
          <p:cNvSpPr txBox="1"/>
          <p:nvPr/>
        </p:nvSpPr>
        <p:spPr>
          <a:xfrm>
            <a:off x="4341966" y="1307996"/>
            <a:ext cx="9740712" cy="757555"/>
          </a:xfrm>
          <a:prstGeom prst="rect">
            <a:avLst/>
          </a:prstGeom>
        </p:spPr>
        <p:txBody>
          <a:bodyPr lIns="0" tIns="0" rIns="0" bIns="0" rtlCol="0" anchor="t">
            <a:spAutoFit/>
          </a:bodyPr>
          <a:lstStyle/>
          <a:p>
            <a:pPr algn="ctr">
              <a:lnSpc>
                <a:spcPts val="5884"/>
              </a:lnSpc>
            </a:pPr>
            <a:r>
              <a:rPr lang="en-US" sz="5499">
                <a:solidFill>
                  <a:srgbClr val="FFFFFF"/>
                </a:solidFill>
                <a:latin typeface="Canva Sans"/>
              </a:rPr>
              <a:t>AUTHOR'S PERSPECTIVE</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7455" b="-11063"/>
            </a:stretch>
          </a:blipFill>
        </p:spPr>
        <p:txBody>
          <a:bodyPr/>
          <a:lstStyle/>
          <a:p/>
        </p:txBody>
      </p:sp>
      <p:pic>
        <p:nvPicPr>
          <p:cNvPr id="3" name="Picture 3"/>
          <p:cNvPicPr>
            <a:picLocks noChangeAspect="1"/>
          </p:cNvPicPr>
          <p:nvPr/>
        </p:nvPicPr>
        <p:blipFill>
          <a:blip r:embed="rId3"/>
          <a:srcRect l="36500" t="25150" r="38480" b="26795"/>
          <a:stretch>
            <a:fillRect/>
          </a:stretch>
        </p:blipFill>
        <p:spPr>
          <a:xfrm>
            <a:off x="-1217" y="-52084"/>
            <a:ext cx="1837067" cy="1984756"/>
          </a:xfrm>
          <a:prstGeom prst="rect">
            <a:avLst/>
          </a:prstGeom>
        </p:spPr>
      </p:pic>
      <p:sp>
        <p:nvSpPr>
          <p:cNvPr id="4" name="Freeform 4"/>
          <p:cNvSpPr/>
          <p:nvPr/>
        </p:nvSpPr>
        <p:spPr>
          <a:xfrm>
            <a:off x="917317" y="1948816"/>
            <a:ext cx="3587902" cy="2265243"/>
          </a:xfrm>
          <a:custGeom>
            <a:rect l="l" t="t" r="r" b="b"/>
            <a:pathLst>
              <a:path w="3587902" h="2265243">
                <a:moveTo>
                  <a:pt x="0" y="0"/>
                </a:moveTo>
                <a:lnTo>
                  <a:pt x="3587901" y="0"/>
                </a:lnTo>
                <a:lnTo>
                  <a:pt x="3587901" y="2265243"/>
                </a:lnTo>
                <a:lnTo>
                  <a:pt x="0" y="2265243"/>
                </a:lnTo>
                <a:lnTo>
                  <a:pt x="0" y="0"/>
                </a:lnTo>
                <a:close/>
              </a:path>
            </a:pathLst>
          </a:custGeom>
          <a:blipFill>
            <a:blip r:embed="rId4"/>
            <a:stretch>
              <a:fillRect l="-13559" r="-13559" b="-335"/>
            </a:stretch>
          </a:blipFill>
        </p:spPr>
        <p:txBody>
          <a:bodyPr/>
          <a:lstStyle/>
          <a:p/>
        </p:txBody>
      </p:sp>
      <p:sp>
        <p:nvSpPr>
          <p:cNvPr id="5" name="Freeform 5"/>
          <p:cNvSpPr/>
          <p:nvPr/>
        </p:nvSpPr>
        <p:spPr>
          <a:xfrm>
            <a:off x="5715833" y="2104838"/>
            <a:ext cx="4840252" cy="1953199"/>
          </a:xfrm>
          <a:custGeom>
            <a:rect l="l" t="t" r="r" b="b"/>
            <a:pathLst>
              <a:path w="4840252" h="1953199">
                <a:moveTo>
                  <a:pt x="0" y="0"/>
                </a:moveTo>
                <a:lnTo>
                  <a:pt x="4840252" y="0"/>
                </a:lnTo>
                <a:lnTo>
                  <a:pt x="4840252" y="1953200"/>
                </a:lnTo>
                <a:lnTo>
                  <a:pt x="0" y="1953200"/>
                </a:lnTo>
                <a:lnTo>
                  <a:pt x="0" y="0"/>
                </a:lnTo>
                <a:close/>
              </a:path>
            </a:pathLst>
          </a:custGeom>
          <a:blipFill>
            <a:blip r:embed="rId5"/>
            <a:stretch>
              <a:fillRect l="-4347" t="-20875" r="-4347" b="-20202"/>
            </a:stretch>
          </a:blipFill>
        </p:spPr>
        <p:txBody>
          <a:bodyPr/>
          <a:lstStyle/>
          <a:p/>
        </p:txBody>
      </p:sp>
      <p:sp>
        <p:nvSpPr>
          <p:cNvPr id="6" name="Freeform 6"/>
          <p:cNvSpPr/>
          <p:nvPr/>
        </p:nvSpPr>
        <p:spPr>
          <a:xfrm>
            <a:off x="11400861" y="2482952"/>
            <a:ext cx="6614282" cy="1509015"/>
          </a:xfrm>
          <a:custGeom>
            <a:rect l="l" t="t" r="r" b="b"/>
            <a:pathLst>
              <a:path w="6614282" h="1509015">
                <a:moveTo>
                  <a:pt x="0" y="0"/>
                </a:moveTo>
                <a:lnTo>
                  <a:pt x="6614282" y="0"/>
                </a:lnTo>
                <a:lnTo>
                  <a:pt x="6614282" y="1509015"/>
                </a:lnTo>
                <a:lnTo>
                  <a:pt x="0" y="1509015"/>
                </a:lnTo>
                <a:lnTo>
                  <a:pt x="0" y="0"/>
                </a:lnTo>
                <a:close/>
              </a:path>
            </a:pathLst>
          </a:custGeom>
          <a:blipFill>
            <a:blip r:embed="rId6"/>
            <a:stretch>
              <a:fillRect/>
            </a:stretch>
          </a:blipFill>
        </p:spPr>
        <p:txBody>
          <a:bodyPr/>
          <a:lstStyle/>
          <a:p/>
        </p:txBody>
      </p:sp>
      <p:sp>
        <p:nvSpPr>
          <p:cNvPr id="7" name="Freeform 7"/>
          <p:cNvSpPr/>
          <p:nvPr/>
        </p:nvSpPr>
        <p:spPr>
          <a:xfrm>
            <a:off x="5715833" y="4347308"/>
            <a:ext cx="5358499" cy="1592384"/>
          </a:xfrm>
          <a:custGeom>
            <a:rect l="l" t="t" r="r" b="b"/>
            <a:pathLst>
              <a:path w="5358499" h="1592384">
                <a:moveTo>
                  <a:pt x="0" y="0"/>
                </a:moveTo>
                <a:lnTo>
                  <a:pt x="5358499" y="0"/>
                </a:lnTo>
                <a:lnTo>
                  <a:pt x="5358499" y="1592384"/>
                </a:lnTo>
                <a:lnTo>
                  <a:pt x="0" y="1592384"/>
                </a:lnTo>
                <a:lnTo>
                  <a:pt x="0" y="0"/>
                </a:lnTo>
                <a:close/>
              </a:path>
            </a:pathLst>
          </a:custGeom>
          <a:blipFill>
            <a:blip r:embed="rId7"/>
            <a:stretch>
              <a:fillRect/>
            </a:stretch>
          </a:blipFill>
        </p:spPr>
        <p:txBody>
          <a:bodyPr/>
          <a:lstStyle/>
          <a:p/>
        </p:txBody>
      </p:sp>
      <p:sp>
        <p:nvSpPr>
          <p:cNvPr id="8" name="TextBox 8"/>
          <p:cNvSpPr txBox="1"/>
          <p:nvPr/>
        </p:nvSpPr>
        <p:spPr>
          <a:xfrm>
            <a:off x="5715833" y="608824"/>
            <a:ext cx="6856334" cy="853440"/>
          </a:xfrm>
          <a:prstGeom prst="rect">
            <a:avLst/>
          </a:prstGeom>
        </p:spPr>
        <p:txBody>
          <a:bodyPr lIns="0" tIns="0" rIns="0" bIns="0" rtlCol="0" anchor="t">
            <a:spAutoFit/>
          </a:bodyPr>
          <a:lstStyle/>
          <a:p>
            <a:pPr algn="ctr">
              <a:lnSpc>
                <a:spcPts val="6210"/>
              </a:lnSpc>
            </a:pPr>
            <a:r>
              <a:rPr lang="en-US" sz="6900">
                <a:solidFill>
                  <a:srgbClr val="000000"/>
                </a:solidFill>
                <a:latin typeface="Canva Sans"/>
              </a:rPr>
              <a:t>KEY PLAYERS</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61621"/>
            <a:ext cx="7777133" cy="432791"/>
          </a:xfrm>
          <a:prstGeom prst="rect">
            <a:avLst/>
          </a:prstGeom>
        </p:spPr>
        <p:txBody>
          <a:bodyPr lIns="0" tIns="0" rIns="0" bIns="0" rtlCol="0" anchor="t">
            <a:spAutoFit/>
          </a:bodyPr>
          <a:lstStyle/>
          <a:p>
            <a:pPr algn="ctr">
              <a:lnSpc>
                <a:spcPts val="3259"/>
              </a:lnSpc>
            </a:pPr>
            <a:r>
              <a:rPr lang="en-US" sz="3431">
                <a:solidFill>
                  <a:srgbClr val="000000"/>
                </a:solidFill>
                <a:latin typeface="Canva Sans Bold"/>
              </a:rPr>
              <a:t>For Full Report</a:t>
            </a:r>
          </a:p>
        </p:txBody>
      </p:sp>
      <p:sp>
        <p:nvSpPr>
          <p:cNvPr id="4" name="TextBox 4"/>
          <p:cNvSpPr txBox="1"/>
          <p:nvPr/>
        </p:nvSpPr>
        <p:spPr>
          <a:xfrm>
            <a:off x="3871407" y="804909"/>
            <a:ext cx="10545186" cy="1542478"/>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31637"/>
            <a:ext cx="18630712" cy="1119857"/>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Canva Sans Bold"/>
              </a:rPr>
              <a:t>COGNITIVE MARKET RESEARCH</a:t>
            </a:r>
          </a:p>
        </p:txBody>
      </p:sp>
      <p:sp>
        <p:nvSpPr>
          <p:cNvPr id="7" name="TextBox 7"/>
          <p:cNvSpPr txBox="1"/>
          <p:nvPr/>
        </p:nvSpPr>
        <p:spPr>
          <a:xfrm>
            <a:off x="3508930" y="5750991"/>
            <a:ext cx="10989009" cy="1215513"/>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Canva Sans"/>
              </a:rPr>
              <a:t>Tel: +1 312-376-8303 | +44 020-8123-0732</a:t>
            </a:r>
          </a:p>
          <a:p>
            <a:pPr algn="ctr">
              <a:lnSpc>
                <a:spcPts val="4928"/>
              </a:lnSpc>
              <a:spcBef>
                <a:spcPct val="0"/>
              </a:spcBef>
            </a:pPr>
            <a:r>
              <a:rPr lang="en-US" sz="3520" spc="352">
                <a:solidFill>
                  <a:srgbClr val="000000"/>
                </a:solidFill>
                <a:latin typeface="Canva Sans"/>
              </a:rPr>
              <a:t>India: (+91) 983-496-8611</a:t>
            </a:r>
          </a:p>
        </p:txBody>
      </p:sp>
      <p:sp>
        <p:nvSpPr>
          <p:cNvPr id="8" name="TextBox 8"/>
          <p:cNvSpPr txBox="1"/>
          <p:nvPr/>
        </p:nvSpPr>
        <p:spPr>
          <a:xfrm>
            <a:off x="2441627" y="7167046"/>
            <a:ext cx="13404748" cy="596489"/>
          </a:xfrm>
          <a:prstGeom prst="rect">
            <a:avLst/>
          </a:prstGeom>
        </p:spPr>
        <p:txBody>
          <a:bodyPr lIns="0" tIns="0" rIns="0" bIns="0" rtlCol="0" anchor="t">
            <a:spAutoFit/>
          </a:bodyPr>
          <a:lstStyle/>
          <a:p>
            <a:pPr algn="ctr">
              <a:lnSpc>
                <a:spcPts val="4922"/>
              </a:lnSpc>
            </a:pPr>
            <a:r>
              <a:rPr lang="en-US" sz="3516" spc="358">
                <a:solidFill>
                  <a:srgbClr val="000000"/>
                </a:solidFill>
                <a:latin typeface="Canva Sans"/>
              </a:rPr>
              <a:t>sales@cognitivemarketresearch.com</a:t>
            </a:r>
          </a:p>
        </p:txBody>
      </p:sp>
      <p:sp>
        <p:nvSpPr>
          <p:cNvPr id="9" name="TextBox 9"/>
          <p:cNvSpPr txBox="1"/>
          <p:nvPr/>
        </p:nvSpPr>
        <p:spPr>
          <a:xfrm>
            <a:off x="1192290" y="7963560"/>
            <a:ext cx="16671502" cy="69518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Canva Sans"/>
              </a:rPr>
              <a:t>Access the Full Report : </a:t>
            </a:r>
            <a:r>
              <a:rPr lang="en-US" sz="4130" u="sng" spc="413">
                <a:solidFill>
                  <a:srgbClr val="000000"/>
                </a:solidFill>
                <a:latin typeface="Canva Sans"/>
                <a:hlinkClick r:id="rId4" tooltip="https://tinyurl.com/2k6asu72"/>
              </a:rPr>
              <a:t>https://tinyurl.com/2k6asu72</a:t>
            </a:r>
          </a:p>
        </p:txBody>
      </p:sp>
      <p:sp>
        <p:nvSpPr>
          <p:cNvPr id="10" name="TextBox 10"/>
          <p:cNvSpPr txBox="1"/>
          <p:nvPr/>
        </p:nvSpPr>
        <p:spPr>
          <a:xfrm>
            <a:off x="3390439" y="9305925"/>
            <a:ext cx="11507121" cy="871214"/>
          </a:xfrm>
          <a:prstGeom prst="rect">
            <a:avLst/>
          </a:prstGeom>
        </p:spPr>
        <p:txBody>
          <a:bodyPr lIns="0" tIns="0" rIns="0" bIns="0" rtlCol="0" anchor="t">
            <a:spAutoFit/>
          </a:bodyPr>
          <a:lstStyle/>
          <a:p>
            <a:pPr algn="ctr">
              <a:lnSpc>
                <a:spcPts val="3394"/>
              </a:lnSpc>
            </a:pPr>
            <a:r>
              <a:rPr lang="en-US" sz="3233" spc="323">
                <a:solidFill>
                  <a:srgbClr val="000000"/>
                </a:solidFill>
                <a:latin typeface="Canva Sans"/>
              </a:rPr>
              <a:t>Please visit our website:</a:t>
            </a:r>
          </a:p>
          <a:p>
            <a:pPr algn="ctr">
              <a:lnSpc>
                <a:spcPts val="3394"/>
              </a:lnSpc>
            </a:pPr>
            <a:r>
              <a:rPr lang="en-US" sz="3233" u="sng" spc="323">
                <a:solidFill>
                  <a:srgbClr val="000000"/>
                </a:solidFill>
                <a:latin typeface="Canva Sans"/>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54</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Seed Potatoes Market Report 2024</dc:title>
  <cp:lastModifiedBy>decipher market</cp:lastModifiedBy>
  <cp:revision>2</cp:revision>
  <dcterms:created xsi:type="dcterms:W3CDTF">2006-08-16T00:00:00Z</dcterms:created>
  <dcterms:modified xsi:type="dcterms:W3CDTF">2024-05-11T11:39:01Z</dcterms:modified>
</cp:coreProperties>
</file>