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2800" y="1293784"/>
            <a:ext cx="10566940" cy="86867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54697" y="456644"/>
            <a:ext cx="15178604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8289270" cy="1319530"/>
          </a:xfrm>
          <a:custGeom>
            <a:avLst/>
            <a:gdLst/>
            <a:ahLst/>
            <a:cxnLst/>
            <a:rect l="l" t="t" r="r" b="b"/>
            <a:pathLst>
              <a:path w="18289270" h="1319530">
                <a:moveTo>
                  <a:pt x="18288788" y="1319225"/>
                </a:moveTo>
                <a:lnTo>
                  <a:pt x="0" y="1319225"/>
                </a:lnTo>
                <a:lnTo>
                  <a:pt x="0" y="0"/>
                </a:lnTo>
                <a:lnTo>
                  <a:pt x="18288788" y="0"/>
                </a:lnTo>
                <a:lnTo>
                  <a:pt x="18288788" y="1319225"/>
                </a:lnTo>
                <a:close/>
              </a:path>
            </a:pathLst>
          </a:custGeom>
          <a:solidFill>
            <a:srgbClr val="000000">
              <a:alpha val="6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2219142" y="1545655"/>
            <a:ext cx="6402705" cy="2708910"/>
          </a:xfrm>
          <a:custGeom>
            <a:avLst/>
            <a:gdLst/>
            <a:ahLst/>
            <a:cxnLst/>
            <a:rect l="l" t="t" r="r" b="b"/>
            <a:pathLst>
              <a:path w="6402705" h="2708910">
                <a:moveTo>
                  <a:pt x="6306508" y="2708693"/>
                </a:moveTo>
                <a:lnTo>
                  <a:pt x="96558" y="2708693"/>
                </a:lnTo>
                <a:lnTo>
                  <a:pt x="59080" y="2701097"/>
                </a:lnTo>
                <a:lnTo>
                  <a:pt x="28353" y="2680353"/>
                </a:lnTo>
                <a:lnTo>
                  <a:pt x="7612" y="2649625"/>
                </a:lnTo>
                <a:lnTo>
                  <a:pt x="0" y="2612059"/>
                </a:lnTo>
                <a:lnTo>
                  <a:pt x="0" y="96648"/>
                </a:lnTo>
                <a:lnTo>
                  <a:pt x="7612" y="59080"/>
                </a:lnTo>
                <a:lnTo>
                  <a:pt x="28353" y="28353"/>
                </a:lnTo>
                <a:lnTo>
                  <a:pt x="59080" y="7612"/>
                </a:lnTo>
                <a:lnTo>
                  <a:pt x="96648" y="0"/>
                </a:lnTo>
                <a:lnTo>
                  <a:pt x="6306418" y="0"/>
                </a:lnTo>
                <a:lnTo>
                  <a:pt x="6343984" y="7612"/>
                </a:lnTo>
                <a:lnTo>
                  <a:pt x="6374712" y="28353"/>
                </a:lnTo>
                <a:lnTo>
                  <a:pt x="6395456" y="59080"/>
                </a:lnTo>
                <a:lnTo>
                  <a:pt x="6402366" y="93175"/>
                </a:lnTo>
                <a:lnTo>
                  <a:pt x="6402366" y="2615533"/>
                </a:lnTo>
                <a:lnTo>
                  <a:pt x="6395456" y="2649625"/>
                </a:lnTo>
                <a:lnTo>
                  <a:pt x="6374712" y="2680353"/>
                </a:lnTo>
                <a:lnTo>
                  <a:pt x="6343984" y="2701097"/>
                </a:lnTo>
                <a:lnTo>
                  <a:pt x="6306508" y="2708693"/>
                </a:lnTo>
                <a:close/>
              </a:path>
            </a:pathLst>
          </a:custGeom>
          <a:solidFill>
            <a:srgbClr val="7E4E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0" y="2513249"/>
            <a:ext cx="3406775" cy="798830"/>
          </a:xfrm>
          <a:custGeom>
            <a:avLst/>
            <a:gdLst/>
            <a:ahLst/>
            <a:cxnLst/>
            <a:rect l="l" t="t" r="r" b="b"/>
            <a:pathLst>
              <a:path w="3406775" h="798829">
                <a:moveTo>
                  <a:pt x="0" y="798755"/>
                </a:moveTo>
                <a:lnTo>
                  <a:pt x="0" y="0"/>
                </a:lnTo>
                <a:lnTo>
                  <a:pt x="3119688" y="0"/>
                </a:lnTo>
                <a:lnTo>
                  <a:pt x="3406458" y="798721"/>
                </a:lnTo>
                <a:lnTo>
                  <a:pt x="0" y="798755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2219142" y="4482967"/>
            <a:ext cx="6402705" cy="2708910"/>
          </a:xfrm>
          <a:custGeom>
            <a:avLst/>
            <a:gdLst/>
            <a:ahLst/>
            <a:cxnLst/>
            <a:rect l="l" t="t" r="r" b="b"/>
            <a:pathLst>
              <a:path w="6402705" h="2708909">
                <a:moveTo>
                  <a:pt x="6306418" y="2708665"/>
                </a:moveTo>
                <a:lnTo>
                  <a:pt x="96648" y="2708665"/>
                </a:lnTo>
                <a:lnTo>
                  <a:pt x="59080" y="2701056"/>
                </a:lnTo>
                <a:lnTo>
                  <a:pt x="28353" y="2680323"/>
                </a:lnTo>
                <a:lnTo>
                  <a:pt x="7612" y="2649605"/>
                </a:lnTo>
                <a:lnTo>
                  <a:pt x="0" y="2612044"/>
                </a:lnTo>
                <a:lnTo>
                  <a:pt x="0" y="96621"/>
                </a:lnTo>
                <a:lnTo>
                  <a:pt x="7612" y="59060"/>
                </a:lnTo>
                <a:lnTo>
                  <a:pt x="28353" y="28342"/>
                </a:lnTo>
                <a:lnTo>
                  <a:pt x="59080" y="7608"/>
                </a:lnTo>
                <a:lnTo>
                  <a:pt x="96648" y="0"/>
                </a:lnTo>
                <a:lnTo>
                  <a:pt x="6306418" y="0"/>
                </a:lnTo>
                <a:lnTo>
                  <a:pt x="6343984" y="7608"/>
                </a:lnTo>
                <a:lnTo>
                  <a:pt x="6374712" y="28342"/>
                </a:lnTo>
                <a:lnTo>
                  <a:pt x="6395456" y="59060"/>
                </a:lnTo>
                <a:lnTo>
                  <a:pt x="6402366" y="93148"/>
                </a:lnTo>
                <a:lnTo>
                  <a:pt x="6402366" y="2615517"/>
                </a:lnTo>
                <a:lnTo>
                  <a:pt x="6395456" y="2649605"/>
                </a:lnTo>
                <a:lnTo>
                  <a:pt x="6374712" y="2680323"/>
                </a:lnTo>
                <a:lnTo>
                  <a:pt x="6343984" y="2701056"/>
                </a:lnTo>
                <a:lnTo>
                  <a:pt x="6306418" y="2708665"/>
                </a:lnTo>
                <a:close/>
              </a:path>
            </a:pathLst>
          </a:custGeom>
          <a:solidFill>
            <a:srgbClr val="3E303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0" y="5450555"/>
            <a:ext cx="3406775" cy="798830"/>
          </a:xfrm>
          <a:custGeom>
            <a:avLst/>
            <a:gdLst/>
            <a:ahLst/>
            <a:cxnLst/>
            <a:rect l="l" t="t" r="r" b="b"/>
            <a:pathLst>
              <a:path w="3406775" h="798829">
                <a:moveTo>
                  <a:pt x="0" y="798728"/>
                </a:moveTo>
                <a:lnTo>
                  <a:pt x="0" y="0"/>
                </a:lnTo>
                <a:lnTo>
                  <a:pt x="3119688" y="0"/>
                </a:lnTo>
                <a:lnTo>
                  <a:pt x="3406458" y="798681"/>
                </a:lnTo>
                <a:lnTo>
                  <a:pt x="0" y="798728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2219142" y="7420233"/>
            <a:ext cx="6402705" cy="2708910"/>
          </a:xfrm>
          <a:custGeom>
            <a:avLst/>
            <a:gdLst/>
            <a:ahLst/>
            <a:cxnLst/>
            <a:rect l="l" t="t" r="r" b="b"/>
            <a:pathLst>
              <a:path w="6402705" h="2708909">
                <a:moveTo>
                  <a:pt x="6306432" y="2708693"/>
                </a:moveTo>
                <a:lnTo>
                  <a:pt x="96634" y="2708693"/>
                </a:lnTo>
                <a:lnTo>
                  <a:pt x="59080" y="2701086"/>
                </a:lnTo>
                <a:lnTo>
                  <a:pt x="28353" y="2680349"/>
                </a:lnTo>
                <a:lnTo>
                  <a:pt x="7612" y="2649623"/>
                </a:lnTo>
                <a:lnTo>
                  <a:pt x="0" y="2612044"/>
                </a:lnTo>
                <a:lnTo>
                  <a:pt x="0" y="96651"/>
                </a:lnTo>
                <a:lnTo>
                  <a:pt x="7612" y="59085"/>
                </a:lnTo>
                <a:lnTo>
                  <a:pt x="28353" y="28357"/>
                </a:lnTo>
                <a:lnTo>
                  <a:pt x="59080" y="7613"/>
                </a:lnTo>
                <a:lnTo>
                  <a:pt x="96648" y="0"/>
                </a:lnTo>
                <a:lnTo>
                  <a:pt x="6306419" y="0"/>
                </a:lnTo>
                <a:lnTo>
                  <a:pt x="6343984" y="7613"/>
                </a:lnTo>
                <a:lnTo>
                  <a:pt x="6374712" y="28357"/>
                </a:lnTo>
                <a:lnTo>
                  <a:pt x="6395456" y="59085"/>
                </a:lnTo>
                <a:lnTo>
                  <a:pt x="6402366" y="93178"/>
                </a:lnTo>
                <a:lnTo>
                  <a:pt x="6402366" y="2615519"/>
                </a:lnTo>
                <a:lnTo>
                  <a:pt x="6395456" y="2649623"/>
                </a:lnTo>
                <a:lnTo>
                  <a:pt x="6374712" y="2680349"/>
                </a:lnTo>
                <a:lnTo>
                  <a:pt x="6343984" y="2701086"/>
                </a:lnTo>
                <a:lnTo>
                  <a:pt x="6306432" y="2708693"/>
                </a:lnTo>
                <a:close/>
              </a:path>
            </a:pathLst>
          </a:custGeom>
          <a:solidFill>
            <a:srgbClr val="546A1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0" y="8387852"/>
            <a:ext cx="3406775" cy="798830"/>
          </a:xfrm>
          <a:custGeom>
            <a:avLst/>
            <a:gdLst/>
            <a:ahLst/>
            <a:cxnLst/>
            <a:rect l="l" t="t" r="r" b="b"/>
            <a:pathLst>
              <a:path w="3406775" h="798829">
                <a:moveTo>
                  <a:pt x="0" y="798728"/>
                </a:moveTo>
                <a:lnTo>
                  <a:pt x="0" y="0"/>
                </a:lnTo>
                <a:lnTo>
                  <a:pt x="3119688" y="0"/>
                </a:lnTo>
                <a:lnTo>
                  <a:pt x="3406458" y="798681"/>
                </a:lnTo>
                <a:lnTo>
                  <a:pt x="0" y="798728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bg object 24"/>
          <p:cNvSpPr/>
          <p:nvPr/>
        </p:nvSpPr>
        <p:spPr>
          <a:xfrm>
            <a:off x="11884913" y="2767644"/>
            <a:ext cx="6402705" cy="2708910"/>
          </a:xfrm>
          <a:custGeom>
            <a:avLst/>
            <a:gdLst/>
            <a:ahLst/>
            <a:cxnLst/>
            <a:rect l="l" t="t" r="r" b="b"/>
            <a:pathLst>
              <a:path w="6402705" h="2708910">
                <a:moveTo>
                  <a:pt x="6306448" y="2708693"/>
                </a:moveTo>
                <a:lnTo>
                  <a:pt x="96637" y="2708693"/>
                </a:lnTo>
                <a:lnTo>
                  <a:pt x="59085" y="2701082"/>
                </a:lnTo>
                <a:lnTo>
                  <a:pt x="28357" y="2680338"/>
                </a:lnTo>
                <a:lnTo>
                  <a:pt x="7613" y="2649610"/>
                </a:lnTo>
                <a:lnTo>
                  <a:pt x="0" y="2612045"/>
                </a:lnTo>
                <a:lnTo>
                  <a:pt x="0" y="96644"/>
                </a:lnTo>
                <a:lnTo>
                  <a:pt x="7613" y="59078"/>
                </a:lnTo>
                <a:lnTo>
                  <a:pt x="59085" y="7611"/>
                </a:lnTo>
                <a:lnTo>
                  <a:pt x="96651" y="0"/>
                </a:lnTo>
                <a:lnTo>
                  <a:pt x="6306433" y="0"/>
                </a:lnTo>
                <a:lnTo>
                  <a:pt x="6343999" y="7611"/>
                </a:lnTo>
                <a:lnTo>
                  <a:pt x="6374727" y="28352"/>
                </a:lnTo>
                <a:lnTo>
                  <a:pt x="6395471" y="59078"/>
                </a:lnTo>
                <a:lnTo>
                  <a:pt x="6402366" y="93098"/>
                </a:lnTo>
                <a:lnTo>
                  <a:pt x="6402366" y="2615592"/>
                </a:lnTo>
                <a:lnTo>
                  <a:pt x="6395471" y="2649610"/>
                </a:lnTo>
                <a:lnTo>
                  <a:pt x="6374727" y="2680338"/>
                </a:lnTo>
                <a:lnTo>
                  <a:pt x="6343999" y="2701082"/>
                </a:lnTo>
                <a:lnTo>
                  <a:pt x="6306448" y="2708693"/>
                </a:lnTo>
                <a:close/>
              </a:path>
            </a:pathLst>
          </a:custGeom>
          <a:solidFill>
            <a:srgbClr val="546A1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bg object 25"/>
          <p:cNvSpPr/>
          <p:nvPr/>
        </p:nvSpPr>
        <p:spPr>
          <a:xfrm>
            <a:off x="9665695" y="3735232"/>
            <a:ext cx="3406775" cy="798830"/>
          </a:xfrm>
          <a:custGeom>
            <a:avLst/>
            <a:gdLst/>
            <a:ahLst/>
            <a:cxnLst/>
            <a:rect l="l" t="t" r="r" b="b"/>
            <a:pathLst>
              <a:path w="3406775" h="798829">
                <a:moveTo>
                  <a:pt x="0" y="798755"/>
                </a:moveTo>
                <a:lnTo>
                  <a:pt x="0" y="0"/>
                </a:lnTo>
                <a:lnTo>
                  <a:pt x="3119780" y="0"/>
                </a:lnTo>
                <a:lnTo>
                  <a:pt x="3406535" y="798673"/>
                </a:lnTo>
                <a:lnTo>
                  <a:pt x="0" y="798755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bg object 26"/>
          <p:cNvSpPr/>
          <p:nvPr/>
        </p:nvSpPr>
        <p:spPr>
          <a:xfrm>
            <a:off x="11884914" y="5704941"/>
            <a:ext cx="6401435" cy="3058160"/>
          </a:xfrm>
          <a:custGeom>
            <a:avLst/>
            <a:gdLst/>
            <a:ahLst/>
            <a:cxnLst/>
            <a:rect l="l" t="t" r="r" b="b"/>
            <a:pathLst>
              <a:path w="6401434" h="3058159">
                <a:moveTo>
                  <a:pt x="6306433" y="3058058"/>
                </a:moveTo>
                <a:lnTo>
                  <a:pt x="96651" y="3058058"/>
                </a:lnTo>
                <a:lnTo>
                  <a:pt x="59085" y="3050444"/>
                </a:lnTo>
                <a:lnTo>
                  <a:pt x="28357" y="3029700"/>
                </a:lnTo>
                <a:lnTo>
                  <a:pt x="7613" y="2998972"/>
                </a:lnTo>
                <a:lnTo>
                  <a:pt x="0" y="2961407"/>
                </a:lnTo>
                <a:lnTo>
                  <a:pt x="0" y="96650"/>
                </a:lnTo>
                <a:lnTo>
                  <a:pt x="7613" y="59085"/>
                </a:lnTo>
                <a:lnTo>
                  <a:pt x="28357" y="28357"/>
                </a:lnTo>
                <a:lnTo>
                  <a:pt x="59085" y="7613"/>
                </a:lnTo>
                <a:lnTo>
                  <a:pt x="96651" y="0"/>
                </a:lnTo>
                <a:lnTo>
                  <a:pt x="6306434" y="0"/>
                </a:lnTo>
                <a:lnTo>
                  <a:pt x="6343999" y="7613"/>
                </a:lnTo>
                <a:lnTo>
                  <a:pt x="6374727" y="28357"/>
                </a:lnTo>
                <a:lnTo>
                  <a:pt x="6395471" y="59085"/>
                </a:lnTo>
                <a:lnTo>
                  <a:pt x="6401283" y="87759"/>
                </a:lnTo>
                <a:lnTo>
                  <a:pt x="6401283" y="2970298"/>
                </a:lnTo>
                <a:lnTo>
                  <a:pt x="6395471" y="2998972"/>
                </a:lnTo>
                <a:lnTo>
                  <a:pt x="6374727" y="3029700"/>
                </a:lnTo>
                <a:lnTo>
                  <a:pt x="6343999" y="3050444"/>
                </a:lnTo>
                <a:lnTo>
                  <a:pt x="6306433" y="3058058"/>
                </a:lnTo>
                <a:close/>
              </a:path>
            </a:pathLst>
          </a:custGeom>
          <a:solidFill>
            <a:srgbClr val="3E303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bg object 27"/>
          <p:cNvSpPr/>
          <p:nvPr/>
        </p:nvSpPr>
        <p:spPr>
          <a:xfrm>
            <a:off x="9665695" y="6672528"/>
            <a:ext cx="3406775" cy="798830"/>
          </a:xfrm>
          <a:custGeom>
            <a:avLst/>
            <a:gdLst/>
            <a:ahLst/>
            <a:cxnLst/>
            <a:rect l="l" t="t" r="r" b="b"/>
            <a:pathLst>
              <a:path w="3406775" h="798829">
                <a:moveTo>
                  <a:pt x="0" y="798755"/>
                </a:moveTo>
                <a:lnTo>
                  <a:pt x="0" y="0"/>
                </a:lnTo>
                <a:lnTo>
                  <a:pt x="3119780" y="0"/>
                </a:lnTo>
                <a:lnTo>
                  <a:pt x="3406535" y="798673"/>
                </a:lnTo>
                <a:lnTo>
                  <a:pt x="0" y="798755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8" name="bg object 2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767663" y="6091519"/>
            <a:ext cx="123825" cy="123825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767663" y="6624919"/>
            <a:ext cx="123825" cy="123825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767663" y="7158319"/>
            <a:ext cx="123825" cy="123825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767663" y="7691719"/>
            <a:ext cx="123825" cy="123825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767663" y="8225119"/>
            <a:ext cx="123825" cy="12382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621908" y="465170"/>
            <a:ext cx="5776594" cy="1092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26009" y="4026781"/>
            <a:ext cx="14945360" cy="614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8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Relationship Id="rId3" Type="http://schemas.openxmlformats.org/officeDocument/2006/relationships/image" Target="../media/image16.png"/><Relationship Id="rId4" Type="http://schemas.openxmlformats.org/officeDocument/2006/relationships/image" Target="../media/image17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jpg"/><Relationship Id="rId3" Type="http://schemas.openxmlformats.org/officeDocument/2006/relationships/image" Target="../media/image19.png"/><Relationship Id="rId4" Type="http://schemas.openxmlformats.org/officeDocument/2006/relationships/image" Target="../media/image20.jpg"/><Relationship Id="rId5" Type="http://schemas.openxmlformats.org/officeDocument/2006/relationships/image" Target="../media/image21.jpg"/><Relationship Id="rId6" Type="http://schemas.openxmlformats.org/officeDocument/2006/relationships/image" Target="../media/image22.png"/><Relationship Id="rId7" Type="http://schemas.openxmlformats.org/officeDocument/2006/relationships/image" Target="../media/image23.jpg"/><Relationship Id="rId8" Type="http://schemas.openxmlformats.org/officeDocument/2006/relationships/image" Target="../media/image24.jpg"/><Relationship Id="rId9" Type="http://schemas.openxmlformats.org/officeDocument/2006/relationships/image" Target="../media/image25.jpg"/><Relationship Id="rId10" Type="http://schemas.openxmlformats.org/officeDocument/2006/relationships/image" Target="../media/image26.png"/><Relationship Id="rId11" Type="http://schemas.openxmlformats.org/officeDocument/2006/relationships/image" Target="../media/image27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Relationship Id="rId3" Type="http://schemas.openxmlformats.org/officeDocument/2006/relationships/image" Target="../media/image29.png"/><Relationship Id="rId4" Type="http://schemas.openxmlformats.org/officeDocument/2006/relationships/hyperlink" Target="http://tinyurl.com/58aynyjw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9354820" cy="10287000"/>
          </a:xfrm>
          <a:custGeom>
            <a:avLst/>
            <a:gdLst/>
            <a:ahLst/>
            <a:cxnLst/>
            <a:rect l="l" t="t" r="r" b="b"/>
            <a:pathLst>
              <a:path w="9354820" h="10287000">
                <a:moveTo>
                  <a:pt x="0" y="0"/>
                </a:moveTo>
                <a:lnTo>
                  <a:pt x="9354482" y="0"/>
                </a:lnTo>
                <a:lnTo>
                  <a:pt x="9354482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798585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636042" y="9414577"/>
            <a:ext cx="752030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spc="-10">
                <a:latin typeface="Arial"/>
                <a:cs typeface="Arial"/>
              </a:rPr>
              <a:t>Global,Regional,CountryAnalysis</a:t>
            </a:r>
            <a:endParaRPr sz="40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21338" y="2778219"/>
            <a:ext cx="9018905" cy="3580129"/>
          </a:xfrm>
          <a:prstGeom prst="rect"/>
        </p:spPr>
        <p:txBody>
          <a:bodyPr wrap="square" lIns="0" tIns="225425" rIns="0" bIns="0" rtlCol="0" vert="horz">
            <a:spAutoFit/>
          </a:bodyPr>
          <a:lstStyle/>
          <a:p>
            <a:pPr marL="12700" marR="4163060">
              <a:lnSpc>
                <a:spcPts val="8780"/>
              </a:lnSpc>
              <a:spcBef>
                <a:spcPts val="1775"/>
              </a:spcBef>
            </a:pPr>
            <a:r>
              <a:rPr dirty="0" sz="8700" spc="-10">
                <a:solidFill>
                  <a:srgbClr val="000000"/>
                </a:solidFill>
                <a:latin typeface="Lato"/>
                <a:cs typeface="Lato"/>
              </a:rPr>
              <a:t>GLOBAL </a:t>
            </a:r>
            <a:r>
              <a:rPr dirty="0" sz="8700">
                <a:solidFill>
                  <a:srgbClr val="000000"/>
                </a:solidFill>
                <a:latin typeface="Lato"/>
                <a:cs typeface="Lato"/>
              </a:rPr>
              <a:t>SEA</a:t>
            </a:r>
            <a:r>
              <a:rPr dirty="0" sz="8700" spc="-114">
                <a:solidFill>
                  <a:srgbClr val="000000"/>
                </a:solidFill>
                <a:latin typeface="Lato"/>
                <a:cs typeface="Lato"/>
              </a:rPr>
              <a:t> </a:t>
            </a:r>
            <a:r>
              <a:rPr dirty="0" sz="8700" spc="-20">
                <a:solidFill>
                  <a:srgbClr val="000000"/>
                </a:solidFill>
                <a:latin typeface="Lato"/>
                <a:cs typeface="Lato"/>
              </a:rPr>
              <a:t>SALT</a:t>
            </a:r>
            <a:endParaRPr sz="8700">
              <a:latin typeface="Lato"/>
              <a:cs typeface="Lato"/>
            </a:endParaRPr>
          </a:p>
          <a:p>
            <a:pPr marL="12700">
              <a:lnSpc>
                <a:spcPts val="8755"/>
              </a:lnSpc>
            </a:pPr>
            <a:r>
              <a:rPr dirty="0" sz="8700">
                <a:solidFill>
                  <a:srgbClr val="000000"/>
                </a:solidFill>
                <a:latin typeface="Lato"/>
                <a:cs typeface="Lato"/>
              </a:rPr>
              <a:t>MARKET</a:t>
            </a:r>
            <a:r>
              <a:rPr dirty="0" sz="8700" spc="-155">
                <a:solidFill>
                  <a:srgbClr val="000000"/>
                </a:solidFill>
                <a:latin typeface="Lato"/>
                <a:cs typeface="Lato"/>
              </a:rPr>
              <a:t> </a:t>
            </a:r>
            <a:r>
              <a:rPr dirty="0" sz="8700" spc="-10">
                <a:solidFill>
                  <a:srgbClr val="000000"/>
                </a:solidFill>
                <a:latin typeface="Lato"/>
                <a:cs typeface="Lato"/>
              </a:rPr>
              <a:t>REPORT</a:t>
            </a:r>
            <a:endParaRPr sz="8700">
              <a:latin typeface="Lato"/>
              <a:cs typeface="Lato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21338" y="6121494"/>
            <a:ext cx="2588895" cy="13512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700" spc="-20">
                <a:latin typeface="Lato"/>
                <a:cs typeface="Lato"/>
              </a:rPr>
              <a:t>2024</a:t>
            </a:r>
            <a:endParaRPr sz="87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410166" y="1611975"/>
            <a:ext cx="15467965" cy="7434580"/>
          </a:xfrm>
          <a:custGeom>
            <a:avLst/>
            <a:gdLst/>
            <a:ahLst/>
            <a:cxnLst/>
            <a:rect l="l" t="t" r="r" b="b"/>
            <a:pathLst>
              <a:path w="15467965" h="7434580">
                <a:moveTo>
                  <a:pt x="0" y="0"/>
                </a:moveTo>
                <a:lnTo>
                  <a:pt x="15467654" y="0"/>
                </a:lnTo>
                <a:lnTo>
                  <a:pt x="15467654" y="7434217"/>
                </a:lnTo>
                <a:lnTo>
                  <a:pt x="0" y="7434217"/>
                </a:lnTo>
                <a:lnTo>
                  <a:pt x="0" y="0"/>
                </a:lnTo>
                <a:close/>
              </a:path>
            </a:pathLst>
          </a:custGeom>
          <a:solidFill>
            <a:srgbClr val="181818">
              <a:alpha val="80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789657" y="1910077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/>
              <a:t>INTRODUCTION</a:t>
            </a:r>
            <a:endParaRPr sz="6500"/>
          </a:p>
        </p:txBody>
      </p:sp>
      <p:sp>
        <p:nvSpPr>
          <p:cNvPr id="5" name="object 5" descr=""/>
          <p:cNvSpPr txBox="1"/>
          <p:nvPr/>
        </p:nvSpPr>
        <p:spPr>
          <a:xfrm>
            <a:off x="1745106" y="3062076"/>
            <a:ext cx="14708505" cy="5740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700"/>
              </a:lnSpc>
              <a:spcBef>
                <a:spcPts val="100"/>
              </a:spcBef>
            </a:pPr>
            <a:r>
              <a:rPr dirty="0" sz="2700" spc="-80">
                <a:solidFill>
                  <a:srgbClr val="FFFFFF"/>
                </a:solidFill>
                <a:latin typeface="Verdana"/>
                <a:cs typeface="Verdana"/>
              </a:rPr>
              <a:t>Sea</a:t>
            </a:r>
            <a:r>
              <a:rPr dirty="0" sz="2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salt</a:t>
            </a:r>
            <a:r>
              <a:rPr dirty="0" sz="2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7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salt</a:t>
            </a:r>
            <a:r>
              <a:rPr dirty="0" sz="2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75">
                <a:solidFill>
                  <a:srgbClr val="FFFFFF"/>
                </a:solidFill>
                <a:latin typeface="Verdana"/>
                <a:cs typeface="Verdana"/>
              </a:rPr>
              <a:t>produced</a:t>
            </a:r>
            <a:r>
              <a:rPr dirty="0" sz="27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2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evaporating</a:t>
            </a:r>
            <a:r>
              <a:rPr dirty="0" sz="27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seawater.</a:t>
            </a:r>
            <a:r>
              <a:rPr dirty="0" sz="2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50">
                <a:solidFill>
                  <a:srgbClr val="FFFFFF"/>
                </a:solidFill>
                <a:latin typeface="Verdana"/>
                <a:cs typeface="Verdana"/>
              </a:rPr>
              <a:t>It's</a:t>
            </a:r>
            <a:r>
              <a:rPr dirty="0" sz="27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sometimes</a:t>
            </a:r>
            <a:r>
              <a:rPr dirty="0" sz="2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called</a:t>
            </a:r>
            <a:r>
              <a:rPr dirty="0" sz="27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0">
                <a:solidFill>
                  <a:srgbClr val="FFFFFF"/>
                </a:solidFill>
                <a:latin typeface="Verdana"/>
                <a:cs typeface="Verdana"/>
              </a:rPr>
              <a:t>solar</a:t>
            </a:r>
            <a:r>
              <a:rPr dirty="0" sz="2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14">
                <a:solidFill>
                  <a:srgbClr val="FFFFFF"/>
                </a:solidFill>
                <a:latin typeface="Verdana"/>
                <a:cs typeface="Verdana"/>
              </a:rPr>
              <a:t>salt,</a:t>
            </a:r>
            <a:r>
              <a:rPr dirty="0" sz="27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bay </a:t>
            </a:r>
            <a:r>
              <a:rPr dirty="0" sz="2700" spc="-114">
                <a:solidFill>
                  <a:srgbClr val="FFFFFF"/>
                </a:solidFill>
                <a:latin typeface="Verdana"/>
                <a:cs typeface="Verdana"/>
              </a:rPr>
              <a:t>salt,</a:t>
            </a:r>
            <a:r>
              <a:rPr dirty="0" sz="27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2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14">
                <a:solidFill>
                  <a:srgbClr val="FFFFFF"/>
                </a:solidFill>
                <a:latin typeface="Verdana"/>
                <a:cs typeface="Verdana"/>
              </a:rPr>
              <a:t>salt.</a:t>
            </a:r>
            <a:r>
              <a:rPr dirty="0" sz="27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Because</a:t>
            </a:r>
            <a:r>
              <a:rPr dirty="0" sz="2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sea</a:t>
            </a:r>
            <a:r>
              <a:rPr dirty="0" sz="27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salt</a:t>
            </a:r>
            <a:r>
              <a:rPr dirty="0" sz="2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less</a:t>
            </a:r>
            <a:r>
              <a:rPr dirty="0" sz="27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processed</a:t>
            </a:r>
            <a:r>
              <a:rPr dirty="0" sz="2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50">
                <a:solidFill>
                  <a:srgbClr val="FFFFFF"/>
                </a:solidFill>
                <a:latin typeface="Verdana"/>
                <a:cs typeface="Verdana"/>
              </a:rPr>
              <a:t>than</a:t>
            </a:r>
            <a:r>
              <a:rPr dirty="0" sz="27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refined</a:t>
            </a:r>
            <a:r>
              <a:rPr dirty="0" sz="2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14">
                <a:solidFill>
                  <a:srgbClr val="FFFFFF"/>
                </a:solidFill>
                <a:latin typeface="Verdana"/>
                <a:cs typeface="Verdana"/>
              </a:rPr>
              <a:t>salt,</a:t>
            </a:r>
            <a:r>
              <a:rPr dirty="0" sz="2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dirty="0" sz="27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retains</a:t>
            </a:r>
            <a:r>
              <a:rPr dirty="0" sz="2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moisture</a:t>
            </a:r>
            <a:r>
              <a:rPr dirty="0" sz="27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40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2700" spc="50">
                <a:solidFill>
                  <a:srgbClr val="FFFFFF"/>
                </a:solidFill>
                <a:latin typeface="Verdana"/>
                <a:cs typeface="Verdana"/>
              </a:rPr>
              <a:t>important</a:t>
            </a:r>
            <a:r>
              <a:rPr dirty="0" sz="2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minerals</a:t>
            </a:r>
            <a:r>
              <a:rPr dirty="0" sz="2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50">
                <a:solidFill>
                  <a:srgbClr val="FFFFFF"/>
                </a:solidFill>
                <a:latin typeface="Verdana"/>
                <a:cs typeface="Verdana"/>
              </a:rPr>
              <a:t>such</a:t>
            </a:r>
            <a:r>
              <a:rPr dirty="0" sz="2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5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potassium,</a:t>
            </a:r>
            <a:r>
              <a:rPr dirty="0" sz="2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calcium,</a:t>
            </a:r>
            <a:r>
              <a:rPr dirty="0" sz="27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chloride,</a:t>
            </a:r>
            <a:r>
              <a:rPr dirty="0" sz="2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0">
                <a:solidFill>
                  <a:srgbClr val="FFFFFF"/>
                </a:solidFill>
                <a:latin typeface="Verdana"/>
                <a:cs typeface="Verdana"/>
              </a:rPr>
              <a:t>iron,</a:t>
            </a:r>
            <a:r>
              <a:rPr dirty="0" sz="2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magnesium,</a:t>
            </a:r>
            <a:r>
              <a:rPr dirty="0" sz="2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sodium, </a:t>
            </a:r>
            <a:r>
              <a:rPr dirty="0" sz="2700" spc="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5">
                <a:solidFill>
                  <a:srgbClr val="FFFFFF"/>
                </a:solidFill>
                <a:latin typeface="Verdana"/>
                <a:cs typeface="Verdana"/>
              </a:rPr>
              <a:t>zinc.</a:t>
            </a:r>
            <a:r>
              <a:rPr dirty="0" sz="27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55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dirty="0" sz="27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has</a:t>
            </a:r>
            <a:r>
              <a:rPr dirty="0" sz="27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7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dark</a:t>
            </a:r>
            <a:r>
              <a:rPr dirty="0" sz="27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colour</a:t>
            </a:r>
            <a:r>
              <a:rPr dirty="0" sz="27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75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dirty="0" sz="27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70">
                <a:solidFill>
                  <a:srgbClr val="FFFFFF"/>
                </a:solidFill>
                <a:latin typeface="Verdana"/>
                <a:cs typeface="Verdana"/>
              </a:rPr>
              <a:t>top</a:t>
            </a:r>
            <a:r>
              <a:rPr dirty="0" sz="27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7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refined</a:t>
            </a:r>
            <a:r>
              <a:rPr dirty="0" sz="27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14">
                <a:solidFill>
                  <a:srgbClr val="FFFFFF"/>
                </a:solidFill>
                <a:latin typeface="Verdana"/>
                <a:cs typeface="Verdana"/>
              </a:rPr>
              <a:t>salt.</a:t>
            </a:r>
            <a:r>
              <a:rPr dirty="0" sz="27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quality</a:t>
            </a:r>
            <a:r>
              <a:rPr dirty="0" sz="27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mineral </a:t>
            </a:r>
            <a:r>
              <a:rPr dirty="0" sz="2700" spc="65">
                <a:solidFill>
                  <a:srgbClr val="FFFFFF"/>
                </a:solidFill>
                <a:latin typeface="Verdana"/>
                <a:cs typeface="Verdana"/>
              </a:rPr>
              <a:t>combination</a:t>
            </a:r>
            <a:r>
              <a:rPr dirty="0" sz="27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offered</a:t>
            </a:r>
            <a:r>
              <a:rPr dirty="0" sz="27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27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sea</a:t>
            </a:r>
            <a:r>
              <a:rPr dirty="0" sz="27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salt</a:t>
            </a:r>
            <a:r>
              <a:rPr dirty="0" sz="27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7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0">
                <a:solidFill>
                  <a:srgbClr val="FFFFFF"/>
                </a:solidFill>
                <a:latin typeface="Verdana"/>
                <a:cs typeface="Verdana"/>
              </a:rPr>
              <a:t>also</a:t>
            </a:r>
            <a:r>
              <a:rPr dirty="0" sz="27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affected</a:t>
            </a:r>
            <a:r>
              <a:rPr dirty="0" sz="27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27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45">
                <a:solidFill>
                  <a:srgbClr val="FFFFFF"/>
                </a:solidFill>
                <a:latin typeface="Verdana"/>
                <a:cs typeface="Verdana"/>
              </a:rPr>
              <a:t>climate</a:t>
            </a:r>
            <a:r>
              <a:rPr dirty="0" sz="27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35">
                <a:solidFill>
                  <a:srgbClr val="FFFFFF"/>
                </a:solidFill>
                <a:latin typeface="Verdana"/>
                <a:cs typeface="Verdana"/>
              </a:rPr>
              <a:t>geographical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location</a:t>
            </a:r>
            <a:r>
              <a:rPr dirty="0" sz="27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7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place.</a:t>
            </a:r>
            <a:r>
              <a:rPr dirty="0" sz="27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Atlantic</a:t>
            </a:r>
            <a:r>
              <a:rPr dirty="0" sz="27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Ocean,</a:t>
            </a:r>
            <a:r>
              <a:rPr dirty="0" sz="27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55">
                <a:solidFill>
                  <a:srgbClr val="FFFFFF"/>
                </a:solidFill>
                <a:latin typeface="Verdana"/>
                <a:cs typeface="Verdana"/>
              </a:rPr>
              <a:t>North</a:t>
            </a:r>
            <a:r>
              <a:rPr dirty="0" sz="27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70">
                <a:solidFill>
                  <a:srgbClr val="FFFFFF"/>
                </a:solidFill>
                <a:latin typeface="Verdana"/>
                <a:cs typeface="Verdana"/>
              </a:rPr>
              <a:t>Sea,</a:t>
            </a:r>
            <a:r>
              <a:rPr dirty="0" sz="27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Mediterranean</a:t>
            </a:r>
            <a:r>
              <a:rPr dirty="0" sz="27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0">
                <a:solidFill>
                  <a:srgbClr val="FFFFFF"/>
                </a:solidFill>
                <a:latin typeface="Verdana"/>
                <a:cs typeface="Verdana"/>
              </a:rPr>
              <a:t>Sea</a:t>
            </a:r>
            <a:r>
              <a:rPr dirty="0" sz="27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7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25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2700" spc="50">
                <a:solidFill>
                  <a:srgbClr val="FFFFFF"/>
                </a:solidFill>
                <a:latin typeface="Verdana"/>
                <a:cs typeface="Verdana"/>
              </a:rPr>
              <a:t>most</a:t>
            </a:r>
            <a:r>
              <a:rPr dirty="0" sz="27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prevalent</a:t>
            </a:r>
            <a:r>
              <a:rPr dirty="0" sz="27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locations</a:t>
            </a:r>
            <a:r>
              <a:rPr dirty="0" sz="27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7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sea</a:t>
            </a:r>
            <a:r>
              <a:rPr dirty="0" sz="27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salt</a:t>
            </a:r>
            <a:r>
              <a:rPr dirty="0" sz="27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0">
                <a:solidFill>
                  <a:srgbClr val="FFFFFF"/>
                </a:solidFill>
                <a:latin typeface="Verdana"/>
                <a:cs typeface="Verdana"/>
              </a:rPr>
              <a:t>extraction.</a:t>
            </a:r>
            <a:r>
              <a:rPr dirty="0" sz="27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55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dirty="0" sz="27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7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used</a:t>
            </a:r>
            <a:r>
              <a:rPr dirty="0" sz="27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7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60">
                <a:solidFill>
                  <a:srgbClr val="FFFFFF"/>
                </a:solidFill>
                <a:latin typeface="Verdana"/>
                <a:cs typeface="Verdana"/>
              </a:rPr>
              <a:t>cooking</a:t>
            </a:r>
            <a:r>
              <a:rPr dirty="0" sz="27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7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improve </a:t>
            </a:r>
            <a:r>
              <a:rPr dirty="0" sz="2700" spc="-80">
                <a:solidFill>
                  <a:srgbClr val="FFFFFF"/>
                </a:solidFill>
                <a:latin typeface="Verdana"/>
                <a:cs typeface="Verdana"/>
              </a:rPr>
              <a:t>flavour,</a:t>
            </a:r>
            <a:r>
              <a:rPr dirty="0" sz="27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season</a:t>
            </a:r>
            <a:r>
              <a:rPr dirty="0" sz="27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0">
                <a:solidFill>
                  <a:srgbClr val="FFFFFF"/>
                </a:solidFill>
                <a:latin typeface="Verdana"/>
                <a:cs typeface="Verdana"/>
              </a:rPr>
              <a:t>meat,</a:t>
            </a:r>
            <a:r>
              <a:rPr dirty="0" sz="27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0">
                <a:solidFill>
                  <a:srgbClr val="FFFFFF"/>
                </a:solidFill>
                <a:latin typeface="Verdana"/>
                <a:cs typeface="Verdana"/>
              </a:rPr>
              <a:t>pasta,</a:t>
            </a:r>
            <a:r>
              <a:rPr dirty="0" sz="27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0">
                <a:solidFill>
                  <a:srgbClr val="FFFFFF"/>
                </a:solidFill>
                <a:latin typeface="Verdana"/>
                <a:cs typeface="Verdana"/>
              </a:rPr>
              <a:t>fish,</a:t>
            </a:r>
            <a:r>
              <a:rPr dirty="0" sz="27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grilled</a:t>
            </a:r>
            <a:r>
              <a:rPr dirty="0" sz="27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0">
                <a:solidFill>
                  <a:srgbClr val="FFFFFF"/>
                </a:solidFill>
                <a:latin typeface="Verdana"/>
                <a:cs typeface="Verdana"/>
              </a:rPr>
              <a:t>vegetables,</a:t>
            </a:r>
            <a:r>
              <a:rPr dirty="0" sz="27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0">
                <a:solidFill>
                  <a:srgbClr val="FFFFFF"/>
                </a:solidFill>
                <a:latin typeface="Verdana"/>
                <a:cs typeface="Verdana"/>
              </a:rPr>
              <a:t>preserve</a:t>
            </a:r>
            <a:r>
              <a:rPr dirty="0" sz="27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items</a:t>
            </a:r>
            <a:r>
              <a:rPr dirty="0" sz="27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like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pickles</a:t>
            </a:r>
            <a:r>
              <a:rPr dirty="0" sz="27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70">
                <a:solidFill>
                  <a:srgbClr val="FFFFFF"/>
                </a:solidFill>
                <a:latin typeface="Verdana"/>
                <a:cs typeface="Verdana"/>
              </a:rPr>
              <a:t>canned</a:t>
            </a:r>
            <a:r>
              <a:rPr dirty="0" sz="2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foods.</a:t>
            </a:r>
            <a:r>
              <a:rPr dirty="0" sz="27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Furthermore,</a:t>
            </a:r>
            <a:r>
              <a:rPr dirty="0" sz="2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sea</a:t>
            </a:r>
            <a:r>
              <a:rPr dirty="0" sz="2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salt</a:t>
            </a:r>
            <a:r>
              <a:rPr dirty="0" sz="27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has</a:t>
            </a:r>
            <a:r>
              <a:rPr dirty="0" sz="2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0">
                <a:solidFill>
                  <a:srgbClr val="FFFFFF"/>
                </a:solidFill>
                <a:latin typeface="Verdana"/>
                <a:cs typeface="Verdana"/>
              </a:rPr>
              <a:t>anti-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inflammatory</a:t>
            </a:r>
            <a:r>
              <a:rPr dirty="0" sz="2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properties</a:t>
            </a:r>
            <a:r>
              <a:rPr dirty="0" sz="2700" spc="6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27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70">
                <a:solidFill>
                  <a:srgbClr val="FFFFFF"/>
                </a:solidFill>
                <a:latin typeface="Verdana"/>
                <a:cs typeface="Verdana"/>
              </a:rPr>
              <a:t>calm</a:t>
            </a:r>
            <a:r>
              <a:rPr dirty="0" sz="27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90">
                <a:solidFill>
                  <a:srgbClr val="FFFFFF"/>
                </a:solidFill>
                <a:latin typeface="Verdana"/>
                <a:cs typeface="Verdana"/>
              </a:rPr>
              <a:t>skin,</a:t>
            </a:r>
            <a:r>
              <a:rPr dirty="0" sz="27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aid</a:t>
            </a:r>
            <a:r>
              <a:rPr dirty="0" sz="27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7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50">
                <a:solidFill>
                  <a:srgbClr val="FFFFFF"/>
                </a:solidFill>
                <a:latin typeface="Verdana"/>
                <a:cs typeface="Verdana"/>
              </a:rPr>
              <a:t>eliminating</a:t>
            </a:r>
            <a:r>
              <a:rPr dirty="0" sz="27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bacteria</a:t>
            </a:r>
            <a:r>
              <a:rPr dirty="0" sz="27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27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cause</a:t>
            </a:r>
            <a:r>
              <a:rPr dirty="0" sz="27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75">
                <a:solidFill>
                  <a:srgbClr val="FFFFFF"/>
                </a:solidFill>
                <a:latin typeface="Verdana"/>
                <a:cs typeface="Verdana"/>
              </a:rPr>
              <a:t>bad</a:t>
            </a:r>
            <a:r>
              <a:rPr dirty="0" sz="27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0">
                <a:solidFill>
                  <a:srgbClr val="FFFFFF"/>
                </a:solidFill>
                <a:latin typeface="Verdana"/>
                <a:cs typeface="Verdana"/>
              </a:rPr>
              <a:t>breath,</a:t>
            </a:r>
            <a:r>
              <a:rPr dirty="0" sz="27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aid</a:t>
            </a:r>
            <a:r>
              <a:rPr dirty="0" sz="27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in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treating</a:t>
            </a:r>
            <a:r>
              <a:rPr dirty="0" sz="27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dandruff.</a:t>
            </a:r>
            <a:r>
              <a:rPr dirty="0" sz="27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7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7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5">
                <a:solidFill>
                  <a:srgbClr val="FFFFFF"/>
                </a:solidFill>
                <a:latin typeface="Verdana"/>
                <a:cs typeface="Verdana"/>
              </a:rPr>
              <a:t>result,</a:t>
            </a:r>
            <a:r>
              <a:rPr dirty="0" sz="27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dirty="0" sz="27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7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utilized</a:t>
            </a:r>
            <a:r>
              <a:rPr dirty="0" sz="27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7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50">
                <a:solidFill>
                  <a:srgbClr val="FFFFFF"/>
                </a:solidFill>
                <a:latin typeface="Verdana"/>
                <a:cs typeface="Verdana"/>
              </a:rPr>
              <a:t>cosmetic</a:t>
            </a:r>
            <a:r>
              <a:rPr dirty="0" sz="27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55">
                <a:solidFill>
                  <a:srgbClr val="FFFFFF"/>
                </a:solidFill>
                <a:latin typeface="Verdana"/>
                <a:cs typeface="Verdana"/>
              </a:rPr>
              <a:t>goods</a:t>
            </a:r>
            <a:r>
              <a:rPr dirty="0" sz="27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like</a:t>
            </a:r>
            <a:r>
              <a:rPr dirty="0" sz="27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face</a:t>
            </a:r>
            <a:r>
              <a:rPr dirty="0" sz="27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body</a:t>
            </a:r>
            <a:r>
              <a:rPr dirty="0" sz="27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scrubs </a:t>
            </a:r>
            <a:r>
              <a:rPr dirty="0" sz="2700" spc="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55">
                <a:solidFill>
                  <a:srgbClr val="FFFFFF"/>
                </a:solidFill>
                <a:latin typeface="Verdana"/>
                <a:cs typeface="Verdana"/>
              </a:rPr>
              <a:t>bath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soap.</a:t>
            </a:r>
            <a:endParaRPr sz="27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5815157"/>
            <a:ext cx="8220709" cy="2489200"/>
            <a:chOff x="0" y="5815157"/>
            <a:chExt cx="8220709" cy="2489200"/>
          </a:xfrm>
        </p:grpSpPr>
        <p:sp>
          <p:nvSpPr>
            <p:cNvPr id="4" name="object 4" descr=""/>
            <p:cNvSpPr/>
            <p:nvPr/>
          </p:nvSpPr>
          <p:spPr>
            <a:xfrm>
              <a:off x="0" y="5815157"/>
              <a:ext cx="8220709" cy="2489200"/>
            </a:xfrm>
            <a:custGeom>
              <a:avLst/>
              <a:gdLst/>
              <a:ahLst/>
              <a:cxnLst/>
              <a:rect l="l" t="t" r="r" b="b"/>
              <a:pathLst>
                <a:path w="8220709" h="2489200">
                  <a:moveTo>
                    <a:pt x="7267772" y="2488661"/>
                  </a:moveTo>
                  <a:lnTo>
                    <a:pt x="952499" y="2488661"/>
                  </a:lnTo>
                  <a:lnTo>
                    <a:pt x="904960" y="2487495"/>
                  </a:lnTo>
                  <a:lnTo>
                    <a:pt x="858024" y="2484034"/>
                  </a:lnTo>
                  <a:lnTo>
                    <a:pt x="811746" y="2478333"/>
                  </a:lnTo>
                  <a:lnTo>
                    <a:pt x="766180" y="2470446"/>
                  </a:lnTo>
                  <a:lnTo>
                    <a:pt x="721382" y="2460428"/>
                  </a:lnTo>
                  <a:lnTo>
                    <a:pt x="677405" y="2448333"/>
                  </a:lnTo>
                  <a:lnTo>
                    <a:pt x="634304" y="2434216"/>
                  </a:lnTo>
                  <a:lnTo>
                    <a:pt x="592134" y="2418131"/>
                  </a:lnTo>
                  <a:lnTo>
                    <a:pt x="550949" y="2400134"/>
                  </a:lnTo>
                  <a:lnTo>
                    <a:pt x="510805" y="2380277"/>
                  </a:lnTo>
                  <a:lnTo>
                    <a:pt x="471754" y="2358617"/>
                  </a:lnTo>
                  <a:lnTo>
                    <a:pt x="433853" y="2335208"/>
                  </a:lnTo>
                  <a:lnTo>
                    <a:pt x="397156" y="2310104"/>
                  </a:lnTo>
                  <a:lnTo>
                    <a:pt x="361716" y="2283360"/>
                  </a:lnTo>
                  <a:lnTo>
                    <a:pt x="327590" y="2255030"/>
                  </a:lnTo>
                  <a:lnTo>
                    <a:pt x="294830" y="2225169"/>
                  </a:lnTo>
                  <a:lnTo>
                    <a:pt x="263493" y="2193831"/>
                  </a:lnTo>
                  <a:lnTo>
                    <a:pt x="233632" y="2161072"/>
                  </a:lnTo>
                  <a:lnTo>
                    <a:pt x="205302" y="2126945"/>
                  </a:lnTo>
                  <a:lnTo>
                    <a:pt x="178557" y="2091506"/>
                  </a:lnTo>
                  <a:lnTo>
                    <a:pt x="153453" y="2054808"/>
                  </a:lnTo>
                  <a:lnTo>
                    <a:pt x="130044" y="2016907"/>
                  </a:lnTo>
                  <a:lnTo>
                    <a:pt x="108384" y="1977857"/>
                  </a:lnTo>
                  <a:lnTo>
                    <a:pt x="88527" y="1937712"/>
                  </a:lnTo>
                  <a:lnTo>
                    <a:pt x="70529" y="1896527"/>
                  </a:lnTo>
                  <a:lnTo>
                    <a:pt x="54445" y="1854357"/>
                  </a:lnTo>
                  <a:lnTo>
                    <a:pt x="40327" y="1811257"/>
                  </a:lnTo>
                  <a:lnTo>
                    <a:pt x="28232" y="1767279"/>
                  </a:lnTo>
                  <a:lnTo>
                    <a:pt x="18214" y="1722481"/>
                  </a:lnTo>
                  <a:lnTo>
                    <a:pt x="10327" y="1676915"/>
                  </a:lnTo>
                  <a:lnTo>
                    <a:pt x="4626" y="1630637"/>
                  </a:lnTo>
                  <a:lnTo>
                    <a:pt x="1165" y="1583700"/>
                  </a:lnTo>
                  <a:lnTo>
                    <a:pt x="0" y="1536161"/>
                  </a:lnTo>
                  <a:lnTo>
                    <a:pt x="0" y="952499"/>
                  </a:lnTo>
                  <a:lnTo>
                    <a:pt x="1165" y="904960"/>
                  </a:lnTo>
                  <a:lnTo>
                    <a:pt x="4626" y="858023"/>
                  </a:lnTo>
                  <a:lnTo>
                    <a:pt x="10327" y="811745"/>
                  </a:lnTo>
                  <a:lnTo>
                    <a:pt x="18214" y="766179"/>
                  </a:lnTo>
                  <a:lnTo>
                    <a:pt x="28232" y="721381"/>
                  </a:lnTo>
                  <a:lnTo>
                    <a:pt x="40327" y="677404"/>
                  </a:lnTo>
                  <a:lnTo>
                    <a:pt x="54445" y="634303"/>
                  </a:lnTo>
                  <a:lnTo>
                    <a:pt x="70529" y="592133"/>
                  </a:lnTo>
                  <a:lnTo>
                    <a:pt x="88527" y="550948"/>
                  </a:lnTo>
                  <a:lnTo>
                    <a:pt x="108384" y="510803"/>
                  </a:lnTo>
                  <a:lnTo>
                    <a:pt x="130044" y="471753"/>
                  </a:lnTo>
                  <a:lnTo>
                    <a:pt x="153453" y="433852"/>
                  </a:lnTo>
                  <a:lnTo>
                    <a:pt x="178557" y="397154"/>
                  </a:lnTo>
                  <a:lnTo>
                    <a:pt x="205302" y="361715"/>
                  </a:lnTo>
                  <a:lnTo>
                    <a:pt x="233632" y="327588"/>
                  </a:lnTo>
                  <a:lnTo>
                    <a:pt x="263493" y="294829"/>
                  </a:lnTo>
                  <a:lnTo>
                    <a:pt x="294830" y="263491"/>
                  </a:lnTo>
                  <a:lnTo>
                    <a:pt x="327590" y="233631"/>
                  </a:lnTo>
                  <a:lnTo>
                    <a:pt x="361716" y="205301"/>
                  </a:lnTo>
                  <a:lnTo>
                    <a:pt x="397156" y="178556"/>
                  </a:lnTo>
                  <a:lnTo>
                    <a:pt x="433853" y="153452"/>
                  </a:lnTo>
                  <a:lnTo>
                    <a:pt x="471754" y="130043"/>
                  </a:lnTo>
                  <a:lnTo>
                    <a:pt x="510805" y="108383"/>
                  </a:lnTo>
                  <a:lnTo>
                    <a:pt x="550949" y="88527"/>
                  </a:lnTo>
                  <a:lnTo>
                    <a:pt x="592134" y="70529"/>
                  </a:lnTo>
                  <a:lnTo>
                    <a:pt x="634304" y="54444"/>
                  </a:lnTo>
                  <a:lnTo>
                    <a:pt x="677405" y="40327"/>
                  </a:lnTo>
                  <a:lnTo>
                    <a:pt x="721382" y="28232"/>
                  </a:lnTo>
                  <a:lnTo>
                    <a:pt x="766180" y="18214"/>
                  </a:lnTo>
                  <a:lnTo>
                    <a:pt x="811746" y="10327"/>
                  </a:lnTo>
                  <a:lnTo>
                    <a:pt x="858024" y="4626"/>
                  </a:lnTo>
                  <a:lnTo>
                    <a:pt x="904960" y="1165"/>
                  </a:lnTo>
                  <a:lnTo>
                    <a:pt x="952494" y="0"/>
                  </a:lnTo>
                  <a:lnTo>
                    <a:pt x="7267778" y="0"/>
                  </a:lnTo>
                  <a:lnTo>
                    <a:pt x="7315312" y="1165"/>
                  </a:lnTo>
                  <a:lnTo>
                    <a:pt x="7362248" y="4626"/>
                  </a:lnTo>
                  <a:lnTo>
                    <a:pt x="7408527" y="10327"/>
                  </a:lnTo>
                  <a:lnTo>
                    <a:pt x="7454092" y="18214"/>
                  </a:lnTo>
                  <a:lnTo>
                    <a:pt x="7498891" y="28232"/>
                  </a:lnTo>
                  <a:lnTo>
                    <a:pt x="7542868" y="40327"/>
                  </a:lnTo>
                  <a:lnTo>
                    <a:pt x="7585969" y="54444"/>
                  </a:lnTo>
                  <a:lnTo>
                    <a:pt x="7628139" y="70529"/>
                  </a:lnTo>
                  <a:lnTo>
                    <a:pt x="7669324" y="88527"/>
                  </a:lnTo>
                  <a:lnTo>
                    <a:pt x="7709468" y="108383"/>
                  </a:lnTo>
                  <a:lnTo>
                    <a:pt x="7748519" y="130043"/>
                  </a:lnTo>
                  <a:lnTo>
                    <a:pt x="7786420" y="153452"/>
                  </a:lnTo>
                  <a:lnTo>
                    <a:pt x="7823118" y="178556"/>
                  </a:lnTo>
                  <a:lnTo>
                    <a:pt x="7858557" y="205301"/>
                  </a:lnTo>
                  <a:lnTo>
                    <a:pt x="7892684" y="233631"/>
                  </a:lnTo>
                  <a:lnTo>
                    <a:pt x="7925443" y="263491"/>
                  </a:lnTo>
                  <a:lnTo>
                    <a:pt x="7956780" y="294829"/>
                  </a:lnTo>
                  <a:lnTo>
                    <a:pt x="7986641" y="327588"/>
                  </a:lnTo>
                  <a:lnTo>
                    <a:pt x="8014971" y="361715"/>
                  </a:lnTo>
                  <a:lnTo>
                    <a:pt x="8041715" y="397154"/>
                  </a:lnTo>
                  <a:lnTo>
                    <a:pt x="8066819" y="433852"/>
                  </a:lnTo>
                  <a:lnTo>
                    <a:pt x="8090229" y="471753"/>
                  </a:lnTo>
                  <a:lnTo>
                    <a:pt x="8111889" y="510803"/>
                  </a:lnTo>
                  <a:lnTo>
                    <a:pt x="8131745" y="550948"/>
                  </a:lnTo>
                  <a:lnTo>
                    <a:pt x="8149743" y="592133"/>
                  </a:lnTo>
                  <a:lnTo>
                    <a:pt x="8165828" y="634303"/>
                  </a:lnTo>
                  <a:lnTo>
                    <a:pt x="8179945" y="677404"/>
                  </a:lnTo>
                  <a:lnTo>
                    <a:pt x="8192040" y="721381"/>
                  </a:lnTo>
                  <a:lnTo>
                    <a:pt x="8202058" y="766179"/>
                  </a:lnTo>
                  <a:lnTo>
                    <a:pt x="8209945" y="811745"/>
                  </a:lnTo>
                  <a:lnTo>
                    <a:pt x="8215646" y="858023"/>
                  </a:lnTo>
                  <a:lnTo>
                    <a:pt x="8219107" y="904960"/>
                  </a:lnTo>
                  <a:lnTo>
                    <a:pt x="8220272" y="952499"/>
                  </a:lnTo>
                  <a:lnTo>
                    <a:pt x="8220272" y="1536161"/>
                  </a:lnTo>
                  <a:lnTo>
                    <a:pt x="8219107" y="1583700"/>
                  </a:lnTo>
                  <a:lnTo>
                    <a:pt x="8215646" y="1630637"/>
                  </a:lnTo>
                  <a:lnTo>
                    <a:pt x="8209945" y="1676915"/>
                  </a:lnTo>
                  <a:lnTo>
                    <a:pt x="8202058" y="1722481"/>
                  </a:lnTo>
                  <a:lnTo>
                    <a:pt x="8192040" y="1767279"/>
                  </a:lnTo>
                  <a:lnTo>
                    <a:pt x="8179945" y="1811257"/>
                  </a:lnTo>
                  <a:lnTo>
                    <a:pt x="8165828" y="1854357"/>
                  </a:lnTo>
                  <a:lnTo>
                    <a:pt x="8149743" y="1896527"/>
                  </a:lnTo>
                  <a:lnTo>
                    <a:pt x="8131745" y="1937712"/>
                  </a:lnTo>
                  <a:lnTo>
                    <a:pt x="8111889" y="1977857"/>
                  </a:lnTo>
                  <a:lnTo>
                    <a:pt x="8090229" y="2016907"/>
                  </a:lnTo>
                  <a:lnTo>
                    <a:pt x="8066819" y="2054808"/>
                  </a:lnTo>
                  <a:lnTo>
                    <a:pt x="8041715" y="2091506"/>
                  </a:lnTo>
                  <a:lnTo>
                    <a:pt x="8014971" y="2126945"/>
                  </a:lnTo>
                  <a:lnTo>
                    <a:pt x="7986641" y="2161072"/>
                  </a:lnTo>
                  <a:lnTo>
                    <a:pt x="7956780" y="2193831"/>
                  </a:lnTo>
                  <a:lnTo>
                    <a:pt x="7925443" y="2225169"/>
                  </a:lnTo>
                  <a:lnTo>
                    <a:pt x="7892684" y="2255030"/>
                  </a:lnTo>
                  <a:lnTo>
                    <a:pt x="7858557" y="2283360"/>
                  </a:lnTo>
                  <a:lnTo>
                    <a:pt x="7823118" y="2310104"/>
                  </a:lnTo>
                  <a:lnTo>
                    <a:pt x="7786420" y="2335208"/>
                  </a:lnTo>
                  <a:lnTo>
                    <a:pt x="7748519" y="2358617"/>
                  </a:lnTo>
                  <a:lnTo>
                    <a:pt x="7709468" y="2380277"/>
                  </a:lnTo>
                  <a:lnTo>
                    <a:pt x="7669324" y="2400134"/>
                  </a:lnTo>
                  <a:lnTo>
                    <a:pt x="7628139" y="2418131"/>
                  </a:lnTo>
                  <a:lnTo>
                    <a:pt x="7585969" y="2434216"/>
                  </a:lnTo>
                  <a:lnTo>
                    <a:pt x="7542868" y="2448333"/>
                  </a:lnTo>
                  <a:lnTo>
                    <a:pt x="7498891" y="2460428"/>
                  </a:lnTo>
                  <a:lnTo>
                    <a:pt x="7454092" y="2470446"/>
                  </a:lnTo>
                  <a:lnTo>
                    <a:pt x="7408527" y="2478333"/>
                  </a:lnTo>
                  <a:lnTo>
                    <a:pt x="7362248" y="2484034"/>
                  </a:lnTo>
                  <a:lnTo>
                    <a:pt x="7315312" y="2487495"/>
                  </a:lnTo>
                  <a:lnTo>
                    <a:pt x="7267772" y="2488661"/>
                  </a:lnTo>
                  <a:close/>
                </a:path>
              </a:pathLst>
            </a:custGeom>
            <a:solidFill>
              <a:srgbClr val="522B1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8392" y="6120932"/>
              <a:ext cx="2009774" cy="200975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91581" y="6040678"/>
              <a:ext cx="1978660" cy="1978660"/>
            </a:xfrm>
            <a:custGeom>
              <a:avLst/>
              <a:gdLst/>
              <a:ahLst/>
              <a:cxnLst/>
              <a:rect l="l" t="t" r="r" b="b"/>
              <a:pathLst>
                <a:path w="1978660" h="1978659">
                  <a:moveTo>
                    <a:pt x="989123" y="1978243"/>
                  </a:moveTo>
                  <a:lnTo>
                    <a:pt x="941199" y="1977102"/>
                  </a:lnTo>
                  <a:lnTo>
                    <a:pt x="893864" y="1973715"/>
                  </a:lnTo>
                  <a:lnTo>
                    <a:pt x="847169" y="1968133"/>
                  </a:lnTo>
                  <a:lnTo>
                    <a:pt x="801167" y="1960407"/>
                  </a:lnTo>
                  <a:lnTo>
                    <a:pt x="755908" y="1950591"/>
                  </a:lnTo>
                  <a:lnTo>
                    <a:pt x="711446" y="1938735"/>
                  </a:lnTo>
                  <a:lnTo>
                    <a:pt x="667831" y="1924892"/>
                  </a:lnTo>
                  <a:lnTo>
                    <a:pt x="625116" y="1909112"/>
                  </a:lnTo>
                  <a:lnTo>
                    <a:pt x="583352" y="1891449"/>
                  </a:lnTo>
                  <a:lnTo>
                    <a:pt x="542591" y="1871954"/>
                  </a:lnTo>
                  <a:lnTo>
                    <a:pt x="502885" y="1850678"/>
                  </a:lnTo>
                  <a:lnTo>
                    <a:pt x="464286" y="1827674"/>
                  </a:lnTo>
                  <a:lnTo>
                    <a:pt x="426846" y="1802993"/>
                  </a:lnTo>
                  <a:lnTo>
                    <a:pt x="390616" y="1776687"/>
                  </a:lnTo>
                  <a:lnTo>
                    <a:pt x="355648" y="1748808"/>
                  </a:lnTo>
                  <a:lnTo>
                    <a:pt x="321995" y="1719408"/>
                  </a:lnTo>
                  <a:lnTo>
                    <a:pt x="289707" y="1688538"/>
                  </a:lnTo>
                  <a:lnTo>
                    <a:pt x="258837" y="1656251"/>
                  </a:lnTo>
                  <a:lnTo>
                    <a:pt x="229436" y="1622597"/>
                  </a:lnTo>
                  <a:lnTo>
                    <a:pt x="201557" y="1587630"/>
                  </a:lnTo>
                  <a:lnTo>
                    <a:pt x="175250" y="1551401"/>
                  </a:lnTo>
                  <a:lnTo>
                    <a:pt x="150569" y="1513961"/>
                  </a:lnTo>
                  <a:lnTo>
                    <a:pt x="127564" y="1475363"/>
                  </a:lnTo>
                  <a:lnTo>
                    <a:pt x="106288" y="1435658"/>
                  </a:lnTo>
                  <a:lnTo>
                    <a:pt x="86793" y="1394898"/>
                  </a:lnTo>
                  <a:lnTo>
                    <a:pt x="69129" y="1353135"/>
                  </a:lnTo>
                  <a:lnTo>
                    <a:pt x="53350" y="1310421"/>
                  </a:lnTo>
                  <a:lnTo>
                    <a:pt x="39506" y="1266807"/>
                  </a:lnTo>
                  <a:lnTo>
                    <a:pt x="27650" y="1222345"/>
                  </a:lnTo>
                  <a:lnTo>
                    <a:pt x="17834" y="1177088"/>
                  </a:lnTo>
                  <a:lnTo>
                    <a:pt x="10108" y="1131086"/>
                  </a:lnTo>
                  <a:lnTo>
                    <a:pt x="4526" y="1084393"/>
                  </a:lnTo>
                  <a:lnTo>
                    <a:pt x="1139" y="1037059"/>
                  </a:lnTo>
                  <a:lnTo>
                    <a:pt x="0" y="989088"/>
                  </a:lnTo>
                  <a:lnTo>
                    <a:pt x="1139" y="941211"/>
                  </a:lnTo>
                  <a:lnTo>
                    <a:pt x="4526" y="893875"/>
                  </a:lnTo>
                  <a:lnTo>
                    <a:pt x="10108" y="847179"/>
                  </a:lnTo>
                  <a:lnTo>
                    <a:pt x="17834" y="801175"/>
                  </a:lnTo>
                  <a:lnTo>
                    <a:pt x="27650" y="755916"/>
                  </a:lnTo>
                  <a:lnTo>
                    <a:pt x="39506" y="711452"/>
                  </a:lnTo>
                  <a:lnTo>
                    <a:pt x="53350" y="667837"/>
                  </a:lnTo>
                  <a:lnTo>
                    <a:pt x="69129" y="625121"/>
                  </a:lnTo>
                  <a:lnTo>
                    <a:pt x="86793" y="583356"/>
                  </a:lnTo>
                  <a:lnTo>
                    <a:pt x="106288" y="542595"/>
                  </a:lnTo>
                  <a:lnTo>
                    <a:pt x="127564" y="502888"/>
                  </a:lnTo>
                  <a:lnTo>
                    <a:pt x="150569" y="464289"/>
                  </a:lnTo>
                  <a:lnTo>
                    <a:pt x="175250" y="426848"/>
                  </a:lnTo>
                  <a:lnTo>
                    <a:pt x="201557" y="390618"/>
                  </a:lnTo>
                  <a:lnTo>
                    <a:pt x="229436" y="355650"/>
                  </a:lnTo>
                  <a:lnTo>
                    <a:pt x="258837" y="321996"/>
                  </a:lnTo>
                  <a:lnTo>
                    <a:pt x="289707" y="289708"/>
                  </a:lnTo>
                  <a:lnTo>
                    <a:pt x="321995" y="258838"/>
                  </a:lnTo>
                  <a:lnTo>
                    <a:pt x="355648" y="229437"/>
                  </a:lnTo>
                  <a:lnTo>
                    <a:pt x="390616" y="201557"/>
                  </a:lnTo>
                  <a:lnTo>
                    <a:pt x="426846" y="175251"/>
                  </a:lnTo>
                  <a:lnTo>
                    <a:pt x="464286" y="150570"/>
                  </a:lnTo>
                  <a:lnTo>
                    <a:pt x="502885" y="127565"/>
                  </a:lnTo>
                  <a:lnTo>
                    <a:pt x="542591" y="106289"/>
                  </a:lnTo>
                  <a:lnTo>
                    <a:pt x="583352" y="86794"/>
                  </a:lnTo>
                  <a:lnTo>
                    <a:pt x="625116" y="69130"/>
                  </a:lnTo>
                  <a:lnTo>
                    <a:pt x="667831" y="53351"/>
                  </a:lnTo>
                  <a:lnTo>
                    <a:pt x="711446" y="39507"/>
                  </a:lnTo>
                  <a:lnTo>
                    <a:pt x="755908" y="27651"/>
                  </a:lnTo>
                  <a:lnTo>
                    <a:pt x="801167" y="17835"/>
                  </a:lnTo>
                  <a:lnTo>
                    <a:pt x="847169" y="10109"/>
                  </a:lnTo>
                  <a:lnTo>
                    <a:pt x="893864" y="4527"/>
                  </a:lnTo>
                  <a:lnTo>
                    <a:pt x="941199" y="1140"/>
                  </a:lnTo>
                  <a:lnTo>
                    <a:pt x="989118" y="0"/>
                  </a:lnTo>
                  <a:lnTo>
                    <a:pt x="1037047" y="1140"/>
                  </a:lnTo>
                  <a:lnTo>
                    <a:pt x="1084383" y="4527"/>
                  </a:lnTo>
                  <a:lnTo>
                    <a:pt x="1131077" y="10109"/>
                  </a:lnTo>
                  <a:lnTo>
                    <a:pt x="1177080" y="17835"/>
                  </a:lnTo>
                  <a:lnTo>
                    <a:pt x="1222338" y="27651"/>
                  </a:lnTo>
                  <a:lnTo>
                    <a:pt x="1266801" y="39507"/>
                  </a:lnTo>
                  <a:lnTo>
                    <a:pt x="1310416" y="53351"/>
                  </a:lnTo>
                  <a:lnTo>
                    <a:pt x="1353131" y="69130"/>
                  </a:lnTo>
                  <a:lnTo>
                    <a:pt x="1394895" y="86794"/>
                  </a:lnTo>
                  <a:lnTo>
                    <a:pt x="1435656" y="106289"/>
                  </a:lnTo>
                  <a:lnTo>
                    <a:pt x="1475361" y="127565"/>
                  </a:lnTo>
                  <a:lnTo>
                    <a:pt x="1513960" y="150570"/>
                  </a:lnTo>
                  <a:lnTo>
                    <a:pt x="1551401" y="175251"/>
                  </a:lnTo>
                  <a:lnTo>
                    <a:pt x="1587631" y="201557"/>
                  </a:lnTo>
                  <a:lnTo>
                    <a:pt x="1622598" y="229437"/>
                  </a:lnTo>
                  <a:lnTo>
                    <a:pt x="1656252" y="258838"/>
                  </a:lnTo>
                  <a:lnTo>
                    <a:pt x="1688540" y="289708"/>
                  </a:lnTo>
                  <a:lnTo>
                    <a:pt x="1719410" y="321996"/>
                  </a:lnTo>
                  <a:lnTo>
                    <a:pt x="1748811" y="355650"/>
                  </a:lnTo>
                  <a:lnTo>
                    <a:pt x="1776690" y="390618"/>
                  </a:lnTo>
                  <a:lnTo>
                    <a:pt x="1802996" y="426848"/>
                  </a:lnTo>
                  <a:lnTo>
                    <a:pt x="1827677" y="464289"/>
                  </a:lnTo>
                  <a:lnTo>
                    <a:pt x="1850682" y="502888"/>
                  </a:lnTo>
                  <a:lnTo>
                    <a:pt x="1871958" y="542595"/>
                  </a:lnTo>
                  <a:lnTo>
                    <a:pt x="1891454" y="583356"/>
                  </a:lnTo>
                  <a:lnTo>
                    <a:pt x="1909117" y="625121"/>
                  </a:lnTo>
                  <a:lnTo>
                    <a:pt x="1924896" y="667837"/>
                  </a:lnTo>
                  <a:lnTo>
                    <a:pt x="1938740" y="711452"/>
                  </a:lnTo>
                  <a:lnTo>
                    <a:pt x="1950596" y="755916"/>
                  </a:lnTo>
                  <a:lnTo>
                    <a:pt x="1960413" y="801175"/>
                  </a:lnTo>
                  <a:lnTo>
                    <a:pt x="1968138" y="847179"/>
                  </a:lnTo>
                  <a:lnTo>
                    <a:pt x="1973720" y="893875"/>
                  </a:lnTo>
                  <a:lnTo>
                    <a:pt x="1977107" y="941211"/>
                  </a:lnTo>
                  <a:lnTo>
                    <a:pt x="1978246" y="989137"/>
                  </a:lnTo>
                  <a:lnTo>
                    <a:pt x="1977107" y="1037059"/>
                  </a:lnTo>
                  <a:lnTo>
                    <a:pt x="1973720" y="1084393"/>
                  </a:lnTo>
                  <a:lnTo>
                    <a:pt x="1968138" y="1131086"/>
                  </a:lnTo>
                  <a:lnTo>
                    <a:pt x="1960413" y="1177088"/>
                  </a:lnTo>
                  <a:lnTo>
                    <a:pt x="1950596" y="1222345"/>
                  </a:lnTo>
                  <a:lnTo>
                    <a:pt x="1938740" y="1266807"/>
                  </a:lnTo>
                  <a:lnTo>
                    <a:pt x="1924896" y="1310421"/>
                  </a:lnTo>
                  <a:lnTo>
                    <a:pt x="1909117" y="1353135"/>
                  </a:lnTo>
                  <a:lnTo>
                    <a:pt x="1891454" y="1394898"/>
                  </a:lnTo>
                  <a:lnTo>
                    <a:pt x="1871958" y="1435658"/>
                  </a:lnTo>
                  <a:lnTo>
                    <a:pt x="1850682" y="1475363"/>
                  </a:lnTo>
                  <a:lnTo>
                    <a:pt x="1827677" y="1513961"/>
                  </a:lnTo>
                  <a:lnTo>
                    <a:pt x="1802996" y="1551401"/>
                  </a:lnTo>
                  <a:lnTo>
                    <a:pt x="1776690" y="1587630"/>
                  </a:lnTo>
                  <a:lnTo>
                    <a:pt x="1748811" y="1622597"/>
                  </a:lnTo>
                  <a:lnTo>
                    <a:pt x="1719410" y="1656251"/>
                  </a:lnTo>
                  <a:lnTo>
                    <a:pt x="1688540" y="1688538"/>
                  </a:lnTo>
                  <a:lnTo>
                    <a:pt x="1656252" y="1719408"/>
                  </a:lnTo>
                  <a:lnTo>
                    <a:pt x="1622598" y="1748808"/>
                  </a:lnTo>
                  <a:lnTo>
                    <a:pt x="1587631" y="1776687"/>
                  </a:lnTo>
                  <a:lnTo>
                    <a:pt x="1551401" y="1802993"/>
                  </a:lnTo>
                  <a:lnTo>
                    <a:pt x="1513960" y="1827674"/>
                  </a:lnTo>
                  <a:lnTo>
                    <a:pt x="1475361" y="1850678"/>
                  </a:lnTo>
                  <a:lnTo>
                    <a:pt x="1435656" y="1871954"/>
                  </a:lnTo>
                  <a:lnTo>
                    <a:pt x="1394895" y="1891449"/>
                  </a:lnTo>
                  <a:lnTo>
                    <a:pt x="1353131" y="1909112"/>
                  </a:lnTo>
                  <a:lnTo>
                    <a:pt x="1310416" y="1924892"/>
                  </a:lnTo>
                  <a:lnTo>
                    <a:pt x="1266801" y="1938735"/>
                  </a:lnTo>
                  <a:lnTo>
                    <a:pt x="1222338" y="1950591"/>
                  </a:lnTo>
                  <a:lnTo>
                    <a:pt x="1177080" y="1960407"/>
                  </a:lnTo>
                  <a:lnTo>
                    <a:pt x="1131077" y="1968133"/>
                  </a:lnTo>
                  <a:lnTo>
                    <a:pt x="1084383" y="1973715"/>
                  </a:lnTo>
                  <a:lnTo>
                    <a:pt x="1037047" y="1977102"/>
                  </a:lnTo>
                  <a:lnTo>
                    <a:pt x="989123" y="19782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0" y="0"/>
            <a:ext cx="18289270" cy="1169035"/>
          </a:xfrm>
          <a:custGeom>
            <a:avLst/>
            <a:gdLst/>
            <a:ahLst/>
            <a:cxnLst/>
            <a:rect l="l" t="t" r="r" b="b"/>
            <a:pathLst>
              <a:path w="18289270" h="1169035">
                <a:moveTo>
                  <a:pt x="18289009" y="1169035"/>
                </a:moveTo>
                <a:lnTo>
                  <a:pt x="0" y="1169035"/>
                </a:lnTo>
                <a:lnTo>
                  <a:pt x="0" y="0"/>
                </a:lnTo>
                <a:lnTo>
                  <a:pt x="18289009" y="0"/>
                </a:lnTo>
                <a:lnTo>
                  <a:pt x="18289009" y="11690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8" name="object 8" descr=""/>
          <p:cNvGrpSpPr/>
          <p:nvPr/>
        </p:nvGrpSpPr>
        <p:grpSpPr>
          <a:xfrm>
            <a:off x="0" y="3087563"/>
            <a:ext cx="8220709" cy="2489200"/>
            <a:chOff x="0" y="3087563"/>
            <a:chExt cx="8220709" cy="2489200"/>
          </a:xfrm>
        </p:grpSpPr>
        <p:sp>
          <p:nvSpPr>
            <p:cNvPr id="9" name="object 9" descr=""/>
            <p:cNvSpPr/>
            <p:nvPr/>
          </p:nvSpPr>
          <p:spPr>
            <a:xfrm>
              <a:off x="0" y="3087563"/>
              <a:ext cx="8220709" cy="2489200"/>
            </a:xfrm>
            <a:custGeom>
              <a:avLst/>
              <a:gdLst/>
              <a:ahLst/>
              <a:cxnLst/>
              <a:rect l="l" t="t" r="r" b="b"/>
              <a:pathLst>
                <a:path w="8220709" h="2489200">
                  <a:moveTo>
                    <a:pt x="7268183" y="2488681"/>
                  </a:moveTo>
                  <a:lnTo>
                    <a:pt x="952089" y="2488681"/>
                  </a:lnTo>
                  <a:lnTo>
                    <a:pt x="904960" y="2487526"/>
                  </a:lnTo>
                  <a:lnTo>
                    <a:pt x="858024" y="2484065"/>
                  </a:lnTo>
                  <a:lnTo>
                    <a:pt x="811746" y="2478364"/>
                  </a:lnTo>
                  <a:lnTo>
                    <a:pt x="766180" y="2470477"/>
                  </a:lnTo>
                  <a:lnTo>
                    <a:pt x="721382" y="2460459"/>
                  </a:lnTo>
                  <a:lnTo>
                    <a:pt x="677405" y="2448364"/>
                  </a:lnTo>
                  <a:lnTo>
                    <a:pt x="634304" y="2434247"/>
                  </a:lnTo>
                  <a:lnTo>
                    <a:pt x="592134" y="2418162"/>
                  </a:lnTo>
                  <a:lnTo>
                    <a:pt x="550949" y="2400164"/>
                  </a:lnTo>
                  <a:lnTo>
                    <a:pt x="510805" y="2380308"/>
                  </a:lnTo>
                  <a:lnTo>
                    <a:pt x="471754" y="2358648"/>
                  </a:lnTo>
                  <a:lnTo>
                    <a:pt x="433853" y="2335238"/>
                  </a:lnTo>
                  <a:lnTo>
                    <a:pt x="397156" y="2310134"/>
                  </a:lnTo>
                  <a:lnTo>
                    <a:pt x="361716" y="2283390"/>
                  </a:lnTo>
                  <a:lnTo>
                    <a:pt x="327590" y="2255060"/>
                  </a:lnTo>
                  <a:lnTo>
                    <a:pt x="294830" y="2225199"/>
                  </a:lnTo>
                  <a:lnTo>
                    <a:pt x="263493" y="2193862"/>
                  </a:lnTo>
                  <a:lnTo>
                    <a:pt x="233632" y="2161103"/>
                  </a:lnTo>
                  <a:lnTo>
                    <a:pt x="205302" y="2126976"/>
                  </a:lnTo>
                  <a:lnTo>
                    <a:pt x="178557" y="2091537"/>
                  </a:lnTo>
                  <a:lnTo>
                    <a:pt x="153453" y="2054839"/>
                  </a:lnTo>
                  <a:lnTo>
                    <a:pt x="130044" y="2016938"/>
                  </a:lnTo>
                  <a:lnTo>
                    <a:pt x="108384" y="1977887"/>
                  </a:lnTo>
                  <a:lnTo>
                    <a:pt x="88527" y="1937743"/>
                  </a:lnTo>
                  <a:lnTo>
                    <a:pt x="70529" y="1896558"/>
                  </a:lnTo>
                  <a:lnTo>
                    <a:pt x="54445" y="1854388"/>
                  </a:lnTo>
                  <a:lnTo>
                    <a:pt x="40327" y="1811287"/>
                  </a:lnTo>
                  <a:lnTo>
                    <a:pt x="28232" y="1767310"/>
                  </a:lnTo>
                  <a:lnTo>
                    <a:pt x="18214" y="1722511"/>
                  </a:lnTo>
                  <a:lnTo>
                    <a:pt x="10327" y="1676946"/>
                  </a:lnTo>
                  <a:lnTo>
                    <a:pt x="4626" y="1630667"/>
                  </a:lnTo>
                  <a:lnTo>
                    <a:pt x="1165" y="1583731"/>
                  </a:lnTo>
                  <a:lnTo>
                    <a:pt x="0" y="1536191"/>
                  </a:lnTo>
                  <a:lnTo>
                    <a:pt x="0" y="952499"/>
                  </a:lnTo>
                  <a:lnTo>
                    <a:pt x="1165" y="904962"/>
                  </a:lnTo>
                  <a:lnTo>
                    <a:pt x="4626" y="858028"/>
                  </a:lnTo>
                  <a:lnTo>
                    <a:pt x="10327" y="811752"/>
                  </a:lnTo>
                  <a:lnTo>
                    <a:pt x="18214" y="766188"/>
                  </a:lnTo>
                  <a:lnTo>
                    <a:pt x="28232" y="721391"/>
                  </a:lnTo>
                  <a:lnTo>
                    <a:pt x="40327" y="677415"/>
                  </a:lnTo>
                  <a:lnTo>
                    <a:pt x="54445" y="634315"/>
                  </a:lnTo>
                  <a:lnTo>
                    <a:pt x="70529" y="592146"/>
                  </a:lnTo>
                  <a:lnTo>
                    <a:pt x="88527" y="550961"/>
                  </a:lnTo>
                  <a:lnTo>
                    <a:pt x="108384" y="510817"/>
                  </a:lnTo>
                  <a:lnTo>
                    <a:pt x="130044" y="471767"/>
                  </a:lnTo>
                  <a:lnTo>
                    <a:pt x="153453" y="433865"/>
                  </a:lnTo>
                  <a:lnTo>
                    <a:pt x="178557" y="397167"/>
                  </a:lnTo>
                  <a:lnTo>
                    <a:pt x="205302" y="361728"/>
                  </a:lnTo>
                  <a:lnTo>
                    <a:pt x="233632" y="327601"/>
                  </a:lnTo>
                  <a:lnTo>
                    <a:pt x="263493" y="294841"/>
                  </a:lnTo>
                  <a:lnTo>
                    <a:pt x="294830" y="263503"/>
                  </a:lnTo>
                  <a:lnTo>
                    <a:pt x="327590" y="233641"/>
                  </a:lnTo>
                  <a:lnTo>
                    <a:pt x="361716" y="205310"/>
                  </a:lnTo>
                  <a:lnTo>
                    <a:pt x="397156" y="178565"/>
                  </a:lnTo>
                  <a:lnTo>
                    <a:pt x="433853" y="153460"/>
                  </a:lnTo>
                  <a:lnTo>
                    <a:pt x="471754" y="130050"/>
                  </a:lnTo>
                  <a:lnTo>
                    <a:pt x="510805" y="108389"/>
                  </a:lnTo>
                  <a:lnTo>
                    <a:pt x="550949" y="88532"/>
                  </a:lnTo>
                  <a:lnTo>
                    <a:pt x="592134" y="70533"/>
                  </a:lnTo>
                  <a:lnTo>
                    <a:pt x="634304" y="54447"/>
                  </a:lnTo>
                  <a:lnTo>
                    <a:pt x="677405" y="40330"/>
                  </a:lnTo>
                  <a:lnTo>
                    <a:pt x="721382" y="28234"/>
                  </a:lnTo>
                  <a:lnTo>
                    <a:pt x="766180" y="18215"/>
                  </a:lnTo>
                  <a:lnTo>
                    <a:pt x="811746" y="10328"/>
                  </a:lnTo>
                  <a:lnTo>
                    <a:pt x="858024" y="4626"/>
                  </a:lnTo>
                  <a:lnTo>
                    <a:pt x="904960" y="1165"/>
                  </a:lnTo>
                  <a:lnTo>
                    <a:pt x="952497" y="0"/>
                  </a:lnTo>
                  <a:lnTo>
                    <a:pt x="7267775" y="0"/>
                  </a:lnTo>
                  <a:lnTo>
                    <a:pt x="7315312" y="1165"/>
                  </a:lnTo>
                  <a:lnTo>
                    <a:pt x="7362248" y="4626"/>
                  </a:lnTo>
                  <a:lnTo>
                    <a:pt x="7408527" y="10328"/>
                  </a:lnTo>
                  <a:lnTo>
                    <a:pt x="7454092" y="18215"/>
                  </a:lnTo>
                  <a:lnTo>
                    <a:pt x="7498891" y="28234"/>
                  </a:lnTo>
                  <a:lnTo>
                    <a:pt x="7542868" y="40330"/>
                  </a:lnTo>
                  <a:lnTo>
                    <a:pt x="7585969" y="54447"/>
                  </a:lnTo>
                  <a:lnTo>
                    <a:pt x="7628139" y="70533"/>
                  </a:lnTo>
                  <a:lnTo>
                    <a:pt x="7669324" y="88532"/>
                  </a:lnTo>
                  <a:lnTo>
                    <a:pt x="7709468" y="108389"/>
                  </a:lnTo>
                  <a:lnTo>
                    <a:pt x="7748519" y="130050"/>
                  </a:lnTo>
                  <a:lnTo>
                    <a:pt x="7786420" y="153460"/>
                  </a:lnTo>
                  <a:lnTo>
                    <a:pt x="7823118" y="178565"/>
                  </a:lnTo>
                  <a:lnTo>
                    <a:pt x="7858557" y="205310"/>
                  </a:lnTo>
                  <a:lnTo>
                    <a:pt x="7892684" y="233641"/>
                  </a:lnTo>
                  <a:lnTo>
                    <a:pt x="7925443" y="263503"/>
                  </a:lnTo>
                  <a:lnTo>
                    <a:pt x="7956780" y="294841"/>
                  </a:lnTo>
                  <a:lnTo>
                    <a:pt x="7986641" y="327601"/>
                  </a:lnTo>
                  <a:lnTo>
                    <a:pt x="8014971" y="361728"/>
                  </a:lnTo>
                  <a:lnTo>
                    <a:pt x="8041715" y="397167"/>
                  </a:lnTo>
                  <a:lnTo>
                    <a:pt x="8066819" y="433865"/>
                  </a:lnTo>
                  <a:lnTo>
                    <a:pt x="8090229" y="471767"/>
                  </a:lnTo>
                  <a:lnTo>
                    <a:pt x="8111889" y="510817"/>
                  </a:lnTo>
                  <a:lnTo>
                    <a:pt x="8131745" y="550961"/>
                  </a:lnTo>
                  <a:lnTo>
                    <a:pt x="8149743" y="592146"/>
                  </a:lnTo>
                  <a:lnTo>
                    <a:pt x="8165828" y="634315"/>
                  </a:lnTo>
                  <a:lnTo>
                    <a:pt x="8179945" y="677415"/>
                  </a:lnTo>
                  <a:lnTo>
                    <a:pt x="8192040" y="721391"/>
                  </a:lnTo>
                  <a:lnTo>
                    <a:pt x="8202058" y="766188"/>
                  </a:lnTo>
                  <a:lnTo>
                    <a:pt x="8209945" y="811752"/>
                  </a:lnTo>
                  <a:lnTo>
                    <a:pt x="8215646" y="858028"/>
                  </a:lnTo>
                  <a:lnTo>
                    <a:pt x="8219107" y="904962"/>
                  </a:lnTo>
                  <a:lnTo>
                    <a:pt x="8220272" y="952499"/>
                  </a:lnTo>
                  <a:lnTo>
                    <a:pt x="8220272" y="1536191"/>
                  </a:lnTo>
                  <a:lnTo>
                    <a:pt x="8219107" y="1583731"/>
                  </a:lnTo>
                  <a:lnTo>
                    <a:pt x="8215646" y="1630667"/>
                  </a:lnTo>
                  <a:lnTo>
                    <a:pt x="8209945" y="1676946"/>
                  </a:lnTo>
                  <a:lnTo>
                    <a:pt x="8202058" y="1722511"/>
                  </a:lnTo>
                  <a:lnTo>
                    <a:pt x="8192040" y="1767310"/>
                  </a:lnTo>
                  <a:lnTo>
                    <a:pt x="8179945" y="1811287"/>
                  </a:lnTo>
                  <a:lnTo>
                    <a:pt x="8165828" y="1854388"/>
                  </a:lnTo>
                  <a:lnTo>
                    <a:pt x="8149743" y="1896558"/>
                  </a:lnTo>
                  <a:lnTo>
                    <a:pt x="8131745" y="1937743"/>
                  </a:lnTo>
                  <a:lnTo>
                    <a:pt x="8111889" y="1977887"/>
                  </a:lnTo>
                  <a:lnTo>
                    <a:pt x="8090229" y="2016938"/>
                  </a:lnTo>
                  <a:lnTo>
                    <a:pt x="8066819" y="2054839"/>
                  </a:lnTo>
                  <a:lnTo>
                    <a:pt x="8041715" y="2091537"/>
                  </a:lnTo>
                  <a:lnTo>
                    <a:pt x="8014971" y="2126976"/>
                  </a:lnTo>
                  <a:lnTo>
                    <a:pt x="7986641" y="2161103"/>
                  </a:lnTo>
                  <a:lnTo>
                    <a:pt x="7956780" y="2193862"/>
                  </a:lnTo>
                  <a:lnTo>
                    <a:pt x="7925443" y="2225199"/>
                  </a:lnTo>
                  <a:lnTo>
                    <a:pt x="7892684" y="2255060"/>
                  </a:lnTo>
                  <a:lnTo>
                    <a:pt x="7858557" y="2283390"/>
                  </a:lnTo>
                  <a:lnTo>
                    <a:pt x="7823118" y="2310134"/>
                  </a:lnTo>
                  <a:lnTo>
                    <a:pt x="7786420" y="2335238"/>
                  </a:lnTo>
                  <a:lnTo>
                    <a:pt x="7748519" y="2358648"/>
                  </a:lnTo>
                  <a:lnTo>
                    <a:pt x="7709468" y="2380308"/>
                  </a:lnTo>
                  <a:lnTo>
                    <a:pt x="7669324" y="2400164"/>
                  </a:lnTo>
                  <a:lnTo>
                    <a:pt x="7628139" y="2418162"/>
                  </a:lnTo>
                  <a:lnTo>
                    <a:pt x="7585969" y="2434247"/>
                  </a:lnTo>
                  <a:lnTo>
                    <a:pt x="7542868" y="2448364"/>
                  </a:lnTo>
                  <a:lnTo>
                    <a:pt x="7498891" y="2460459"/>
                  </a:lnTo>
                  <a:lnTo>
                    <a:pt x="7454092" y="2470477"/>
                  </a:lnTo>
                  <a:lnTo>
                    <a:pt x="7408527" y="2478364"/>
                  </a:lnTo>
                  <a:lnTo>
                    <a:pt x="7362248" y="2484065"/>
                  </a:lnTo>
                  <a:lnTo>
                    <a:pt x="7315312" y="2487526"/>
                  </a:lnTo>
                  <a:lnTo>
                    <a:pt x="7268183" y="2488681"/>
                  </a:lnTo>
                  <a:close/>
                </a:path>
              </a:pathLst>
            </a:custGeom>
            <a:solidFill>
              <a:srgbClr val="522B1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8392" y="3393353"/>
              <a:ext cx="2009774" cy="2009759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291581" y="3313115"/>
              <a:ext cx="1978660" cy="1978660"/>
            </a:xfrm>
            <a:custGeom>
              <a:avLst/>
              <a:gdLst/>
              <a:ahLst/>
              <a:cxnLst/>
              <a:rect l="l" t="t" r="r" b="b"/>
              <a:pathLst>
                <a:path w="1978660" h="1978660">
                  <a:moveTo>
                    <a:pt x="989123" y="1978243"/>
                  </a:moveTo>
                  <a:lnTo>
                    <a:pt x="941199" y="1977102"/>
                  </a:lnTo>
                  <a:lnTo>
                    <a:pt x="893864" y="1973715"/>
                  </a:lnTo>
                  <a:lnTo>
                    <a:pt x="847169" y="1968133"/>
                  </a:lnTo>
                  <a:lnTo>
                    <a:pt x="801167" y="1960407"/>
                  </a:lnTo>
                  <a:lnTo>
                    <a:pt x="755908" y="1950591"/>
                  </a:lnTo>
                  <a:lnTo>
                    <a:pt x="711446" y="1938735"/>
                  </a:lnTo>
                  <a:lnTo>
                    <a:pt x="667831" y="1924891"/>
                  </a:lnTo>
                  <a:lnTo>
                    <a:pt x="625116" y="1909112"/>
                  </a:lnTo>
                  <a:lnTo>
                    <a:pt x="583352" y="1891449"/>
                  </a:lnTo>
                  <a:lnTo>
                    <a:pt x="542591" y="1871953"/>
                  </a:lnTo>
                  <a:lnTo>
                    <a:pt x="502885" y="1850677"/>
                  </a:lnTo>
                  <a:lnTo>
                    <a:pt x="464286" y="1827672"/>
                  </a:lnTo>
                  <a:lnTo>
                    <a:pt x="426846" y="1802991"/>
                  </a:lnTo>
                  <a:lnTo>
                    <a:pt x="390616" y="1776685"/>
                  </a:lnTo>
                  <a:lnTo>
                    <a:pt x="355648" y="1748805"/>
                  </a:lnTo>
                  <a:lnTo>
                    <a:pt x="321995" y="1719404"/>
                  </a:lnTo>
                  <a:lnTo>
                    <a:pt x="289707" y="1688534"/>
                  </a:lnTo>
                  <a:lnTo>
                    <a:pt x="258837" y="1656246"/>
                  </a:lnTo>
                  <a:lnTo>
                    <a:pt x="229436" y="1622592"/>
                  </a:lnTo>
                  <a:lnTo>
                    <a:pt x="201557" y="1587624"/>
                  </a:lnTo>
                  <a:lnTo>
                    <a:pt x="175250" y="1551394"/>
                  </a:lnTo>
                  <a:lnTo>
                    <a:pt x="150569" y="1513953"/>
                  </a:lnTo>
                  <a:lnTo>
                    <a:pt x="127564" y="1475354"/>
                  </a:lnTo>
                  <a:lnTo>
                    <a:pt x="106288" y="1435647"/>
                  </a:lnTo>
                  <a:lnTo>
                    <a:pt x="86793" y="1394886"/>
                  </a:lnTo>
                  <a:lnTo>
                    <a:pt x="69129" y="1353121"/>
                  </a:lnTo>
                  <a:lnTo>
                    <a:pt x="53350" y="1310405"/>
                  </a:lnTo>
                  <a:lnTo>
                    <a:pt x="39506" y="1266790"/>
                  </a:lnTo>
                  <a:lnTo>
                    <a:pt x="27650" y="1222326"/>
                  </a:lnTo>
                  <a:lnTo>
                    <a:pt x="17834" y="1177067"/>
                  </a:lnTo>
                  <a:lnTo>
                    <a:pt x="10108" y="1131063"/>
                  </a:lnTo>
                  <a:lnTo>
                    <a:pt x="4526" y="1084368"/>
                  </a:lnTo>
                  <a:lnTo>
                    <a:pt x="1139" y="1037031"/>
                  </a:lnTo>
                  <a:lnTo>
                    <a:pt x="0" y="989057"/>
                  </a:lnTo>
                  <a:lnTo>
                    <a:pt x="1139" y="941183"/>
                  </a:lnTo>
                  <a:lnTo>
                    <a:pt x="4526" y="893849"/>
                  </a:lnTo>
                  <a:lnTo>
                    <a:pt x="10108" y="847156"/>
                  </a:lnTo>
                  <a:lnTo>
                    <a:pt x="17834" y="801154"/>
                  </a:lnTo>
                  <a:lnTo>
                    <a:pt x="27650" y="755897"/>
                  </a:lnTo>
                  <a:lnTo>
                    <a:pt x="39506" y="711435"/>
                  </a:lnTo>
                  <a:lnTo>
                    <a:pt x="53350" y="667821"/>
                  </a:lnTo>
                  <a:lnTo>
                    <a:pt x="69129" y="625107"/>
                  </a:lnTo>
                  <a:lnTo>
                    <a:pt x="86793" y="583344"/>
                  </a:lnTo>
                  <a:lnTo>
                    <a:pt x="106288" y="542584"/>
                  </a:lnTo>
                  <a:lnTo>
                    <a:pt x="127564" y="502879"/>
                  </a:lnTo>
                  <a:lnTo>
                    <a:pt x="150569" y="464281"/>
                  </a:lnTo>
                  <a:lnTo>
                    <a:pt x="175250" y="426841"/>
                  </a:lnTo>
                  <a:lnTo>
                    <a:pt x="201557" y="390612"/>
                  </a:lnTo>
                  <a:lnTo>
                    <a:pt x="229436" y="355645"/>
                  </a:lnTo>
                  <a:lnTo>
                    <a:pt x="258837" y="321992"/>
                  </a:lnTo>
                  <a:lnTo>
                    <a:pt x="289707" y="289704"/>
                  </a:lnTo>
                  <a:lnTo>
                    <a:pt x="321995" y="258835"/>
                  </a:lnTo>
                  <a:lnTo>
                    <a:pt x="355648" y="229434"/>
                  </a:lnTo>
                  <a:lnTo>
                    <a:pt x="390616" y="201555"/>
                  </a:lnTo>
                  <a:lnTo>
                    <a:pt x="426846" y="175249"/>
                  </a:lnTo>
                  <a:lnTo>
                    <a:pt x="464286" y="150568"/>
                  </a:lnTo>
                  <a:lnTo>
                    <a:pt x="502885" y="127564"/>
                  </a:lnTo>
                  <a:lnTo>
                    <a:pt x="542591" y="106288"/>
                  </a:lnTo>
                  <a:lnTo>
                    <a:pt x="583352" y="86793"/>
                  </a:lnTo>
                  <a:lnTo>
                    <a:pt x="625116" y="69130"/>
                  </a:lnTo>
                  <a:lnTo>
                    <a:pt x="667831" y="53351"/>
                  </a:lnTo>
                  <a:lnTo>
                    <a:pt x="711446" y="39507"/>
                  </a:lnTo>
                  <a:lnTo>
                    <a:pt x="755908" y="27651"/>
                  </a:lnTo>
                  <a:lnTo>
                    <a:pt x="801167" y="17835"/>
                  </a:lnTo>
                  <a:lnTo>
                    <a:pt x="847169" y="10109"/>
                  </a:lnTo>
                  <a:lnTo>
                    <a:pt x="893864" y="4527"/>
                  </a:lnTo>
                  <a:lnTo>
                    <a:pt x="941199" y="1140"/>
                  </a:lnTo>
                  <a:lnTo>
                    <a:pt x="989120" y="0"/>
                  </a:lnTo>
                  <a:lnTo>
                    <a:pt x="1037047" y="1140"/>
                  </a:lnTo>
                  <a:lnTo>
                    <a:pt x="1084383" y="4527"/>
                  </a:lnTo>
                  <a:lnTo>
                    <a:pt x="1131077" y="10109"/>
                  </a:lnTo>
                  <a:lnTo>
                    <a:pt x="1177080" y="17835"/>
                  </a:lnTo>
                  <a:lnTo>
                    <a:pt x="1222338" y="27651"/>
                  </a:lnTo>
                  <a:lnTo>
                    <a:pt x="1266801" y="39507"/>
                  </a:lnTo>
                  <a:lnTo>
                    <a:pt x="1310416" y="53351"/>
                  </a:lnTo>
                  <a:lnTo>
                    <a:pt x="1353131" y="69130"/>
                  </a:lnTo>
                  <a:lnTo>
                    <a:pt x="1394895" y="86793"/>
                  </a:lnTo>
                  <a:lnTo>
                    <a:pt x="1435656" y="106288"/>
                  </a:lnTo>
                  <a:lnTo>
                    <a:pt x="1475361" y="127564"/>
                  </a:lnTo>
                  <a:lnTo>
                    <a:pt x="1513960" y="150568"/>
                  </a:lnTo>
                  <a:lnTo>
                    <a:pt x="1551401" y="175249"/>
                  </a:lnTo>
                  <a:lnTo>
                    <a:pt x="1587631" y="201555"/>
                  </a:lnTo>
                  <a:lnTo>
                    <a:pt x="1622598" y="229434"/>
                  </a:lnTo>
                  <a:lnTo>
                    <a:pt x="1656252" y="258835"/>
                  </a:lnTo>
                  <a:lnTo>
                    <a:pt x="1688540" y="289704"/>
                  </a:lnTo>
                  <a:lnTo>
                    <a:pt x="1719410" y="321992"/>
                  </a:lnTo>
                  <a:lnTo>
                    <a:pt x="1748811" y="355645"/>
                  </a:lnTo>
                  <a:lnTo>
                    <a:pt x="1776690" y="390612"/>
                  </a:lnTo>
                  <a:lnTo>
                    <a:pt x="1802996" y="426841"/>
                  </a:lnTo>
                  <a:lnTo>
                    <a:pt x="1827677" y="464281"/>
                  </a:lnTo>
                  <a:lnTo>
                    <a:pt x="1850682" y="502879"/>
                  </a:lnTo>
                  <a:lnTo>
                    <a:pt x="1871958" y="542584"/>
                  </a:lnTo>
                  <a:lnTo>
                    <a:pt x="1891454" y="583344"/>
                  </a:lnTo>
                  <a:lnTo>
                    <a:pt x="1909117" y="625107"/>
                  </a:lnTo>
                  <a:lnTo>
                    <a:pt x="1924896" y="667821"/>
                  </a:lnTo>
                  <a:lnTo>
                    <a:pt x="1938740" y="711435"/>
                  </a:lnTo>
                  <a:lnTo>
                    <a:pt x="1950596" y="755897"/>
                  </a:lnTo>
                  <a:lnTo>
                    <a:pt x="1960413" y="801154"/>
                  </a:lnTo>
                  <a:lnTo>
                    <a:pt x="1968138" y="847156"/>
                  </a:lnTo>
                  <a:lnTo>
                    <a:pt x="1973720" y="893849"/>
                  </a:lnTo>
                  <a:lnTo>
                    <a:pt x="1977107" y="941183"/>
                  </a:lnTo>
                  <a:lnTo>
                    <a:pt x="1978246" y="989106"/>
                  </a:lnTo>
                  <a:lnTo>
                    <a:pt x="1977107" y="1037031"/>
                  </a:lnTo>
                  <a:lnTo>
                    <a:pt x="1973720" y="1084368"/>
                  </a:lnTo>
                  <a:lnTo>
                    <a:pt x="1968138" y="1131063"/>
                  </a:lnTo>
                  <a:lnTo>
                    <a:pt x="1960413" y="1177067"/>
                  </a:lnTo>
                  <a:lnTo>
                    <a:pt x="1950596" y="1222326"/>
                  </a:lnTo>
                  <a:lnTo>
                    <a:pt x="1938740" y="1266790"/>
                  </a:lnTo>
                  <a:lnTo>
                    <a:pt x="1924896" y="1310405"/>
                  </a:lnTo>
                  <a:lnTo>
                    <a:pt x="1909117" y="1353121"/>
                  </a:lnTo>
                  <a:lnTo>
                    <a:pt x="1891454" y="1394886"/>
                  </a:lnTo>
                  <a:lnTo>
                    <a:pt x="1871958" y="1435647"/>
                  </a:lnTo>
                  <a:lnTo>
                    <a:pt x="1850682" y="1475354"/>
                  </a:lnTo>
                  <a:lnTo>
                    <a:pt x="1827677" y="1513953"/>
                  </a:lnTo>
                  <a:lnTo>
                    <a:pt x="1802996" y="1551394"/>
                  </a:lnTo>
                  <a:lnTo>
                    <a:pt x="1776690" y="1587624"/>
                  </a:lnTo>
                  <a:lnTo>
                    <a:pt x="1748811" y="1622592"/>
                  </a:lnTo>
                  <a:lnTo>
                    <a:pt x="1719410" y="1656246"/>
                  </a:lnTo>
                  <a:lnTo>
                    <a:pt x="1688540" y="1688534"/>
                  </a:lnTo>
                  <a:lnTo>
                    <a:pt x="1656252" y="1719404"/>
                  </a:lnTo>
                  <a:lnTo>
                    <a:pt x="1622598" y="1748805"/>
                  </a:lnTo>
                  <a:lnTo>
                    <a:pt x="1587631" y="1776685"/>
                  </a:lnTo>
                  <a:lnTo>
                    <a:pt x="1551401" y="1802991"/>
                  </a:lnTo>
                  <a:lnTo>
                    <a:pt x="1513960" y="1827672"/>
                  </a:lnTo>
                  <a:lnTo>
                    <a:pt x="1475361" y="1850677"/>
                  </a:lnTo>
                  <a:lnTo>
                    <a:pt x="1435656" y="1871953"/>
                  </a:lnTo>
                  <a:lnTo>
                    <a:pt x="1394895" y="1891449"/>
                  </a:lnTo>
                  <a:lnTo>
                    <a:pt x="1353131" y="1909112"/>
                  </a:lnTo>
                  <a:lnTo>
                    <a:pt x="1310416" y="1924891"/>
                  </a:lnTo>
                  <a:lnTo>
                    <a:pt x="1266801" y="1938735"/>
                  </a:lnTo>
                  <a:lnTo>
                    <a:pt x="1222338" y="1950591"/>
                  </a:lnTo>
                  <a:lnTo>
                    <a:pt x="1177080" y="1960407"/>
                  </a:lnTo>
                  <a:lnTo>
                    <a:pt x="1131077" y="1968133"/>
                  </a:lnTo>
                  <a:lnTo>
                    <a:pt x="1084383" y="1973715"/>
                  </a:lnTo>
                  <a:lnTo>
                    <a:pt x="1037047" y="1977102"/>
                  </a:lnTo>
                  <a:lnTo>
                    <a:pt x="989123" y="19782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618055" y="6327172"/>
            <a:ext cx="1325880" cy="67564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4250" spc="-509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25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110858" y="6752661"/>
            <a:ext cx="339725" cy="67564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4250" spc="375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endParaRPr sz="425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96116" y="7178150"/>
            <a:ext cx="1369695" cy="67564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4250" spc="-42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25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4272548" y="6113720"/>
            <a:ext cx="1670685" cy="164655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5240" marR="5080" indent="-3175">
              <a:lnSpc>
                <a:spcPct val="116900"/>
              </a:lnSpc>
              <a:spcBef>
                <a:spcPts val="90"/>
              </a:spcBef>
            </a:pPr>
            <a:r>
              <a:rPr dirty="0" sz="4550" spc="-6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550" spc="-10">
                <a:solidFill>
                  <a:srgbClr val="FFFFFF"/>
                </a:solidFill>
                <a:latin typeface="Arial"/>
                <a:cs typeface="Arial"/>
              </a:rPr>
              <a:t>3.60%</a:t>
            </a:r>
            <a:endParaRPr sz="4550">
              <a:latin typeface="Arial"/>
              <a:cs typeface="Arial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6127791" y="57822"/>
            <a:ext cx="6032500" cy="1092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420"/>
              <a:t>INSIGHTS</a:t>
            </a:r>
          </a:p>
        </p:txBody>
      </p:sp>
      <p:sp>
        <p:nvSpPr>
          <p:cNvPr id="17" name="object 17" descr=""/>
          <p:cNvSpPr txBox="1"/>
          <p:nvPr/>
        </p:nvSpPr>
        <p:spPr>
          <a:xfrm>
            <a:off x="618055" y="4022275"/>
            <a:ext cx="1325880" cy="67564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4250" spc="-509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250">
              <a:latin typeface="Verdana"/>
              <a:cs typeface="Verdan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2994698" y="3386156"/>
            <a:ext cx="4226560" cy="1646555"/>
          </a:xfrm>
          <a:prstGeom prst="rect">
            <a:avLst/>
          </a:prstGeom>
        </p:spPr>
        <p:txBody>
          <a:bodyPr wrap="square" lIns="0" tIns="12890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15"/>
              </a:spcBef>
            </a:pPr>
            <a:r>
              <a:rPr dirty="0" sz="4550" spc="-29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55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550" spc="-405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5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19"/>
              </a:spcBef>
            </a:pPr>
            <a:r>
              <a:rPr dirty="0" sz="4550" spc="-200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55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550" spc="-160">
                <a:solidFill>
                  <a:srgbClr val="FFFFFF"/>
                </a:solidFill>
                <a:latin typeface="Arial"/>
                <a:cs typeface="Arial"/>
              </a:rPr>
              <a:t>18.5</a:t>
            </a:r>
            <a:r>
              <a:rPr dirty="0" sz="4550" spc="-1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550" spc="235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3168" y="82645"/>
            <a:ext cx="1700212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/>
              <a:t>REVENUE</a:t>
            </a:r>
            <a:r>
              <a:rPr dirty="0" sz="6000" spc="-595"/>
              <a:t> </a:t>
            </a:r>
            <a:r>
              <a:rPr dirty="0" sz="6000" spc="-140"/>
              <a:t>MARKET</a:t>
            </a:r>
            <a:r>
              <a:rPr dirty="0" sz="6000" spc="-590"/>
              <a:t> </a:t>
            </a:r>
            <a:r>
              <a:rPr dirty="0" sz="6000" spc="-200"/>
              <a:t>SHARE</a:t>
            </a:r>
            <a:r>
              <a:rPr dirty="0" sz="6000" spc="-590"/>
              <a:t> </a:t>
            </a:r>
            <a:r>
              <a:rPr dirty="0" sz="6000" spc="-30"/>
              <a:t>BY</a:t>
            </a:r>
            <a:r>
              <a:rPr dirty="0" sz="6000" spc="-595"/>
              <a:t> </a:t>
            </a:r>
            <a:r>
              <a:rPr dirty="0" sz="6000" spc="-180"/>
              <a:t>SEGMENTS</a:t>
            </a:r>
            <a:r>
              <a:rPr dirty="0" sz="6000" spc="-590"/>
              <a:t> </a:t>
            </a:r>
            <a:r>
              <a:rPr dirty="0" sz="6000" spc="-330"/>
              <a:t>2022</a:t>
            </a:r>
            <a:endParaRPr sz="6000"/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06326" y="2395127"/>
            <a:ext cx="123825" cy="123825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06326" y="2919002"/>
            <a:ext cx="123825" cy="123825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398278" y="2115708"/>
            <a:ext cx="2213610" cy="1073150"/>
          </a:xfrm>
          <a:prstGeom prst="rect">
            <a:avLst/>
          </a:prstGeom>
        </p:spPr>
        <p:txBody>
          <a:bodyPr wrap="square" lIns="0" tIns="793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Refined</a:t>
            </a:r>
            <a:endParaRPr sz="3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Un-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Refined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53517" y="2684737"/>
            <a:ext cx="2499360" cy="43878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700" spc="130">
                <a:solidFill>
                  <a:srgbClr val="43B4BD"/>
                </a:solidFill>
                <a:latin typeface="Trebuchet MS"/>
                <a:cs typeface="Trebuchet MS"/>
              </a:rPr>
              <a:t>Type</a:t>
            </a:r>
            <a:r>
              <a:rPr dirty="0" sz="2700" spc="-110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2700" spc="254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2700">
              <a:latin typeface="Trebuchet MS"/>
              <a:cs typeface="Trebuchet MS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49466" y="4819924"/>
            <a:ext cx="123825" cy="123825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49466" y="5867674"/>
            <a:ext cx="123825" cy="123825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49466" y="6391549"/>
            <a:ext cx="123825" cy="123825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49466" y="6915424"/>
            <a:ext cx="123825" cy="123825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4041418" y="4540505"/>
            <a:ext cx="3949065" cy="2644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Regenerating</a:t>
            </a:r>
            <a:r>
              <a:rPr dirty="0" sz="3000" spc="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40">
                <a:solidFill>
                  <a:srgbClr val="FFFFFF"/>
                </a:solidFill>
                <a:latin typeface="Verdana"/>
                <a:cs typeface="Verdana"/>
              </a:rPr>
              <a:t>Water 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Agent</a:t>
            </a:r>
            <a:endParaRPr sz="3000">
              <a:latin typeface="Verdana"/>
              <a:cs typeface="Verdana"/>
            </a:endParaRPr>
          </a:p>
          <a:p>
            <a:pPr marL="12700" marR="196850">
              <a:lnSpc>
                <a:spcPct val="114599"/>
              </a:lnSpc>
            </a:pP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De-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Icing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Agent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Detoxifying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Agent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Anti-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Oxidant</a:t>
            </a:r>
            <a:r>
              <a:rPr dirty="0" sz="30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Agent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91220" y="5420262"/>
            <a:ext cx="2024380" cy="779780"/>
          </a:xfrm>
          <a:prstGeom prst="rect">
            <a:avLst/>
          </a:prstGeom>
        </p:spPr>
        <p:txBody>
          <a:bodyPr wrap="square" lIns="0" tIns="84455" rIns="0" bIns="0" rtlCol="0" vert="horz">
            <a:spAutoFit/>
          </a:bodyPr>
          <a:lstStyle/>
          <a:p>
            <a:pPr marL="228600" marR="5080" indent="-216535">
              <a:lnSpc>
                <a:spcPts val="2680"/>
              </a:lnSpc>
              <a:spcBef>
                <a:spcPts val="665"/>
              </a:spcBef>
            </a:pPr>
            <a:r>
              <a:rPr dirty="0" sz="2700" spc="165">
                <a:solidFill>
                  <a:srgbClr val="43B4BD"/>
                </a:solidFill>
                <a:latin typeface="Trebuchet MS"/>
                <a:cs typeface="Trebuchet MS"/>
              </a:rPr>
              <a:t>Application </a:t>
            </a:r>
            <a:r>
              <a:rPr dirty="0" sz="2700" spc="254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2700">
              <a:latin typeface="Trebuchet MS"/>
              <a:cs typeface="Trebuchet MS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67652" y="8439150"/>
            <a:ext cx="123825" cy="123825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67652" y="8972550"/>
            <a:ext cx="123825" cy="123825"/>
          </a:xfrm>
          <a:prstGeom prst="rect">
            <a:avLst/>
          </a:prstGeom>
        </p:spPr>
      </p:pic>
      <p:sp>
        <p:nvSpPr>
          <p:cNvPr id="15" name="object 15" descr=""/>
          <p:cNvSpPr txBox="1"/>
          <p:nvPr/>
        </p:nvSpPr>
        <p:spPr>
          <a:xfrm>
            <a:off x="4459752" y="8150225"/>
            <a:ext cx="2374265" cy="1092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Online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Sales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Offline</a:t>
            </a:r>
            <a:r>
              <a:rPr dirty="0" sz="30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Sales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549634" y="8388922"/>
            <a:ext cx="2065655" cy="779780"/>
          </a:xfrm>
          <a:prstGeom prst="rect">
            <a:avLst/>
          </a:prstGeom>
        </p:spPr>
        <p:txBody>
          <a:bodyPr wrap="square" lIns="0" tIns="84455" rIns="0" bIns="0" rtlCol="0" vert="horz">
            <a:spAutoFit/>
          </a:bodyPr>
          <a:lstStyle/>
          <a:p>
            <a:pPr marL="316230" marR="5080" indent="-304165">
              <a:lnSpc>
                <a:spcPts val="2680"/>
              </a:lnSpc>
              <a:spcBef>
                <a:spcPts val="665"/>
              </a:spcBef>
            </a:pPr>
            <a:r>
              <a:rPr dirty="0" sz="2700" spc="135">
                <a:solidFill>
                  <a:srgbClr val="43B4BD"/>
                </a:solidFill>
                <a:latin typeface="Trebuchet MS"/>
                <a:cs typeface="Trebuchet MS"/>
              </a:rPr>
              <a:t>Distribution </a:t>
            </a:r>
            <a:r>
              <a:rPr dirty="0" sz="2700" spc="195">
                <a:solidFill>
                  <a:srgbClr val="43B4BD"/>
                </a:solidFill>
                <a:latin typeface="Trebuchet MS"/>
                <a:cs typeface="Trebuchet MS"/>
              </a:rPr>
              <a:t>Channel</a:t>
            </a:r>
            <a:endParaRPr sz="2700">
              <a:latin typeface="Trebuchet MS"/>
              <a:cs typeface="Trebuchet MS"/>
            </a:endParaRPr>
          </a:p>
        </p:txBody>
      </p:sp>
      <p:pic>
        <p:nvPicPr>
          <p:cNvPr id="17" name="object 1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767663" y="3251450"/>
            <a:ext cx="123825" cy="123825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767663" y="3784850"/>
            <a:ext cx="123825" cy="123825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767663" y="4318250"/>
            <a:ext cx="123825" cy="123825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767663" y="4851650"/>
            <a:ext cx="123825" cy="123825"/>
          </a:xfrm>
          <a:prstGeom prst="rect">
            <a:avLst/>
          </a:prstGeom>
        </p:spPr>
      </p:pic>
      <p:sp>
        <p:nvSpPr>
          <p:cNvPr id="21" name="object 21" descr=""/>
          <p:cNvSpPr txBox="1"/>
          <p:nvPr/>
        </p:nvSpPr>
        <p:spPr>
          <a:xfrm>
            <a:off x="14059763" y="2962524"/>
            <a:ext cx="3369945" cy="2159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Bags</a:t>
            </a:r>
            <a:r>
              <a:rPr dirty="0" sz="30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30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80">
                <a:solidFill>
                  <a:srgbClr val="FFFFFF"/>
                </a:solidFill>
                <a:latin typeface="Verdana"/>
                <a:cs typeface="Verdana"/>
              </a:rPr>
              <a:t>Pouches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Drums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Sacks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Shakers</a:t>
            </a:r>
            <a:endParaRPr sz="3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3000" spc="-70">
                <a:solidFill>
                  <a:srgbClr val="FFFFFF"/>
                </a:solidFill>
                <a:latin typeface="Verdana"/>
                <a:cs typeface="Verdana"/>
              </a:rPr>
              <a:t>Glass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Jars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10455910" y="3736303"/>
            <a:ext cx="1826260" cy="779780"/>
          </a:xfrm>
          <a:prstGeom prst="rect">
            <a:avLst/>
          </a:prstGeom>
        </p:spPr>
        <p:txBody>
          <a:bodyPr wrap="square" lIns="0" tIns="84455" rIns="0" bIns="0" rtlCol="0" vert="horz">
            <a:spAutoFit/>
          </a:bodyPr>
          <a:lstStyle/>
          <a:p>
            <a:pPr marL="129539" marR="5080" indent="-117475">
              <a:lnSpc>
                <a:spcPts val="2680"/>
              </a:lnSpc>
              <a:spcBef>
                <a:spcPts val="665"/>
              </a:spcBef>
            </a:pPr>
            <a:r>
              <a:rPr dirty="0" sz="2700" spc="220">
                <a:solidFill>
                  <a:srgbClr val="43B4BD"/>
                </a:solidFill>
                <a:latin typeface="Trebuchet MS"/>
                <a:cs typeface="Trebuchet MS"/>
              </a:rPr>
              <a:t>Packaging </a:t>
            </a:r>
            <a:r>
              <a:rPr dirty="0" sz="2700" spc="254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14059763" y="5802594"/>
            <a:ext cx="2690495" cy="26924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sz="3000" spc="25">
                <a:solidFill>
                  <a:srgbClr val="FFFFFF"/>
                </a:solidFill>
                <a:latin typeface="Verdana"/>
                <a:cs typeface="Verdana"/>
              </a:rPr>
              <a:t>B2B</a:t>
            </a:r>
            <a:endParaRPr sz="3000">
              <a:latin typeface="Verdana"/>
              <a:cs typeface="Verdana"/>
            </a:endParaRPr>
          </a:p>
          <a:p>
            <a:pPr marL="12700" marR="5080">
              <a:lnSpc>
                <a:spcPts val="4200"/>
              </a:lnSpc>
              <a:spcBef>
                <a:spcPts val="100"/>
              </a:spcBef>
            </a:pPr>
            <a:r>
              <a:rPr dirty="0" sz="3000" spc="105">
                <a:solidFill>
                  <a:srgbClr val="FFFFFF"/>
                </a:solidFill>
                <a:latin typeface="Verdana"/>
                <a:cs typeface="Verdana"/>
              </a:rPr>
              <a:t>Food</a:t>
            </a:r>
            <a:r>
              <a:rPr dirty="0" sz="30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Industry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Agriculture Cosmetics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Animal</a:t>
            </a:r>
            <a:r>
              <a:rPr dirty="0" sz="30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Feed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10567096" y="6673600"/>
            <a:ext cx="1604010" cy="779780"/>
          </a:xfrm>
          <a:prstGeom prst="rect">
            <a:avLst/>
          </a:prstGeom>
        </p:spPr>
        <p:txBody>
          <a:bodyPr wrap="square" lIns="0" tIns="84455" rIns="0" bIns="0" rtlCol="0" vert="horz">
            <a:spAutoFit/>
          </a:bodyPr>
          <a:lstStyle/>
          <a:p>
            <a:pPr marL="18415" marR="5080" indent="-6350">
              <a:lnSpc>
                <a:spcPts val="2680"/>
              </a:lnSpc>
              <a:spcBef>
                <a:spcPts val="665"/>
              </a:spcBef>
            </a:pPr>
            <a:r>
              <a:rPr dirty="0" sz="2700" spc="240">
                <a:solidFill>
                  <a:srgbClr val="43B4BD"/>
                </a:solidFill>
                <a:latin typeface="Trebuchet MS"/>
                <a:cs typeface="Trebuchet MS"/>
              </a:rPr>
              <a:t>End-</a:t>
            </a:r>
            <a:r>
              <a:rPr dirty="0" sz="2700" spc="130">
                <a:solidFill>
                  <a:srgbClr val="43B4BD"/>
                </a:solidFill>
                <a:latin typeface="Trebuchet MS"/>
                <a:cs typeface="Trebuchet MS"/>
              </a:rPr>
              <a:t>User </a:t>
            </a:r>
            <a:r>
              <a:rPr dirty="0" sz="2700" spc="254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105">
                <a:solidFill>
                  <a:srgbClr val="000000"/>
                </a:solidFill>
              </a:rPr>
              <a:t>Global</a:t>
            </a:r>
            <a:r>
              <a:rPr dirty="0" sz="5000" spc="-185">
                <a:solidFill>
                  <a:srgbClr val="000000"/>
                </a:solidFill>
              </a:rPr>
              <a:t> </a:t>
            </a:r>
            <a:r>
              <a:rPr dirty="0" sz="5000" spc="-105">
                <a:solidFill>
                  <a:srgbClr val="000000"/>
                </a:solidFill>
              </a:rPr>
              <a:t>Sea</a:t>
            </a:r>
            <a:r>
              <a:rPr dirty="0" sz="5000" spc="-185">
                <a:solidFill>
                  <a:srgbClr val="000000"/>
                </a:solidFill>
              </a:rPr>
              <a:t> </a:t>
            </a:r>
            <a:r>
              <a:rPr dirty="0" sz="5000">
                <a:solidFill>
                  <a:srgbClr val="000000"/>
                </a:solidFill>
              </a:rPr>
              <a:t>Salt</a:t>
            </a:r>
            <a:r>
              <a:rPr dirty="0" sz="5000" spc="-185">
                <a:solidFill>
                  <a:srgbClr val="000000"/>
                </a:solidFill>
              </a:rPr>
              <a:t> </a:t>
            </a:r>
            <a:r>
              <a:rPr dirty="0" sz="5000">
                <a:solidFill>
                  <a:srgbClr val="000000"/>
                </a:solidFill>
              </a:rPr>
              <a:t>Market</a:t>
            </a:r>
            <a:r>
              <a:rPr dirty="0" sz="5000" spc="-180">
                <a:solidFill>
                  <a:srgbClr val="000000"/>
                </a:solidFill>
              </a:rPr>
              <a:t> </a:t>
            </a:r>
            <a:r>
              <a:rPr dirty="0" sz="5000">
                <a:solidFill>
                  <a:srgbClr val="000000"/>
                </a:solidFill>
              </a:rPr>
              <a:t>Revenue</a:t>
            </a:r>
            <a:r>
              <a:rPr dirty="0" sz="5000" spc="-185">
                <a:solidFill>
                  <a:srgbClr val="000000"/>
                </a:solidFill>
              </a:rPr>
              <a:t> </a:t>
            </a:r>
            <a:r>
              <a:rPr dirty="0" sz="5000">
                <a:solidFill>
                  <a:srgbClr val="000000"/>
                </a:solidFill>
              </a:rPr>
              <a:t>share</a:t>
            </a:r>
            <a:r>
              <a:rPr dirty="0" sz="5000" spc="-185">
                <a:solidFill>
                  <a:srgbClr val="000000"/>
                </a:solidFill>
              </a:rPr>
              <a:t> </a:t>
            </a:r>
            <a:r>
              <a:rPr dirty="0" sz="5000" spc="135">
                <a:solidFill>
                  <a:srgbClr val="000000"/>
                </a:solidFill>
              </a:rPr>
              <a:t>for</a:t>
            </a:r>
            <a:r>
              <a:rPr dirty="0" sz="5000" spc="-180">
                <a:solidFill>
                  <a:srgbClr val="000000"/>
                </a:solidFill>
              </a:rPr>
              <a:t> </a:t>
            </a:r>
            <a:r>
              <a:rPr dirty="0" sz="5000" spc="-20">
                <a:solidFill>
                  <a:srgbClr val="000000"/>
                </a:solidFill>
              </a:rPr>
              <a:t>2022</a:t>
            </a:r>
            <a:endParaRPr sz="5000"/>
          </a:p>
        </p:txBody>
      </p:sp>
      <p:sp>
        <p:nvSpPr>
          <p:cNvPr id="3" name="object 3" descr=""/>
          <p:cNvSpPr txBox="1"/>
          <p:nvPr/>
        </p:nvSpPr>
        <p:spPr>
          <a:xfrm>
            <a:off x="11446454" y="5281515"/>
            <a:ext cx="4718050" cy="1520825"/>
          </a:xfrm>
          <a:prstGeom prst="rect">
            <a:avLst/>
          </a:prstGeom>
        </p:spPr>
        <p:txBody>
          <a:bodyPr wrap="square" lIns="0" tIns="52704" rIns="0" bIns="0" rtlCol="0" vert="horz">
            <a:spAutoFit/>
          </a:bodyPr>
          <a:lstStyle/>
          <a:p>
            <a:pPr marL="1713864" marR="5080" indent="-1701800">
              <a:lnSpc>
                <a:spcPts val="5780"/>
              </a:lnSpc>
              <a:spcBef>
                <a:spcPts val="414"/>
              </a:spcBef>
            </a:pPr>
            <a:r>
              <a:rPr dirty="0" sz="5000" spc="95">
                <a:latin typeface="Verdana"/>
                <a:cs typeface="Verdana"/>
              </a:rPr>
              <a:t>North</a:t>
            </a:r>
            <a:r>
              <a:rPr dirty="0" sz="5000" spc="-445">
                <a:latin typeface="Verdana"/>
                <a:cs typeface="Verdana"/>
              </a:rPr>
              <a:t> </a:t>
            </a:r>
            <a:r>
              <a:rPr dirty="0" sz="5000" spc="70">
                <a:latin typeface="Verdana"/>
                <a:cs typeface="Verdana"/>
              </a:rPr>
              <a:t>America </a:t>
            </a:r>
            <a:r>
              <a:rPr dirty="0" sz="5000" spc="-570">
                <a:latin typeface="Verdana"/>
                <a:cs typeface="Verdana"/>
              </a:rPr>
              <a:t>38%</a:t>
            </a:r>
            <a:endParaRPr sz="5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5609752" y="1607856"/>
            <a:ext cx="9047480" cy="3335020"/>
          </a:xfrm>
          <a:custGeom>
            <a:avLst/>
            <a:gdLst/>
            <a:ahLst/>
            <a:cxnLst/>
            <a:rect l="l" t="t" r="r" b="b"/>
            <a:pathLst>
              <a:path w="9047480" h="3335020">
                <a:moveTo>
                  <a:pt x="8882972" y="3334623"/>
                </a:moveTo>
                <a:lnTo>
                  <a:pt x="164406" y="3334623"/>
                </a:lnTo>
                <a:lnTo>
                  <a:pt x="120794" y="3328739"/>
                </a:lnTo>
                <a:lnTo>
                  <a:pt x="81532" y="3312132"/>
                </a:lnTo>
                <a:lnTo>
                  <a:pt x="48238" y="3286389"/>
                </a:lnTo>
                <a:lnTo>
                  <a:pt x="22495" y="3253094"/>
                </a:lnTo>
                <a:lnTo>
                  <a:pt x="5887" y="3213833"/>
                </a:lnTo>
                <a:lnTo>
                  <a:pt x="0" y="3170189"/>
                </a:lnTo>
                <a:lnTo>
                  <a:pt x="0" y="164426"/>
                </a:lnTo>
                <a:lnTo>
                  <a:pt x="5887" y="120787"/>
                </a:lnTo>
                <a:lnTo>
                  <a:pt x="22495" y="81529"/>
                </a:lnTo>
                <a:lnTo>
                  <a:pt x="48238" y="48236"/>
                </a:lnTo>
                <a:lnTo>
                  <a:pt x="81532" y="22494"/>
                </a:lnTo>
                <a:lnTo>
                  <a:pt x="120794" y="5887"/>
                </a:lnTo>
                <a:lnTo>
                  <a:pt x="164439" y="0"/>
                </a:lnTo>
                <a:lnTo>
                  <a:pt x="8882939" y="0"/>
                </a:lnTo>
                <a:lnTo>
                  <a:pt x="8926583" y="5887"/>
                </a:lnTo>
                <a:lnTo>
                  <a:pt x="8965845" y="22494"/>
                </a:lnTo>
                <a:lnTo>
                  <a:pt x="8999140" y="48236"/>
                </a:lnTo>
                <a:lnTo>
                  <a:pt x="9024883" y="81529"/>
                </a:lnTo>
                <a:lnTo>
                  <a:pt x="9041490" y="120787"/>
                </a:lnTo>
                <a:lnTo>
                  <a:pt x="9047378" y="164426"/>
                </a:lnTo>
                <a:lnTo>
                  <a:pt x="9047378" y="3170189"/>
                </a:lnTo>
                <a:lnTo>
                  <a:pt x="9041490" y="3213833"/>
                </a:lnTo>
                <a:lnTo>
                  <a:pt x="9024883" y="3253094"/>
                </a:lnTo>
                <a:lnTo>
                  <a:pt x="8999140" y="3286389"/>
                </a:lnTo>
                <a:lnTo>
                  <a:pt x="8965845" y="3312132"/>
                </a:lnTo>
                <a:lnTo>
                  <a:pt x="8926583" y="3328739"/>
                </a:lnTo>
                <a:lnTo>
                  <a:pt x="8882972" y="3334623"/>
                </a:lnTo>
                <a:close/>
              </a:path>
            </a:pathLst>
          </a:custGeom>
          <a:solidFill>
            <a:srgbClr val="1E2F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765517" y="5392125"/>
            <a:ext cx="9892030" cy="3372485"/>
          </a:xfrm>
          <a:custGeom>
            <a:avLst/>
            <a:gdLst/>
            <a:ahLst/>
            <a:cxnLst/>
            <a:rect l="l" t="t" r="r" b="b"/>
            <a:pathLst>
              <a:path w="9892030" h="3372484">
                <a:moveTo>
                  <a:pt x="9727219" y="3371873"/>
                </a:moveTo>
                <a:lnTo>
                  <a:pt x="164393" y="3371873"/>
                </a:lnTo>
                <a:lnTo>
                  <a:pt x="120794" y="3365992"/>
                </a:lnTo>
                <a:lnTo>
                  <a:pt x="81532" y="3349384"/>
                </a:lnTo>
                <a:lnTo>
                  <a:pt x="48238" y="3323641"/>
                </a:lnTo>
                <a:lnTo>
                  <a:pt x="22495" y="3290347"/>
                </a:lnTo>
                <a:lnTo>
                  <a:pt x="5887" y="3251085"/>
                </a:lnTo>
                <a:lnTo>
                  <a:pt x="0" y="3207441"/>
                </a:lnTo>
                <a:lnTo>
                  <a:pt x="0" y="164438"/>
                </a:lnTo>
                <a:lnTo>
                  <a:pt x="5887" y="120794"/>
                </a:lnTo>
                <a:lnTo>
                  <a:pt x="22495" y="81532"/>
                </a:lnTo>
                <a:lnTo>
                  <a:pt x="48238" y="48238"/>
                </a:lnTo>
                <a:lnTo>
                  <a:pt x="81532" y="22495"/>
                </a:lnTo>
                <a:lnTo>
                  <a:pt x="120794" y="5887"/>
                </a:lnTo>
                <a:lnTo>
                  <a:pt x="164438" y="0"/>
                </a:lnTo>
                <a:lnTo>
                  <a:pt x="9727173" y="0"/>
                </a:lnTo>
                <a:lnTo>
                  <a:pt x="9770817" y="5887"/>
                </a:lnTo>
                <a:lnTo>
                  <a:pt x="9810079" y="22495"/>
                </a:lnTo>
                <a:lnTo>
                  <a:pt x="9843374" y="48238"/>
                </a:lnTo>
                <a:lnTo>
                  <a:pt x="9869117" y="81532"/>
                </a:lnTo>
                <a:lnTo>
                  <a:pt x="9885724" y="120794"/>
                </a:lnTo>
                <a:lnTo>
                  <a:pt x="9891612" y="164438"/>
                </a:lnTo>
                <a:lnTo>
                  <a:pt x="9891612" y="3207441"/>
                </a:lnTo>
                <a:lnTo>
                  <a:pt x="9885724" y="3251085"/>
                </a:lnTo>
                <a:lnTo>
                  <a:pt x="9869117" y="3290347"/>
                </a:lnTo>
                <a:lnTo>
                  <a:pt x="9843374" y="3323641"/>
                </a:lnTo>
                <a:lnTo>
                  <a:pt x="9810079" y="3349384"/>
                </a:lnTo>
                <a:lnTo>
                  <a:pt x="9770817" y="3365992"/>
                </a:lnTo>
                <a:lnTo>
                  <a:pt x="9727219" y="3371873"/>
                </a:lnTo>
                <a:close/>
              </a:path>
            </a:pathLst>
          </a:custGeom>
          <a:solidFill>
            <a:srgbClr val="AC2E1C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3202997" y="1607856"/>
            <a:ext cx="11449685" cy="3335020"/>
            <a:chOff x="3202997" y="1607856"/>
            <a:chExt cx="11449685" cy="3335020"/>
          </a:xfrm>
        </p:grpSpPr>
        <p:sp>
          <p:nvSpPr>
            <p:cNvPr id="6" name="object 6" descr=""/>
            <p:cNvSpPr/>
            <p:nvPr/>
          </p:nvSpPr>
          <p:spPr>
            <a:xfrm>
              <a:off x="4765517" y="1607856"/>
              <a:ext cx="9886950" cy="3335020"/>
            </a:xfrm>
            <a:custGeom>
              <a:avLst/>
              <a:gdLst/>
              <a:ahLst/>
              <a:cxnLst/>
              <a:rect l="l" t="t" r="r" b="b"/>
              <a:pathLst>
                <a:path w="9886950" h="3335020">
                  <a:moveTo>
                    <a:pt x="9727207" y="3334623"/>
                  </a:moveTo>
                  <a:lnTo>
                    <a:pt x="164406" y="3334623"/>
                  </a:lnTo>
                  <a:lnTo>
                    <a:pt x="120794" y="3328739"/>
                  </a:lnTo>
                  <a:lnTo>
                    <a:pt x="81532" y="3312132"/>
                  </a:lnTo>
                  <a:lnTo>
                    <a:pt x="48238" y="3286389"/>
                  </a:lnTo>
                  <a:lnTo>
                    <a:pt x="22495" y="3253094"/>
                  </a:lnTo>
                  <a:lnTo>
                    <a:pt x="5887" y="3213833"/>
                  </a:lnTo>
                  <a:lnTo>
                    <a:pt x="0" y="3170189"/>
                  </a:lnTo>
                  <a:lnTo>
                    <a:pt x="0" y="164426"/>
                  </a:lnTo>
                  <a:lnTo>
                    <a:pt x="5887" y="120787"/>
                  </a:lnTo>
                  <a:lnTo>
                    <a:pt x="22495" y="81529"/>
                  </a:lnTo>
                  <a:lnTo>
                    <a:pt x="48238" y="48236"/>
                  </a:lnTo>
                  <a:lnTo>
                    <a:pt x="81532" y="22494"/>
                  </a:lnTo>
                  <a:lnTo>
                    <a:pt x="120794" y="5887"/>
                  </a:lnTo>
                  <a:lnTo>
                    <a:pt x="164439" y="0"/>
                  </a:lnTo>
                  <a:lnTo>
                    <a:pt x="9727174" y="0"/>
                  </a:lnTo>
                  <a:lnTo>
                    <a:pt x="9770818" y="5887"/>
                  </a:lnTo>
                  <a:lnTo>
                    <a:pt x="9810080" y="22494"/>
                  </a:lnTo>
                  <a:lnTo>
                    <a:pt x="9843375" y="48236"/>
                  </a:lnTo>
                  <a:lnTo>
                    <a:pt x="9869118" y="81529"/>
                  </a:lnTo>
                  <a:lnTo>
                    <a:pt x="9885725" y="120787"/>
                  </a:lnTo>
                  <a:lnTo>
                    <a:pt x="9886637" y="127543"/>
                  </a:lnTo>
                  <a:lnTo>
                    <a:pt x="9886637" y="3207076"/>
                  </a:lnTo>
                  <a:lnTo>
                    <a:pt x="9869118" y="3253094"/>
                  </a:lnTo>
                  <a:lnTo>
                    <a:pt x="9843375" y="3286389"/>
                  </a:lnTo>
                  <a:lnTo>
                    <a:pt x="9810080" y="3312132"/>
                  </a:lnTo>
                  <a:lnTo>
                    <a:pt x="9770818" y="3328739"/>
                  </a:lnTo>
                  <a:lnTo>
                    <a:pt x="9727207" y="3334623"/>
                  </a:lnTo>
                  <a:close/>
                </a:path>
              </a:pathLst>
            </a:custGeom>
            <a:solidFill>
              <a:srgbClr val="541C1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202997" y="2123769"/>
              <a:ext cx="2833370" cy="2303145"/>
            </a:xfrm>
            <a:custGeom>
              <a:avLst/>
              <a:gdLst/>
              <a:ahLst/>
              <a:cxnLst/>
              <a:rect l="l" t="t" r="r" b="b"/>
              <a:pathLst>
                <a:path w="2833370" h="2303145">
                  <a:moveTo>
                    <a:pt x="2668671" y="2302793"/>
                  </a:moveTo>
                  <a:lnTo>
                    <a:pt x="164419" y="2302793"/>
                  </a:lnTo>
                  <a:lnTo>
                    <a:pt x="120789" y="2296906"/>
                  </a:lnTo>
                  <a:lnTo>
                    <a:pt x="81530" y="2280299"/>
                  </a:lnTo>
                  <a:lnTo>
                    <a:pt x="48237" y="2254556"/>
                  </a:lnTo>
                  <a:lnTo>
                    <a:pt x="22495" y="2221264"/>
                  </a:lnTo>
                  <a:lnTo>
                    <a:pt x="5887" y="2182006"/>
                  </a:lnTo>
                  <a:lnTo>
                    <a:pt x="0" y="2138367"/>
                  </a:lnTo>
                  <a:lnTo>
                    <a:pt x="0" y="164428"/>
                  </a:lnTo>
                  <a:lnTo>
                    <a:pt x="5887" y="120789"/>
                  </a:lnTo>
                  <a:lnTo>
                    <a:pt x="22495" y="81530"/>
                  </a:lnTo>
                  <a:lnTo>
                    <a:pt x="48237" y="48238"/>
                  </a:lnTo>
                  <a:lnTo>
                    <a:pt x="81530" y="22495"/>
                  </a:lnTo>
                  <a:lnTo>
                    <a:pt x="120789" y="5887"/>
                  </a:lnTo>
                  <a:lnTo>
                    <a:pt x="164428" y="0"/>
                  </a:lnTo>
                  <a:lnTo>
                    <a:pt x="2668663" y="0"/>
                  </a:lnTo>
                  <a:lnTo>
                    <a:pt x="2712303" y="5887"/>
                  </a:lnTo>
                  <a:lnTo>
                    <a:pt x="2751561" y="22495"/>
                  </a:lnTo>
                  <a:lnTo>
                    <a:pt x="2784853" y="48238"/>
                  </a:lnTo>
                  <a:lnTo>
                    <a:pt x="2810595" y="81530"/>
                  </a:lnTo>
                  <a:lnTo>
                    <a:pt x="2827202" y="120789"/>
                  </a:lnTo>
                  <a:lnTo>
                    <a:pt x="2833090" y="164428"/>
                  </a:lnTo>
                  <a:lnTo>
                    <a:pt x="2833090" y="2138367"/>
                  </a:lnTo>
                  <a:lnTo>
                    <a:pt x="2827202" y="2182006"/>
                  </a:lnTo>
                  <a:lnTo>
                    <a:pt x="2810595" y="2221264"/>
                  </a:lnTo>
                  <a:lnTo>
                    <a:pt x="2784853" y="2254556"/>
                  </a:lnTo>
                  <a:lnTo>
                    <a:pt x="2751561" y="2280299"/>
                  </a:lnTo>
                  <a:lnTo>
                    <a:pt x="2712303" y="2296906"/>
                  </a:lnTo>
                  <a:lnTo>
                    <a:pt x="2668671" y="2302793"/>
                  </a:lnTo>
                  <a:close/>
                </a:path>
              </a:pathLst>
            </a:custGeom>
            <a:solidFill>
              <a:srgbClr val="AC2E1C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/>
          <p:nvPr/>
        </p:nvSpPr>
        <p:spPr>
          <a:xfrm>
            <a:off x="3202990" y="5974689"/>
            <a:ext cx="2833370" cy="2303145"/>
          </a:xfrm>
          <a:custGeom>
            <a:avLst/>
            <a:gdLst/>
            <a:ahLst/>
            <a:cxnLst/>
            <a:rect l="l" t="t" r="r" b="b"/>
            <a:pathLst>
              <a:path w="2833370" h="2303145">
                <a:moveTo>
                  <a:pt x="2668680" y="2302793"/>
                </a:moveTo>
                <a:lnTo>
                  <a:pt x="164435" y="2302793"/>
                </a:lnTo>
                <a:lnTo>
                  <a:pt x="120794" y="2296906"/>
                </a:lnTo>
                <a:lnTo>
                  <a:pt x="81532" y="2280298"/>
                </a:lnTo>
                <a:lnTo>
                  <a:pt x="48238" y="2254555"/>
                </a:lnTo>
                <a:lnTo>
                  <a:pt x="22495" y="2221261"/>
                </a:lnTo>
                <a:lnTo>
                  <a:pt x="5887" y="2181999"/>
                </a:lnTo>
                <a:lnTo>
                  <a:pt x="0" y="2138355"/>
                </a:lnTo>
                <a:lnTo>
                  <a:pt x="0" y="164438"/>
                </a:lnTo>
                <a:lnTo>
                  <a:pt x="5887" y="120794"/>
                </a:lnTo>
                <a:lnTo>
                  <a:pt x="22495" y="81532"/>
                </a:lnTo>
                <a:lnTo>
                  <a:pt x="48238" y="48238"/>
                </a:lnTo>
                <a:lnTo>
                  <a:pt x="81532" y="22495"/>
                </a:lnTo>
                <a:lnTo>
                  <a:pt x="120794" y="5887"/>
                </a:lnTo>
                <a:lnTo>
                  <a:pt x="164438" y="0"/>
                </a:lnTo>
                <a:lnTo>
                  <a:pt x="2668677" y="0"/>
                </a:lnTo>
                <a:lnTo>
                  <a:pt x="2712308" y="5887"/>
                </a:lnTo>
                <a:lnTo>
                  <a:pt x="2751561" y="22495"/>
                </a:lnTo>
                <a:lnTo>
                  <a:pt x="2784850" y="48238"/>
                </a:lnTo>
                <a:lnTo>
                  <a:pt x="2810591" y="81532"/>
                </a:lnTo>
                <a:lnTo>
                  <a:pt x="2827197" y="120794"/>
                </a:lnTo>
                <a:lnTo>
                  <a:pt x="2833085" y="164438"/>
                </a:lnTo>
                <a:lnTo>
                  <a:pt x="2833085" y="2138355"/>
                </a:lnTo>
                <a:lnTo>
                  <a:pt x="2827197" y="2181999"/>
                </a:lnTo>
                <a:lnTo>
                  <a:pt x="2810591" y="2221261"/>
                </a:lnTo>
                <a:lnTo>
                  <a:pt x="2784850" y="2254555"/>
                </a:lnTo>
                <a:lnTo>
                  <a:pt x="2751561" y="2280298"/>
                </a:lnTo>
                <a:lnTo>
                  <a:pt x="2712308" y="2296906"/>
                </a:lnTo>
                <a:lnTo>
                  <a:pt x="2668680" y="2302793"/>
                </a:lnTo>
                <a:close/>
              </a:path>
            </a:pathLst>
          </a:custGeom>
          <a:solidFill>
            <a:srgbClr val="541C1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5953443" y="2890337"/>
            <a:ext cx="666750" cy="770255"/>
          </a:xfrm>
          <a:custGeom>
            <a:avLst/>
            <a:gdLst/>
            <a:ahLst/>
            <a:cxnLst/>
            <a:rect l="l" t="t" r="r" b="b"/>
            <a:pathLst>
              <a:path w="666750" h="770254">
                <a:moveTo>
                  <a:pt x="1" y="769653"/>
                </a:moveTo>
                <a:lnTo>
                  <a:pt x="0" y="0"/>
                </a:lnTo>
                <a:lnTo>
                  <a:pt x="666519" y="384826"/>
                </a:lnTo>
                <a:lnTo>
                  <a:pt x="1" y="769653"/>
                </a:lnTo>
                <a:close/>
              </a:path>
            </a:pathLst>
          </a:custGeom>
          <a:solidFill>
            <a:srgbClr val="AC2E1C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5953445" y="6693255"/>
            <a:ext cx="666750" cy="770255"/>
          </a:xfrm>
          <a:custGeom>
            <a:avLst/>
            <a:gdLst/>
            <a:ahLst/>
            <a:cxnLst/>
            <a:rect l="l" t="t" r="r" b="b"/>
            <a:pathLst>
              <a:path w="666750" h="770254">
                <a:moveTo>
                  <a:pt x="0" y="769650"/>
                </a:moveTo>
                <a:lnTo>
                  <a:pt x="0" y="0"/>
                </a:lnTo>
                <a:lnTo>
                  <a:pt x="666506" y="384809"/>
                </a:lnTo>
                <a:lnTo>
                  <a:pt x="0" y="769650"/>
                </a:lnTo>
                <a:close/>
              </a:path>
            </a:pathLst>
          </a:custGeom>
          <a:solidFill>
            <a:srgbClr val="541C1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3776583" y="2856031"/>
            <a:ext cx="1812925" cy="563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500" spc="40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500">
              <a:latin typeface="Arial Black"/>
              <a:cs typeface="Arial Black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469037" y="6810671"/>
            <a:ext cx="2592705" cy="563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50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5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7073503" y="2329112"/>
            <a:ext cx="6677025" cy="1892300"/>
          </a:xfrm>
          <a:prstGeom prst="rect"/>
        </p:spPr>
        <p:txBody>
          <a:bodyPr wrap="square" lIns="0" tIns="111760" rIns="0" bIns="0" rtlCol="0" vert="horz">
            <a:spAutoFit/>
          </a:bodyPr>
          <a:lstStyle/>
          <a:p>
            <a:pPr marL="12700" marR="5080">
              <a:lnSpc>
                <a:spcPts val="4650"/>
              </a:lnSpc>
              <a:spcBef>
                <a:spcPts val="880"/>
              </a:spcBef>
            </a:pPr>
            <a:r>
              <a:rPr dirty="0" sz="4500" spc="580" b="0">
                <a:latin typeface="Yanone Kaffeesatz Thin"/>
                <a:cs typeface="Yanone Kaffeesatz Thin"/>
              </a:rPr>
              <a:t>Multi-</a:t>
            </a:r>
            <a:r>
              <a:rPr dirty="0" sz="4500" spc="620" b="0">
                <a:latin typeface="Yanone Kaffeesatz Thin"/>
                <a:cs typeface="Yanone Kaffeesatz Thin"/>
              </a:rPr>
              <a:t>applicative </a:t>
            </a:r>
            <a:r>
              <a:rPr dirty="0" sz="4500" spc="650" b="0">
                <a:latin typeface="Yanone Kaffeesatz Thin"/>
                <a:cs typeface="Yanone Kaffeesatz Thin"/>
              </a:rPr>
              <a:t>Application</a:t>
            </a:r>
            <a:r>
              <a:rPr dirty="0" sz="4500" spc="370" b="0">
                <a:latin typeface="Yanone Kaffeesatz Thin"/>
                <a:cs typeface="Yanone Kaffeesatz Thin"/>
              </a:rPr>
              <a:t> </a:t>
            </a:r>
            <a:r>
              <a:rPr dirty="0" sz="4500" spc="655" b="0">
                <a:latin typeface="Yanone Kaffeesatz Thin"/>
                <a:cs typeface="Yanone Kaffeesatz Thin"/>
              </a:rPr>
              <a:t>of</a:t>
            </a:r>
            <a:r>
              <a:rPr dirty="0" sz="4500" spc="375" b="0">
                <a:latin typeface="Yanone Kaffeesatz Thin"/>
                <a:cs typeface="Yanone Kaffeesatz Thin"/>
              </a:rPr>
              <a:t> </a:t>
            </a:r>
            <a:r>
              <a:rPr dirty="0" sz="4500" spc="819" b="0">
                <a:latin typeface="Yanone Kaffeesatz Thin"/>
                <a:cs typeface="Yanone Kaffeesatz Thin"/>
              </a:rPr>
              <a:t>Sea</a:t>
            </a:r>
            <a:r>
              <a:rPr dirty="0" sz="4500" spc="370" b="0">
                <a:latin typeface="Yanone Kaffeesatz Thin"/>
                <a:cs typeface="Yanone Kaffeesatz Thin"/>
              </a:rPr>
              <a:t> </a:t>
            </a:r>
            <a:r>
              <a:rPr dirty="0" sz="4500" spc="625" b="0">
                <a:latin typeface="Yanone Kaffeesatz Thin"/>
                <a:cs typeface="Yanone Kaffeesatz Thin"/>
              </a:rPr>
              <a:t>Salt</a:t>
            </a:r>
            <a:r>
              <a:rPr dirty="0" sz="4500" spc="375" b="0">
                <a:latin typeface="Yanone Kaffeesatz Thin"/>
                <a:cs typeface="Yanone Kaffeesatz Thin"/>
              </a:rPr>
              <a:t> </a:t>
            </a:r>
            <a:r>
              <a:rPr dirty="0" sz="4500" spc="509" b="0">
                <a:latin typeface="Yanone Kaffeesatz Thin"/>
                <a:cs typeface="Yanone Kaffeesatz Thin"/>
              </a:rPr>
              <a:t>to </a:t>
            </a:r>
            <a:r>
              <a:rPr dirty="0" sz="4500" spc="700" b="0">
                <a:latin typeface="Yanone Kaffeesatz Thin"/>
                <a:cs typeface="Yanone Kaffeesatz Thin"/>
              </a:rPr>
              <a:t>Propel</a:t>
            </a:r>
            <a:r>
              <a:rPr dirty="0" sz="4500" spc="365" b="0">
                <a:latin typeface="Yanone Kaffeesatz Thin"/>
                <a:cs typeface="Yanone Kaffeesatz Thin"/>
              </a:rPr>
              <a:t> </a:t>
            </a:r>
            <a:r>
              <a:rPr dirty="0" sz="4500" spc="650" b="0">
                <a:latin typeface="Yanone Kaffeesatz Thin"/>
                <a:cs typeface="Yanone Kaffeesatz Thin"/>
              </a:rPr>
              <a:t>Market</a:t>
            </a:r>
            <a:r>
              <a:rPr dirty="0" sz="4500" spc="370" b="0">
                <a:latin typeface="Yanone Kaffeesatz Thin"/>
                <a:cs typeface="Yanone Kaffeesatz Thin"/>
              </a:rPr>
              <a:t> </a:t>
            </a:r>
            <a:r>
              <a:rPr dirty="0" sz="4500" spc="670" b="0">
                <a:latin typeface="Yanone Kaffeesatz Thin"/>
                <a:cs typeface="Yanone Kaffeesatz Thin"/>
              </a:rPr>
              <a:t>Growth</a:t>
            </a:r>
            <a:endParaRPr sz="4500">
              <a:latin typeface="Yanone Kaffeesatz Thin"/>
              <a:cs typeface="Yanone Kaffeesatz Thi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799884" y="6427285"/>
            <a:ext cx="6129020" cy="130175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 marR="5080">
              <a:lnSpc>
                <a:spcPts val="4650"/>
              </a:lnSpc>
              <a:spcBef>
                <a:spcPts val="880"/>
              </a:spcBef>
            </a:pPr>
            <a:r>
              <a:rPr dirty="0" sz="4500" spc="819" b="0">
                <a:solidFill>
                  <a:srgbClr val="FFFFFF"/>
                </a:solidFill>
                <a:latin typeface="Yanone Kaffeesatz Thin"/>
                <a:cs typeface="Yanone Kaffeesatz Thin"/>
              </a:rPr>
              <a:t>Sea</a:t>
            </a:r>
            <a:r>
              <a:rPr dirty="0" sz="4500" spc="3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95" b="0">
                <a:solidFill>
                  <a:srgbClr val="FFFFFF"/>
                </a:solidFill>
                <a:latin typeface="Yanone Kaffeesatz Thin"/>
                <a:cs typeface="Yanone Kaffeesatz Thin"/>
              </a:rPr>
              <a:t>Water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20" b="0">
                <a:solidFill>
                  <a:srgbClr val="FFFFFF"/>
                </a:solidFill>
                <a:latin typeface="Yanone Kaffeesatz Thin"/>
                <a:cs typeface="Yanone Kaffeesatz Thin"/>
              </a:rPr>
              <a:t>Pollution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09" b="0">
                <a:solidFill>
                  <a:srgbClr val="FFFFFF"/>
                </a:solidFill>
                <a:latin typeface="Yanone Kaffeesatz Thin"/>
                <a:cs typeface="Yanone Kaffeesatz Thin"/>
              </a:rPr>
              <a:t>to </a:t>
            </a:r>
            <a:r>
              <a:rPr dirty="0" sz="4500" spc="635" b="0">
                <a:solidFill>
                  <a:srgbClr val="FFFFFF"/>
                </a:solidFill>
                <a:latin typeface="Yanone Kaffeesatz Thin"/>
                <a:cs typeface="Yanone Kaffeesatz Thin"/>
              </a:rPr>
              <a:t>Restrict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5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1569244" y="1824078"/>
            <a:ext cx="15464790" cy="6426835"/>
            <a:chOff x="1569244" y="1824078"/>
            <a:chExt cx="15464790" cy="6426835"/>
          </a:xfrm>
        </p:grpSpPr>
        <p:sp>
          <p:nvSpPr>
            <p:cNvPr id="4" name="object 4" descr=""/>
            <p:cNvSpPr/>
            <p:nvPr/>
          </p:nvSpPr>
          <p:spPr>
            <a:xfrm>
              <a:off x="1569244" y="1824078"/>
              <a:ext cx="15464790" cy="6426835"/>
            </a:xfrm>
            <a:custGeom>
              <a:avLst/>
              <a:gdLst/>
              <a:ahLst/>
              <a:cxnLst/>
              <a:rect l="l" t="t" r="r" b="b"/>
              <a:pathLst>
                <a:path w="15464790" h="6426834">
                  <a:moveTo>
                    <a:pt x="15464344" y="6426740"/>
                  </a:moveTo>
                  <a:lnTo>
                    <a:pt x="0" y="6426740"/>
                  </a:lnTo>
                  <a:lnTo>
                    <a:pt x="0" y="0"/>
                  </a:lnTo>
                  <a:lnTo>
                    <a:pt x="15464344" y="0"/>
                  </a:lnTo>
                  <a:lnTo>
                    <a:pt x="15464344" y="6426740"/>
                  </a:lnTo>
                  <a:close/>
                </a:path>
              </a:pathLst>
            </a:custGeom>
            <a:solidFill>
              <a:srgbClr val="202022">
                <a:alpha val="80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02634" y="3533912"/>
              <a:ext cx="104775" cy="104775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02634" y="3991112"/>
              <a:ext cx="104775" cy="10477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02634" y="4905512"/>
              <a:ext cx="104775" cy="10477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02634" y="5819911"/>
              <a:ext cx="104775" cy="104775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02634" y="6734311"/>
              <a:ext cx="104775" cy="104775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2465415" y="3282439"/>
            <a:ext cx="14209394" cy="4597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79705">
              <a:lnSpc>
                <a:spcPct val="115399"/>
              </a:lnSpc>
              <a:spcBef>
                <a:spcPts val="100"/>
              </a:spcBef>
            </a:pP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26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75">
                <a:solidFill>
                  <a:srgbClr val="FFFFFF"/>
                </a:solidFill>
                <a:latin typeface="Verdana"/>
                <a:cs typeface="Verdana"/>
              </a:rPr>
              <a:t>Sea</a:t>
            </a:r>
            <a:r>
              <a:rPr dirty="0" sz="26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Salt</a:t>
            </a:r>
            <a:r>
              <a:rPr dirty="0" sz="26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6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6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witnessing</a:t>
            </a:r>
            <a:r>
              <a:rPr dirty="0" sz="26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26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6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6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near</a:t>
            </a:r>
            <a:r>
              <a:rPr dirty="0" sz="26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future.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Unrefined</a:t>
            </a:r>
            <a:r>
              <a:rPr dirty="0" sz="26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sea</a:t>
            </a:r>
            <a:r>
              <a:rPr dirty="0" sz="26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salt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6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5">
                <a:solidFill>
                  <a:srgbClr val="FFFFFF"/>
                </a:solidFill>
                <a:latin typeface="Verdana"/>
                <a:cs typeface="Verdana"/>
              </a:rPr>
              <a:t>gaining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popularity</a:t>
            </a:r>
            <a:r>
              <a:rPr dirty="0" sz="26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90">
                <a:solidFill>
                  <a:srgbClr val="FFFFFF"/>
                </a:solidFill>
                <a:latin typeface="Verdana"/>
                <a:cs typeface="Verdana"/>
              </a:rPr>
              <a:t>among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consumers</a:t>
            </a:r>
            <a:r>
              <a:rPr dirty="0" sz="26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looking</a:t>
            </a:r>
            <a:r>
              <a:rPr dirty="0" sz="26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less</a:t>
            </a:r>
            <a:r>
              <a:rPr dirty="0" sz="26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processed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more</a:t>
            </a:r>
            <a:r>
              <a:rPr dirty="0" sz="26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nutritious</a:t>
            </a:r>
            <a:r>
              <a:rPr dirty="0" sz="26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options</a:t>
            </a:r>
            <a:r>
              <a:rPr dirty="0" sz="26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75">
                <a:solidFill>
                  <a:srgbClr val="FFFFFF"/>
                </a:solidFill>
                <a:latin typeface="Verdana"/>
                <a:cs typeface="Verdana"/>
              </a:rPr>
              <a:t>due</a:t>
            </a:r>
            <a:r>
              <a:rPr dirty="0" sz="26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6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its</a:t>
            </a:r>
            <a:r>
              <a:rPr dirty="0" sz="26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natural</a:t>
            </a:r>
            <a:r>
              <a:rPr dirty="0" sz="26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mineral-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rich</a:t>
            </a:r>
            <a:r>
              <a:rPr dirty="0" sz="26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composition.</a:t>
            </a:r>
            <a:endParaRPr sz="2600">
              <a:latin typeface="Verdana"/>
              <a:cs typeface="Verdana"/>
            </a:endParaRPr>
          </a:p>
          <a:p>
            <a:pPr marL="12700" marR="297180">
              <a:lnSpc>
                <a:spcPct val="115399"/>
              </a:lnSpc>
            </a:pPr>
            <a:r>
              <a:rPr dirty="0" sz="2600" spc="-75">
                <a:solidFill>
                  <a:srgbClr val="FFFFFF"/>
                </a:solidFill>
                <a:latin typeface="Verdana"/>
                <a:cs typeface="Verdana"/>
              </a:rPr>
              <a:t>Sea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5">
                <a:solidFill>
                  <a:srgbClr val="FFFFFF"/>
                </a:solidFill>
                <a:latin typeface="Verdana"/>
                <a:cs typeface="Verdana"/>
              </a:rPr>
              <a:t>salt,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80">
                <a:solidFill>
                  <a:srgbClr val="FFFFFF"/>
                </a:solidFill>
                <a:latin typeface="Verdana"/>
                <a:cs typeface="Verdana"/>
              </a:rPr>
              <a:t>which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uses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natural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qualities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salt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lower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freezing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Verdana"/>
                <a:cs typeface="Verdana"/>
              </a:rPr>
              <a:t>temperatures,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an </a:t>
            </a:r>
            <a:r>
              <a:rPr dirty="0" sz="2600" spc="-20">
                <a:solidFill>
                  <a:srgbClr val="FFFFFF"/>
                </a:solidFill>
                <a:latin typeface="Verdana"/>
                <a:cs typeface="Verdana"/>
              </a:rPr>
              <a:t>effective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environmentally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friendly</a:t>
            </a:r>
            <a:r>
              <a:rPr dirty="0" sz="26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solution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6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de-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icing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roads</a:t>
            </a:r>
            <a:r>
              <a:rPr dirty="0" sz="26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surfaces.</a:t>
            </a:r>
            <a:endParaRPr sz="2600">
              <a:latin typeface="Verdana"/>
              <a:cs typeface="Verdana"/>
            </a:endParaRPr>
          </a:p>
          <a:p>
            <a:pPr marL="12700" marR="5080">
              <a:lnSpc>
                <a:spcPct val="115399"/>
              </a:lnSpc>
            </a:pP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Traditional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0">
                <a:solidFill>
                  <a:srgbClr val="FFFFFF"/>
                </a:solidFill>
                <a:latin typeface="Verdana"/>
                <a:cs typeface="Verdana"/>
              </a:rPr>
              <a:t>retail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venues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0">
                <a:solidFill>
                  <a:srgbClr val="FFFFFF"/>
                </a:solidFill>
                <a:latin typeface="Verdana"/>
                <a:cs typeface="Verdana"/>
              </a:rPr>
              <a:t>such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0">
                <a:solidFill>
                  <a:srgbClr val="FFFFFF"/>
                </a:solidFill>
                <a:latin typeface="Verdana"/>
                <a:cs typeface="Verdana"/>
              </a:rPr>
              <a:t>supermarkets,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speciality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90">
                <a:solidFill>
                  <a:srgbClr val="FFFFFF"/>
                </a:solidFill>
                <a:latin typeface="Verdana"/>
                <a:cs typeface="Verdana"/>
              </a:rPr>
              <a:t>stores,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local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markets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are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critical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45">
                <a:solidFill>
                  <a:srgbClr val="FFFFFF"/>
                </a:solidFill>
                <a:latin typeface="Verdana"/>
                <a:cs typeface="Verdana"/>
              </a:rPr>
              <a:t>broadening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reach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sea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salt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goods.</a:t>
            </a:r>
            <a:endParaRPr sz="2600">
              <a:latin typeface="Verdana"/>
              <a:cs typeface="Verdana"/>
            </a:endParaRPr>
          </a:p>
          <a:p>
            <a:pPr marL="12700" marR="429895">
              <a:lnSpc>
                <a:spcPct val="115399"/>
              </a:lnSpc>
            </a:pP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B2C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fastest-</a:t>
            </a:r>
            <a:r>
              <a:rPr dirty="0" sz="2600" spc="65">
                <a:solidFill>
                  <a:srgbClr val="FFFFFF"/>
                </a:solidFill>
                <a:latin typeface="Verdana"/>
                <a:cs typeface="Verdana"/>
              </a:rPr>
              <a:t>growing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category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over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forecast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period.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Direct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45">
                <a:solidFill>
                  <a:srgbClr val="FFFFFF"/>
                </a:solidFill>
                <a:latin typeface="Verdana"/>
                <a:cs typeface="Verdana"/>
              </a:rPr>
              <a:t>connection </a:t>
            </a:r>
            <a:r>
              <a:rPr dirty="0" sz="2600" spc="55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75">
                <a:solidFill>
                  <a:srgbClr val="FFFFFF"/>
                </a:solidFill>
                <a:latin typeface="Verdana"/>
                <a:cs typeface="Verdana"/>
              </a:rPr>
              <a:t>end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0">
                <a:solidFill>
                  <a:srgbClr val="FFFFFF"/>
                </a:solidFill>
                <a:latin typeface="Verdana"/>
                <a:cs typeface="Verdana"/>
              </a:rPr>
              <a:t>users,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80">
                <a:solidFill>
                  <a:srgbClr val="FFFFFF"/>
                </a:solidFill>
                <a:latin typeface="Verdana"/>
                <a:cs typeface="Verdana"/>
              </a:rPr>
              <a:t>made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possible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internet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platforms,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speciality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90">
                <a:solidFill>
                  <a:srgbClr val="FFFFFF"/>
                </a:solidFill>
                <a:latin typeface="Verdana"/>
                <a:cs typeface="Verdana"/>
              </a:rPr>
              <a:t>stores,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3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2600" spc="-30">
                <a:solidFill>
                  <a:srgbClr val="FFFFFF"/>
                </a:solidFill>
                <a:latin typeface="Verdana"/>
                <a:cs typeface="Verdana"/>
              </a:rPr>
              <a:t>supermarkets,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improves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exposure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accessibility.</a:t>
            </a:r>
            <a:endParaRPr sz="2600">
              <a:latin typeface="Verdana"/>
              <a:cs typeface="Verdan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4339938" y="2096838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F8F8F8"/>
                </a:solidFill>
              </a:rPr>
              <a:t>AUTHOR'S</a:t>
            </a:r>
            <a:r>
              <a:rPr dirty="0" sz="6000" spc="-575">
                <a:solidFill>
                  <a:srgbClr val="F8F8F8"/>
                </a:solidFill>
              </a:rPr>
              <a:t> </a:t>
            </a:r>
            <a:r>
              <a:rPr dirty="0" sz="6000" spc="-130">
                <a:solidFill>
                  <a:srgbClr val="F8F8F8"/>
                </a:solidFill>
              </a:rPr>
              <a:t>PERSPECTIVE</a:t>
            </a:r>
            <a:endParaRPr sz="6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68326" y="2000249"/>
            <a:ext cx="2771774" cy="2019293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469087" y="2132810"/>
            <a:ext cx="3629039" cy="1752596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791943" y="2383160"/>
            <a:ext cx="3124199" cy="1504949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93925" y="4165487"/>
            <a:ext cx="3171840" cy="2314574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676930" y="4674808"/>
            <a:ext cx="3667139" cy="1171574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676699" y="4674808"/>
            <a:ext cx="3238499" cy="1295399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68326" y="7241743"/>
            <a:ext cx="3248040" cy="2019299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613306" y="6909266"/>
            <a:ext cx="2486024" cy="2486009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4946081" y="6802571"/>
            <a:ext cx="2695574" cy="2695559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solidFill>
                  <a:srgbClr val="000000"/>
                </a:solidFill>
                <a:latin typeface="Arial Black"/>
                <a:cs typeface="Arial Black"/>
              </a:rPr>
              <a:t>Contact</a:t>
            </a:r>
            <a:r>
              <a:rPr dirty="0" sz="9000" spc="-875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dirty="0" sz="9000" spc="-760">
                <a:solidFill>
                  <a:srgbClr val="000000"/>
                </a:solidFill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14350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:</a:t>
            </a:r>
            <a:r>
              <a:rPr dirty="0" sz="4100" spc="-650" b="0">
                <a:latin typeface="Lato"/>
                <a:cs typeface="Lato"/>
              </a:rPr>
              <a:t> </a:t>
            </a:r>
            <a:r>
              <a:rPr dirty="0" u="heavy" sz="4100" spc="434" b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4"/>
              </a:rPr>
              <a:t> 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http://tinyurl.com/58aynyjw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DAF8plR-mJg,BAFWDJyds2Y</cp:keywords>
  <dc:title>Sea Salt Market Report 2024</dc:title>
  <dcterms:created xsi:type="dcterms:W3CDTF">2024-02-13T10:56:50Z</dcterms:created>
  <dcterms:modified xsi:type="dcterms:W3CDTF">2024-02-13T10:56:50Z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2024-02-13T00:00:00Z</vt:filetime>
  </property>
  <property fmtid="{D5CDD505-2E9C-101B-9397-08002B2CF9AE}" pid="3" name="Creator">
    <vt:lpwstr>Canva</vt:lpwstr>
  </property>
  <property fmtid="{D5CDD505-2E9C-101B-9397-08002B2CF9AE}" pid="4" name="LastSaved">
    <vt:filetime>2024-02-13T00:00:00Z</vt:filetime>
  </property>
  <property fmtid="{D5CDD505-2E9C-101B-9397-08002B2CF9AE}" pid="5" name="Producer">
    <vt:lpwstr>3-Heights(TM) PDF Security Shell 4.8.25.2 (http://www.pdf-tools.com)</vt:lpwstr>
  </property>
</Properties>
</file>