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
      <p:font typeface="TT Hoves" panose="020B0604020202020204"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ycz3knn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782041" y="2441864"/>
            <a:ext cx="14723918" cy="5403273"/>
            <a:chExt cx="3877904" cy="1423084"/>
          </a:xfrm>
        </p:grpSpPr>
        <p:sp>
          <p:nvSpPr>
            <p:cNvPr id="4" name="Freeform 4"/>
            <p:cNvSpPr/>
            <p:nvPr/>
          </p:nvSpPr>
          <p:spPr>
            <a:xfrm>
              <a:off x="0" y="0"/>
              <a:ext cx="3877904" cy="1423084"/>
            </a:xfrm>
            <a:custGeom>
              <a:rect l="l" t="t" r="r" b="b"/>
              <a:pathLst>
                <a:path w="3877904" h="1423084">
                  <a:moveTo>
                    <a:pt x="0" y="0"/>
                  </a:moveTo>
                  <a:lnTo>
                    <a:pt x="3877904" y="0"/>
                  </a:lnTo>
                  <a:lnTo>
                    <a:pt x="3877904" y="1423084"/>
                  </a:lnTo>
                  <a:lnTo>
                    <a:pt x="0" y="1423084"/>
                  </a:lnTo>
                  <a:close/>
                </a:path>
              </a:pathLst>
            </a:custGeom>
            <a:solidFill>
              <a:srgbClr val="FFFFFF">
                <a:alpha val="89804"/>
              </a:srgbClr>
            </a:solidFill>
          </p:spPr>
          <p:txBody>
            <a:bodyPr/>
            <a:lstStyle/>
            <a:p/>
          </p:txBody>
        </p:sp>
        <p:sp>
          <p:nvSpPr>
            <p:cNvPr id="5" name="TextBox 5"/>
            <p:cNvSpPr txBox="1"/>
            <p:nvPr/>
          </p:nvSpPr>
          <p:spPr>
            <a:xfrm>
              <a:off x="0" y="-38100"/>
              <a:ext cx="3877904" cy="1461184"/>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89859" y="2905048"/>
            <a:ext cx="14308282" cy="3889356"/>
          </a:xfrm>
          <a:prstGeom prst="rect">
            <a:avLst/>
          </a:prstGeom>
        </p:spPr>
        <p:txBody>
          <a:bodyPr lIns="0" tIns="0" rIns="0" bIns="0" rtlCol="0" anchor="t">
            <a:spAutoFit/>
          </a:bodyPr>
          <a:lstStyle/>
          <a:p>
            <a:pPr>
              <a:lnSpc>
                <a:spcPts val="10099"/>
              </a:lnSpc>
            </a:pPr>
            <a:r>
              <a:rPr lang="en-US" sz="9999">
                <a:solidFill>
                  <a:srgbClr val="000000"/>
                </a:solidFill>
                <a:latin typeface="Canva Sans"/>
              </a:rPr>
              <a:t>GLOBAL </a:t>
            </a:r>
          </a:p>
          <a:p>
            <a:pPr>
              <a:lnSpc>
                <a:spcPts val="10099"/>
              </a:lnSpc>
            </a:pPr>
            <a:r>
              <a:rPr lang="en-US" sz="9999">
                <a:solidFill>
                  <a:srgbClr val="000000"/>
                </a:solidFill>
                <a:latin typeface="Canva Sans"/>
              </a:rPr>
              <a:t>SCRUB SPONGE</a:t>
            </a:r>
          </a:p>
          <a:p>
            <a:pPr>
              <a:lnSpc>
                <a:spcPts val="10099"/>
              </a:lnSpc>
            </a:pPr>
            <a:r>
              <a:rPr lang="en-US" sz="9999">
                <a:solidFill>
                  <a:srgbClr val="000000"/>
                </a:solidFill>
                <a:latin typeface="Canva Sans"/>
              </a:rPr>
              <a:t>MARKET REPORT 2024</a:t>
            </a:r>
          </a:p>
        </p:txBody>
      </p:sp>
      <p:sp>
        <p:nvSpPr>
          <p:cNvPr id="7" name="TextBox 7"/>
          <p:cNvSpPr txBox="1"/>
          <p:nvPr/>
        </p:nvSpPr>
        <p:spPr>
          <a:xfrm>
            <a:off x="4747926" y="6974321"/>
            <a:ext cx="8792149"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5" r="0"/>
            </a:stretch>
          </a:blipFill>
        </p:spPr>
        <p:txBody>
          <a:bodyPr/>
          <a:lstStyle/>
          <a:p/>
        </p:txBody>
      </p:sp>
      <p:sp>
        <p:nvSpPr>
          <p:cNvPr id="3" name="TextBox 3"/>
          <p:cNvSpPr txBox="1"/>
          <p:nvPr/>
        </p:nvSpPr>
        <p:spPr>
          <a:xfrm>
            <a:off x="5270082" y="681503"/>
            <a:ext cx="7747837" cy="972820"/>
          </a:xfrm>
          <a:prstGeom prst="rect">
            <a:avLst/>
          </a:prstGeom>
        </p:spPr>
        <p:txBody>
          <a:bodyPr lIns="0" tIns="0" rIns="0" bIns="0" rtlCol="0" anchor="t">
            <a:spAutoFit/>
          </a:bodyPr>
          <a:lstStyle/>
          <a:p>
            <a:pPr algn="ctr">
              <a:lnSpc>
                <a:spcPts val="7489"/>
              </a:lnSpc>
            </a:pPr>
            <a:r>
              <a:rPr lang="en-US" sz="6999">
                <a:solidFill>
                  <a:srgbClr val="FFFFFF"/>
                </a:solidFill>
                <a:latin typeface="Canva Sans"/>
              </a:rPr>
              <a:t>INTRODUCTION</a:t>
            </a:r>
          </a:p>
        </p:txBody>
      </p:sp>
      <p:sp>
        <p:nvSpPr>
          <p:cNvPr id="4" name="TextBox 4"/>
          <p:cNvSpPr txBox="1"/>
          <p:nvPr/>
        </p:nvSpPr>
        <p:spPr>
          <a:xfrm>
            <a:off x="165548" y="3582038"/>
            <a:ext cx="11689773" cy="5676262"/>
          </a:xfrm>
          <a:prstGeom prst="rect">
            <a:avLst/>
          </a:prstGeom>
        </p:spPr>
        <p:txBody>
          <a:bodyPr lIns="0" tIns="0" rIns="0" bIns="0" rtlCol="0" anchor="t">
            <a:spAutoFit/>
          </a:bodyPr>
          <a:lstStyle/>
          <a:p>
            <a:pPr>
              <a:lnSpc>
                <a:spcPts val="5554"/>
              </a:lnSpc>
              <a:spcBef>
                <a:spcPct val="0"/>
              </a:spcBef>
            </a:pPr>
            <a:r>
              <a:rPr lang="en-US" sz="5499">
                <a:solidFill>
                  <a:srgbClr val="000000"/>
                </a:solidFill>
                <a:latin typeface="TT Hoves"/>
              </a:rPr>
              <a:t>A scrub sponge is a cleaning aid made of soft, porous material. The main purpose of a sponge is scrubbing to remove food and debris, and dirt from kitchen utensils and other surfaces. Most often, sponges are used to remove caked-on food from dishes, pans, and utensils.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700" b="-6818"/>
            </a:stretch>
          </a:blipFill>
        </p:spPr>
        <p:txBody>
          <a:bodyPr/>
          <a:lstStyle/>
          <a:p/>
        </p:txBody>
      </p:sp>
      <p:sp>
        <p:nvSpPr>
          <p:cNvPr id="3" name="TextBox 3"/>
          <p:cNvSpPr txBox="1"/>
          <p:nvPr/>
        </p:nvSpPr>
        <p:spPr>
          <a:xfrm>
            <a:off x="5162248" y="965904"/>
            <a:ext cx="7963503" cy="800100"/>
          </a:xfrm>
          <a:prstGeom prst="rect">
            <a:avLst/>
          </a:prstGeom>
        </p:spPr>
        <p:txBody>
          <a:bodyPr lIns="0" tIns="0" rIns="0" bIns="0" rtlCol="0" anchor="t">
            <a:spAutoFit/>
          </a:bodyPr>
          <a:lstStyle/>
          <a:p>
            <a:pPr algn="ctr">
              <a:lnSpc>
                <a:spcPts val="5850"/>
              </a:lnSpc>
            </a:pPr>
            <a:r>
              <a:rPr lang="en-US" sz="6500">
                <a:solidFill>
                  <a:srgbClr val="000000"/>
                </a:solidFill>
                <a:latin typeface="Canva Sans"/>
              </a:rPr>
              <a:t>KEY INSIGHTS</a:t>
            </a:r>
          </a:p>
        </p:txBody>
      </p:sp>
      <p:grpSp>
        <p:nvGrpSpPr>
          <p:cNvPr id="4" name="Group 4"/>
          <p:cNvGrpSpPr/>
          <p:nvPr/>
        </p:nvGrpSpPr>
        <p:grpSpPr>
          <a:xfrm>
            <a:off x="10120745" y="2455268"/>
            <a:ext cx="7355568" cy="2226892"/>
            <a:chExt cx="860407" cy="260488"/>
          </a:xfrm>
        </p:grpSpPr>
        <p:sp>
          <p:nvSpPr>
            <p:cNvPr id="5" name="Freeform 5"/>
            <p:cNvSpPr/>
            <p:nvPr/>
          </p:nvSpPr>
          <p:spPr>
            <a:xfrm>
              <a:off x="0" y="0"/>
              <a:ext cx="860407" cy="260488"/>
            </a:xfrm>
            <a:custGeom>
              <a:rect l="l" t="t" r="r" b="b"/>
              <a:pathLst>
                <a:path w="860407" h="260488">
                  <a:moveTo>
                    <a:pt x="105253" y="0"/>
                  </a:moveTo>
                  <a:lnTo>
                    <a:pt x="755155" y="0"/>
                  </a:lnTo>
                  <a:cubicBezTo>
                    <a:pt x="813284" y="0"/>
                    <a:pt x="860407" y="47123"/>
                    <a:pt x="860407" y="105253"/>
                  </a:cubicBezTo>
                  <a:lnTo>
                    <a:pt x="860407" y="155235"/>
                  </a:lnTo>
                  <a:cubicBezTo>
                    <a:pt x="860407" y="183150"/>
                    <a:pt x="849318" y="209921"/>
                    <a:pt x="829579" y="229660"/>
                  </a:cubicBezTo>
                  <a:cubicBezTo>
                    <a:pt x="809841" y="249399"/>
                    <a:pt x="783069" y="260488"/>
                    <a:pt x="755155" y="260488"/>
                  </a:cubicBezTo>
                  <a:lnTo>
                    <a:pt x="105253" y="260488"/>
                  </a:lnTo>
                  <a:cubicBezTo>
                    <a:pt x="77338" y="260488"/>
                    <a:pt x="50566" y="249399"/>
                    <a:pt x="30828" y="229660"/>
                  </a:cubicBezTo>
                  <a:cubicBezTo>
                    <a:pt x="11089" y="209921"/>
                    <a:pt x="0" y="183150"/>
                    <a:pt x="0" y="155235"/>
                  </a:cubicBezTo>
                  <a:lnTo>
                    <a:pt x="0" y="105253"/>
                  </a:lnTo>
                  <a:cubicBezTo>
                    <a:pt x="0" y="77338"/>
                    <a:pt x="11089" y="50566"/>
                    <a:pt x="30828" y="30828"/>
                  </a:cubicBezTo>
                  <a:cubicBezTo>
                    <a:pt x="50566" y="11089"/>
                    <a:pt x="77338" y="0"/>
                    <a:pt x="105253" y="0"/>
                  </a:cubicBezTo>
                  <a:close/>
                </a:path>
              </a:pathLst>
            </a:custGeom>
            <a:solidFill>
              <a:srgbClr val="7DCB77"/>
            </a:solidFill>
          </p:spPr>
          <p:txBody>
            <a:bodyPr/>
            <a:lstStyle/>
            <a:p/>
          </p:txBody>
        </p:sp>
        <p:sp>
          <p:nvSpPr>
            <p:cNvPr id="6" name="TextBox 6"/>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7" name="Freeform 7"/>
          <p:cNvSpPr/>
          <p:nvPr/>
        </p:nvSpPr>
        <p:spPr>
          <a:xfrm>
            <a:off x="10423541" y="2728880"/>
            <a:ext cx="1796613" cy="1794367"/>
          </a:xfrm>
          <a:custGeom>
            <a:rect l="l" t="t" r="r" b="b"/>
            <a:pathLst>
              <a:path w="1796613" h="1794366">
                <a:moveTo>
                  <a:pt x="0" y="0"/>
                </a:moveTo>
                <a:lnTo>
                  <a:pt x="1796613" y="0"/>
                </a:lnTo>
                <a:lnTo>
                  <a:pt x="1796613" y="1794367"/>
                </a:lnTo>
                <a:lnTo>
                  <a:pt x="0" y="1794367"/>
                </a:lnTo>
                <a:lnTo>
                  <a:pt x="0" y="0"/>
                </a:lnTo>
                <a:close/>
              </a:path>
            </a:pathLst>
          </a:custGeom>
          <a:blipFill>
            <a:blip r:embed="rId3"/>
            <a:stretch>
              <a:fillRect/>
            </a:stretch>
          </a:blipFill>
        </p:spPr>
        <p:txBody>
          <a:bodyPr/>
          <a:lstStyle/>
          <a:p/>
        </p:txBody>
      </p:sp>
      <p:grpSp>
        <p:nvGrpSpPr>
          <p:cNvPr id="8" name="Group 8"/>
          <p:cNvGrpSpPr/>
          <p:nvPr/>
        </p:nvGrpSpPr>
        <p:grpSpPr>
          <a:xfrm>
            <a:off x="10381654" y="2657073"/>
            <a:ext cx="1770154" cy="1770154"/>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0" name="TextBox 1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1" name="TextBox 11"/>
          <p:cNvSpPr txBox="1"/>
          <p:nvPr/>
        </p:nvSpPr>
        <p:spPr>
          <a:xfrm>
            <a:off x="10618373" y="3147004"/>
            <a:ext cx="1296715" cy="685641"/>
          </a:xfrm>
          <a:prstGeom prst="rect">
            <a:avLst/>
          </a:prstGeom>
        </p:spPr>
        <p:txBody>
          <a:bodyPr lIns="0" tIns="0" rIns="0" bIns="0" rtlCol="0" anchor="t">
            <a:spAutoFit/>
          </a:bodyPr>
          <a:lstStyle/>
          <a:p>
            <a:pPr algn="ctr">
              <a:lnSpc>
                <a:spcPts val="5345"/>
              </a:lnSpc>
              <a:spcBef>
                <a:spcPct val="0"/>
              </a:spcBef>
            </a:pPr>
            <a:r>
              <a:rPr lang="en-US" sz="3818">
                <a:solidFill>
                  <a:srgbClr val="3A6AD6"/>
                </a:solidFill>
                <a:latin typeface="Poppins Bold"/>
              </a:rPr>
              <a:t>2022</a:t>
            </a:r>
          </a:p>
        </p:txBody>
      </p:sp>
      <p:grpSp>
        <p:nvGrpSpPr>
          <p:cNvPr id="12" name="Group 12"/>
          <p:cNvGrpSpPr/>
          <p:nvPr/>
        </p:nvGrpSpPr>
        <p:grpSpPr>
          <a:xfrm>
            <a:off x="10120745" y="7405444"/>
            <a:ext cx="7355568" cy="2226892"/>
            <a:chExt cx="860407" cy="260488"/>
          </a:xfrm>
        </p:grpSpPr>
        <p:sp>
          <p:nvSpPr>
            <p:cNvPr id="13" name="Freeform 13"/>
            <p:cNvSpPr/>
            <p:nvPr/>
          </p:nvSpPr>
          <p:spPr>
            <a:xfrm>
              <a:off x="0" y="0"/>
              <a:ext cx="860407" cy="260488"/>
            </a:xfrm>
            <a:custGeom>
              <a:rect l="l" t="t" r="r" b="b"/>
              <a:pathLst>
                <a:path w="860407" h="260488">
                  <a:moveTo>
                    <a:pt x="105253" y="0"/>
                  </a:moveTo>
                  <a:lnTo>
                    <a:pt x="755155" y="0"/>
                  </a:lnTo>
                  <a:cubicBezTo>
                    <a:pt x="813284" y="0"/>
                    <a:pt x="860407" y="47123"/>
                    <a:pt x="860407" y="105253"/>
                  </a:cubicBezTo>
                  <a:lnTo>
                    <a:pt x="860407" y="155235"/>
                  </a:lnTo>
                  <a:cubicBezTo>
                    <a:pt x="860407" y="183150"/>
                    <a:pt x="849318" y="209921"/>
                    <a:pt x="829579" y="229660"/>
                  </a:cubicBezTo>
                  <a:cubicBezTo>
                    <a:pt x="809841" y="249399"/>
                    <a:pt x="783069" y="260488"/>
                    <a:pt x="755155" y="260488"/>
                  </a:cubicBezTo>
                  <a:lnTo>
                    <a:pt x="105253" y="260488"/>
                  </a:lnTo>
                  <a:cubicBezTo>
                    <a:pt x="77338" y="260488"/>
                    <a:pt x="50566" y="249399"/>
                    <a:pt x="30828" y="229660"/>
                  </a:cubicBezTo>
                  <a:cubicBezTo>
                    <a:pt x="11089" y="209921"/>
                    <a:pt x="0" y="183150"/>
                    <a:pt x="0" y="155235"/>
                  </a:cubicBezTo>
                  <a:lnTo>
                    <a:pt x="0" y="105253"/>
                  </a:lnTo>
                  <a:cubicBezTo>
                    <a:pt x="0" y="77338"/>
                    <a:pt x="11089" y="50566"/>
                    <a:pt x="30828" y="30828"/>
                  </a:cubicBezTo>
                  <a:cubicBezTo>
                    <a:pt x="50566" y="11089"/>
                    <a:pt x="77338" y="0"/>
                    <a:pt x="105253" y="0"/>
                  </a:cubicBezTo>
                  <a:close/>
                </a:path>
              </a:pathLst>
            </a:custGeom>
            <a:solidFill>
              <a:srgbClr val="7DCB77"/>
            </a:solidFill>
          </p:spPr>
          <p:txBody>
            <a:bodyPr/>
            <a:lstStyle/>
            <a:p/>
          </p:txBody>
        </p:sp>
        <p:sp>
          <p:nvSpPr>
            <p:cNvPr id="14" name="TextBox 1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5" name="Freeform 15"/>
          <p:cNvSpPr/>
          <p:nvPr/>
        </p:nvSpPr>
        <p:spPr>
          <a:xfrm>
            <a:off x="10423541" y="7679056"/>
            <a:ext cx="1796613" cy="1794367"/>
          </a:xfrm>
          <a:custGeom>
            <a:rect l="l" t="t" r="r" b="b"/>
            <a:pathLst>
              <a:path w="1796613" h="1794366">
                <a:moveTo>
                  <a:pt x="0" y="0"/>
                </a:moveTo>
                <a:lnTo>
                  <a:pt x="1796613" y="0"/>
                </a:lnTo>
                <a:lnTo>
                  <a:pt x="1796613" y="1794367"/>
                </a:lnTo>
                <a:lnTo>
                  <a:pt x="0" y="1794367"/>
                </a:lnTo>
                <a:lnTo>
                  <a:pt x="0" y="0"/>
                </a:lnTo>
                <a:close/>
              </a:path>
            </a:pathLst>
          </a:custGeom>
          <a:blipFill>
            <a:blip r:embed="rId3"/>
            <a:stretch>
              <a:fillRect/>
            </a:stretch>
          </a:blipFill>
        </p:spPr>
        <p:txBody>
          <a:bodyPr/>
          <a:lstStyle/>
          <a:p/>
        </p:txBody>
      </p:sp>
      <p:grpSp>
        <p:nvGrpSpPr>
          <p:cNvPr id="16" name="Group 16"/>
          <p:cNvGrpSpPr/>
          <p:nvPr/>
        </p:nvGrpSpPr>
        <p:grpSpPr>
          <a:xfrm>
            <a:off x="10381654" y="7607249"/>
            <a:ext cx="1770154" cy="1770154"/>
            <a:chExt cx="812800" cy="812800"/>
          </a:xfrm>
        </p:grpSpPr>
        <p:sp>
          <p:nvSpPr>
            <p:cNvPr id="17" name="Freeform 1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8" name="TextBox 1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9" name="TextBox 19"/>
          <p:cNvSpPr txBox="1"/>
          <p:nvPr/>
        </p:nvSpPr>
        <p:spPr>
          <a:xfrm>
            <a:off x="10618373" y="8024972"/>
            <a:ext cx="1296715" cy="1216836"/>
          </a:xfrm>
          <a:prstGeom prst="rect">
            <a:avLst/>
          </a:prstGeom>
        </p:spPr>
        <p:txBody>
          <a:bodyPr lIns="0" tIns="0" rIns="0" bIns="0" rtlCol="0" anchor="t">
            <a:spAutoFit/>
          </a:bodyPr>
          <a:lstStyle/>
          <a:p>
            <a:pPr algn="ctr">
              <a:lnSpc>
                <a:spcPts val="3054"/>
              </a:lnSpc>
            </a:pPr>
            <a:r>
              <a:rPr lang="en-US" sz="3818">
                <a:solidFill>
                  <a:srgbClr val="3A6AD6"/>
                </a:solidFill>
                <a:latin typeface="Poppins Bold"/>
              </a:rPr>
              <a:t>2023- 2030</a:t>
            </a:r>
          </a:p>
        </p:txBody>
      </p:sp>
      <p:sp>
        <p:nvSpPr>
          <p:cNvPr id="20" name="TextBox 20"/>
          <p:cNvSpPr txBox="1"/>
          <p:nvPr/>
        </p:nvSpPr>
        <p:spPr>
          <a:xfrm>
            <a:off x="11915088" y="2746749"/>
            <a:ext cx="5420462" cy="1520103"/>
          </a:xfrm>
          <a:prstGeom prst="rect">
            <a:avLst/>
          </a:prstGeom>
        </p:spPr>
        <p:txBody>
          <a:bodyPr lIns="0" tIns="0" rIns="0" bIns="0" rtlCol="0" anchor="t">
            <a:spAutoFit/>
          </a:bodyPr>
          <a:lstStyle/>
          <a:p>
            <a:pPr algn="ctr">
              <a:lnSpc>
                <a:spcPts val="5930"/>
              </a:lnSpc>
            </a:pPr>
            <a:r>
              <a:rPr lang="en-US" sz="4235">
                <a:solidFill>
                  <a:srgbClr val="000000"/>
                </a:solidFill>
                <a:latin typeface="Poppins"/>
              </a:rPr>
              <a:t>MARKET SIZE</a:t>
            </a:r>
          </a:p>
          <a:p>
            <a:pPr algn="ctr">
              <a:lnSpc>
                <a:spcPts val="5930"/>
              </a:lnSpc>
              <a:spcBef>
                <a:spcPct val="0"/>
              </a:spcBef>
            </a:pPr>
            <a:r>
              <a:rPr lang="en-US" sz="4235">
                <a:solidFill>
                  <a:srgbClr val="000000"/>
                </a:solidFill>
                <a:latin typeface="Poppins"/>
              </a:rPr>
              <a:t>700 Million</a:t>
            </a:r>
          </a:p>
        </p:txBody>
      </p:sp>
      <p:sp>
        <p:nvSpPr>
          <p:cNvPr id="21" name="TextBox 21"/>
          <p:cNvSpPr txBox="1"/>
          <p:nvPr/>
        </p:nvSpPr>
        <p:spPr>
          <a:xfrm>
            <a:off x="12151808" y="7716171"/>
            <a:ext cx="4942156" cy="1520103"/>
          </a:xfrm>
          <a:prstGeom prst="rect">
            <a:avLst/>
          </a:prstGeom>
        </p:spPr>
        <p:txBody>
          <a:bodyPr lIns="0" tIns="0" rIns="0" bIns="0" rtlCol="0" anchor="t">
            <a:spAutoFit/>
          </a:bodyPr>
          <a:lstStyle/>
          <a:p>
            <a:pPr algn="ctr">
              <a:lnSpc>
                <a:spcPts val="5930"/>
              </a:lnSpc>
            </a:pPr>
            <a:r>
              <a:rPr lang="en-US" sz="4235">
                <a:solidFill>
                  <a:srgbClr val="000000"/>
                </a:solidFill>
                <a:latin typeface="Poppins"/>
              </a:rPr>
              <a:t>CAGR</a:t>
            </a:r>
          </a:p>
          <a:p>
            <a:pPr algn="ctr">
              <a:lnSpc>
                <a:spcPts val="5930"/>
              </a:lnSpc>
              <a:spcBef>
                <a:spcPct val="0"/>
              </a:spcBef>
            </a:pPr>
            <a:r>
              <a:rPr lang="en-US" sz="4235">
                <a:solidFill>
                  <a:srgbClr val="000000"/>
                </a:solidFill>
                <a:latin typeface="Poppins"/>
              </a:rPr>
              <a:t>3.6%</a:t>
            </a:r>
          </a:p>
        </p:txBody>
      </p:sp>
      <p:grpSp>
        <p:nvGrpSpPr>
          <p:cNvPr id="22" name="Group 22"/>
          <p:cNvGrpSpPr/>
          <p:nvPr/>
        </p:nvGrpSpPr>
        <p:grpSpPr>
          <a:xfrm>
            <a:off x="10120745" y="4929793"/>
            <a:ext cx="7355568" cy="2226892"/>
            <a:chExt cx="860407" cy="260488"/>
          </a:xfrm>
        </p:grpSpPr>
        <p:sp>
          <p:nvSpPr>
            <p:cNvPr id="23" name="Freeform 23"/>
            <p:cNvSpPr/>
            <p:nvPr/>
          </p:nvSpPr>
          <p:spPr>
            <a:xfrm>
              <a:off x="0" y="0"/>
              <a:ext cx="860407" cy="260488"/>
            </a:xfrm>
            <a:custGeom>
              <a:rect l="l" t="t" r="r" b="b"/>
              <a:pathLst>
                <a:path w="860407" h="260488">
                  <a:moveTo>
                    <a:pt x="105253" y="0"/>
                  </a:moveTo>
                  <a:lnTo>
                    <a:pt x="755155" y="0"/>
                  </a:lnTo>
                  <a:cubicBezTo>
                    <a:pt x="813284" y="0"/>
                    <a:pt x="860407" y="47123"/>
                    <a:pt x="860407" y="105253"/>
                  </a:cubicBezTo>
                  <a:lnTo>
                    <a:pt x="860407" y="155235"/>
                  </a:lnTo>
                  <a:cubicBezTo>
                    <a:pt x="860407" y="183150"/>
                    <a:pt x="849318" y="209921"/>
                    <a:pt x="829579" y="229660"/>
                  </a:cubicBezTo>
                  <a:cubicBezTo>
                    <a:pt x="809841" y="249399"/>
                    <a:pt x="783069" y="260488"/>
                    <a:pt x="755155" y="260488"/>
                  </a:cubicBezTo>
                  <a:lnTo>
                    <a:pt x="105253" y="260488"/>
                  </a:lnTo>
                  <a:cubicBezTo>
                    <a:pt x="77338" y="260488"/>
                    <a:pt x="50566" y="249399"/>
                    <a:pt x="30828" y="229660"/>
                  </a:cubicBezTo>
                  <a:cubicBezTo>
                    <a:pt x="11089" y="209921"/>
                    <a:pt x="0" y="183150"/>
                    <a:pt x="0" y="155235"/>
                  </a:cubicBezTo>
                  <a:lnTo>
                    <a:pt x="0" y="105253"/>
                  </a:lnTo>
                  <a:cubicBezTo>
                    <a:pt x="0" y="77338"/>
                    <a:pt x="11089" y="50566"/>
                    <a:pt x="30828" y="30828"/>
                  </a:cubicBezTo>
                  <a:cubicBezTo>
                    <a:pt x="50566" y="11089"/>
                    <a:pt x="77338" y="0"/>
                    <a:pt x="105253" y="0"/>
                  </a:cubicBezTo>
                  <a:close/>
                </a:path>
              </a:pathLst>
            </a:custGeom>
            <a:solidFill>
              <a:srgbClr val="7DCB77"/>
            </a:solidFill>
          </p:spPr>
          <p:txBody>
            <a:bodyPr/>
            <a:lstStyle/>
            <a:p/>
          </p:txBody>
        </p:sp>
        <p:sp>
          <p:nvSpPr>
            <p:cNvPr id="24" name="TextBox 2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5" name="Freeform 25"/>
          <p:cNvSpPr/>
          <p:nvPr/>
        </p:nvSpPr>
        <p:spPr>
          <a:xfrm>
            <a:off x="10423541" y="5203405"/>
            <a:ext cx="1796613" cy="1794367"/>
          </a:xfrm>
          <a:custGeom>
            <a:rect l="l" t="t" r="r" b="b"/>
            <a:pathLst>
              <a:path w="1796613" h="1794366">
                <a:moveTo>
                  <a:pt x="0" y="0"/>
                </a:moveTo>
                <a:lnTo>
                  <a:pt x="1796613" y="0"/>
                </a:lnTo>
                <a:lnTo>
                  <a:pt x="1796613" y="1794368"/>
                </a:lnTo>
                <a:lnTo>
                  <a:pt x="0" y="1794368"/>
                </a:lnTo>
                <a:lnTo>
                  <a:pt x="0" y="0"/>
                </a:lnTo>
                <a:close/>
              </a:path>
            </a:pathLst>
          </a:custGeom>
          <a:blipFill>
            <a:blip r:embed="rId3"/>
            <a:stretch>
              <a:fillRect/>
            </a:stretch>
          </a:blipFill>
        </p:spPr>
        <p:txBody>
          <a:bodyPr/>
          <a:lstStyle/>
          <a:p/>
        </p:txBody>
      </p:sp>
      <p:grpSp>
        <p:nvGrpSpPr>
          <p:cNvPr id="26" name="Group 26"/>
          <p:cNvGrpSpPr/>
          <p:nvPr/>
        </p:nvGrpSpPr>
        <p:grpSpPr>
          <a:xfrm>
            <a:off x="10381654" y="5131598"/>
            <a:ext cx="1770154" cy="1770154"/>
            <a:chExt cx="812800" cy="812800"/>
          </a:xfrm>
        </p:grpSpPr>
        <p:sp>
          <p:nvSpPr>
            <p:cNvPr id="27" name="Freeform 2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8" name="TextBox 2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9" name="TextBox 29"/>
          <p:cNvSpPr txBox="1"/>
          <p:nvPr/>
        </p:nvSpPr>
        <p:spPr>
          <a:xfrm>
            <a:off x="10618373" y="5621529"/>
            <a:ext cx="1296715" cy="685641"/>
          </a:xfrm>
          <a:prstGeom prst="rect">
            <a:avLst/>
          </a:prstGeom>
        </p:spPr>
        <p:txBody>
          <a:bodyPr lIns="0" tIns="0" rIns="0" bIns="0" rtlCol="0" anchor="t">
            <a:spAutoFit/>
          </a:bodyPr>
          <a:lstStyle/>
          <a:p>
            <a:pPr algn="ctr">
              <a:lnSpc>
                <a:spcPts val="5345"/>
              </a:lnSpc>
              <a:spcBef>
                <a:spcPct val="0"/>
              </a:spcBef>
            </a:pPr>
            <a:r>
              <a:rPr lang="en-US" sz="3818">
                <a:solidFill>
                  <a:srgbClr val="3A6AD6"/>
                </a:solidFill>
                <a:latin typeface="Poppins Bold"/>
              </a:rPr>
              <a:t>2028</a:t>
            </a:r>
          </a:p>
        </p:txBody>
      </p:sp>
      <p:sp>
        <p:nvSpPr>
          <p:cNvPr id="30" name="TextBox 30"/>
          <p:cNvSpPr txBox="1"/>
          <p:nvPr/>
        </p:nvSpPr>
        <p:spPr>
          <a:xfrm>
            <a:off x="12123075" y="5221838"/>
            <a:ext cx="4942156" cy="1520103"/>
          </a:xfrm>
          <a:prstGeom prst="rect">
            <a:avLst/>
          </a:prstGeom>
        </p:spPr>
        <p:txBody>
          <a:bodyPr lIns="0" tIns="0" rIns="0" bIns="0" rtlCol="0" anchor="t">
            <a:spAutoFit/>
          </a:bodyPr>
          <a:lstStyle/>
          <a:p>
            <a:pPr algn="ctr">
              <a:lnSpc>
                <a:spcPts val="5930"/>
              </a:lnSpc>
            </a:pPr>
            <a:r>
              <a:rPr lang="en-US" sz="4235">
                <a:solidFill>
                  <a:srgbClr val="000000"/>
                </a:solidFill>
                <a:latin typeface="Poppins"/>
              </a:rPr>
              <a:t>FORECAST</a:t>
            </a:r>
          </a:p>
          <a:p>
            <a:pPr algn="ctr">
              <a:lnSpc>
                <a:spcPts val="5930"/>
              </a:lnSpc>
              <a:spcBef>
                <a:spcPct val="0"/>
              </a:spcBef>
            </a:pPr>
            <a:r>
              <a:rPr lang="en-US" sz="4235">
                <a:solidFill>
                  <a:srgbClr val="000000"/>
                </a:solidFill>
                <a:latin typeface="Poppins"/>
              </a:rPr>
              <a:t>990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827" b="-11827"/>
            </a:stretch>
          </a:blipFill>
        </p:spPr>
        <p:txBody>
          <a:bodyPr/>
          <a:lstStyle/>
          <a:p/>
        </p:txBody>
      </p:sp>
      <p:sp>
        <p:nvSpPr>
          <p:cNvPr id="3" name="TextBox 3"/>
          <p:cNvSpPr txBox="1"/>
          <p:nvPr/>
        </p:nvSpPr>
        <p:spPr>
          <a:xfrm>
            <a:off x="467223" y="390361"/>
            <a:ext cx="17353555" cy="1009653"/>
          </a:xfrm>
          <a:prstGeom prst="rect">
            <a:avLst/>
          </a:prstGeom>
        </p:spPr>
        <p:txBody>
          <a:bodyPr lIns="0" tIns="0" rIns="0" bIns="0" rtlCol="0" anchor="t">
            <a:spAutoFit/>
          </a:bodyPr>
          <a:lstStyle/>
          <a:p>
            <a:pPr algn="ctr">
              <a:lnSpc>
                <a:spcPts val="8399"/>
              </a:lnSpc>
            </a:pPr>
            <a:r>
              <a:rPr lang="en-US" sz="5999">
                <a:solidFill>
                  <a:srgbClr val="000000"/>
                </a:solidFill>
                <a:latin typeface="Canva Sans"/>
              </a:rPr>
              <a:t>REVENUE MARKET SHARE BY SEGMENTS 2022</a:t>
            </a:r>
          </a:p>
        </p:txBody>
      </p:sp>
      <p:grpSp>
        <p:nvGrpSpPr>
          <p:cNvPr id="4" name="Group 4"/>
          <p:cNvGrpSpPr/>
          <p:nvPr/>
        </p:nvGrpSpPr>
        <p:grpSpPr>
          <a:xfrm>
            <a:off x="1274552" y="2317877"/>
            <a:ext cx="2358283" cy="2358283"/>
            <a:chExt cx="812800" cy="812800"/>
          </a:xfrm>
        </p:grpSpPr>
        <p:sp>
          <p:nvSpPr>
            <p:cNvPr id="5" name="Freeform 5"/>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7DCB77"/>
            </a:solidFill>
          </p:spPr>
          <p:txBody>
            <a:bodyPr/>
            <a:lstStyle/>
            <a:p/>
          </p:txBody>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1525792" y="2569117"/>
            <a:ext cx="6518335" cy="3286416"/>
            <a:chExt cx="1511671" cy="762155"/>
          </a:xfrm>
        </p:grpSpPr>
        <p:sp>
          <p:nvSpPr>
            <p:cNvPr id="8" name="Freeform 8"/>
            <p:cNvSpPr/>
            <p:nvPr/>
          </p:nvSpPr>
          <p:spPr>
            <a:xfrm>
              <a:off x="0" y="0"/>
              <a:ext cx="1511671" cy="762155"/>
            </a:xfrm>
            <a:custGeom>
              <a:rect l="l" t="t" r="r" b="b"/>
              <a:pathLst>
                <a:path w="1511671" h="762155">
                  <a:moveTo>
                    <a:pt x="23754" y="0"/>
                  </a:moveTo>
                  <a:lnTo>
                    <a:pt x="1487917" y="0"/>
                  </a:lnTo>
                  <a:cubicBezTo>
                    <a:pt x="1501036" y="0"/>
                    <a:pt x="1511671" y="10635"/>
                    <a:pt x="1511671" y="23754"/>
                  </a:cubicBezTo>
                  <a:lnTo>
                    <a:pt x="1511671" y="738400"/>
                  </a:lnTo>
                  <a:cubicBezTo>
                    <a:pt x="1511671" y="751520"/>
                    <a:pt x="1501036" y="762155"/>
                    <a:pt x="1487917" y="762155"/>
                  </a:cubicBezTo>
                  <a:lnTo>
                    <a:pt x="23754" y="762155"/>
                  </a:lnTo>
                  <a:cubicBezTo>
                    <a:pt x="10635" y="762155"/>
                    <a:pt x="0" y="751520"/>
                    <a:pt x="0" y="738400"/>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1243152" y="6278513"/>
            <a:ext cx="2358283" cy="2358283"/>
            <a:chExt cx="812800" cy="812800"/>
          </a:xfrm>
        </p:grpSpPr>
        <p:sp>
          <p:nvSpPr>
            <p:cNvPr id="11" name="Freeform 11"/>
            <p:cNvSpPr/>
            <p:nvPr/>
          </p:nvSpPr>
          <p:spPr>
            <a:xfrm>
              <a:off x="0" y="0"/>
              <a:ext cx="812800" cy="812800"/>
            </a:xfrm>
            <a:custGeom>
              <a:rect l="l" t="t" r="r" b="b"/>
              <a:pathLst>
                <a:path w="812800" h="812800">
                  <a:moveTo>
                    <a:pt x="65657" y="0"/>
                  </a:moveTo>
                  <a:lnTo>
                    <a:pt x="747143" y="0"/>
                  </a:lnTo>
                  <a:cubicBezTo>
                    <a:pt x="783404" y="0"/>
                    <a:pt x="812800" y="29396"/>
                    <a:pt x="812800" y="65657"/>
                  </a:cubicBezTo>
                  <a:lnTo>
                    <a:pt x="812800" y="747143"/>
                  </a:lnTo>
                  <a:cubicBezTo>
                    <a:pt x="812800" y="783404"/>
                    <a:pt x="783404" y="812800"/>
                    <a:pt x="747143" y="812800"/>
                  </a:cubicBezTo>
                  <a:lnTo>
                    <a:pt x="65657" y="812800"/>
                  </a:lnTo>
                  <a:cubicBezTo>
                    <a:pt x="29396" y="812800"/>
                    <a:pt x="0" y="783404"/>
                    <a:pt x="0" y="747143"/>
                  </a:cubicBezTo>
                  <a:lnTo>
                    <a:pt x="0" y="65657"/>
                  </a:lnTo>
                  <a:cubicBezTo>
                    <a:pt x="0" y="29396"/>
                    <a:pt x="29396" y="0"/>
                    <a:pt x="65657" y="0"/>
                  </a:cubicBezTo>
                  <a:close/>
                </a:path>
              </a:pathLst>
            </a:custGeom>
            <a:solidFill>
              <a:srgbClr val="7DCB77"/>
            </a:solidFill>
          </p:spPr>
          <p:txBody>
            <a:bodyPr/>
            <a:lstStyle/>
            <a:p/>
          </p:txBody>
        </p:sp>
        <p:sp>
          <p:nvSpPr>
            <p:cNvPr id="12" name="TextBox 1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3" name="Group 13"/>
          <p:cNvGrpSpPr/>
          <p:nvPr/>
        </p:nvGrpSpPr>
        <p:grpSpPr>
          <a:xfrm>
            <a:off x="1494392" y="6529753"/>
            <a:ext cx="6518335" cy="3286416"/>
            <a:chExt cx="1511671" cy="762155"/>
          </a:xfrm>
        </p:grpSpPr>
        <p:sp>
          <p:nvSpPr>
            <p:cNvPr id="14" name="Freeform 14"/>
            <p:cNvSpPr/>
            <p:nvPr/>
          </p:nvSpPr>
          <p:spPr>
            <a:xfrm>
              <a:off x="0" y="0"/>
              <a:ext cx="1511671" cy="762155"/>
            </a:xfrm>
            <a:custGeom>
              <a:rect l="l" t="t" r="r" b="b"/>
              <a:pathLst>
                <a:path w="1511671" h="762155">
                  <a:moveTo>
                    <a:pt x="23754" y="0"/>
                  </a:moveTo>
                  <a:lnTo>
                    <a:pt x="1487917" y="0"/>
                  </a:lnTo>
                  <a:cubicBezTo>
                    <a:pt x="1501036" y="0"/>
                    <a:pt x="1511671" y="10635"/>
                    <a:pt x="1511671" y="23754"/>
                  </a:cubicBezTo>
                  <a:lnTo>
                    <a:pt x="1511671" y="738400"/>
                  </a:lnTo>
                  <a:cubicBezTo>
                    <a:pt x="1511671" y="751520"/>
                    <a:pt x="1501036" y="762155"/>
                    <a:pt x="1487917" y="762155"/>
                  </a:cubicBezTo>
                  <a:lnTo>
                    <a:pt x="23754" y="762155"/>
                  </a:lnTo>
                  <a:cubicBezTo>
                    <a:pt x="10635" y="762155"/>
                    <a:pt x="0" y="751520"/>
                    <a:pt x="0" y="738400"/>
                  </a:cubicBezTo>
                  <a:lnTo>
                    <a:pt x="0" y="23754"/>
                  </a:lnTo>
                  <a:cubicBezTo>
                    <a:pt x="0" y="10635"/>
                    <a:pt x="10635" y="0"/>
                    <a:pt x="23754" y="0"/>
                  </a:cubicBezTo>
                  <a:close/>
                </a:path>
              </a:pathLst>
            </a:custGeom>
            <a:solidFill>
              <a:srgbClr val="FFFFFF"/>
            </a:solidFill>
            <a:ln w="38100" cap="sq">
              <a:solidFill>
                <a:srgbClr val="48ABFF"/>
              </a:solidFill>
              <a:prstDash val="solid"/>
              <a:miter/>
            </a:ln>
          </p:spPr>
          <p:txBody>
            <a:bodyPr/>
            <a:lstStyle/>
            <a:p/>
          </p:txBody>
        </p:sp>
        <p:sp>
          <p:nvSpPr>
            <p:cNvPr id="15" name="TextBox 15"/>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6" name="TextBox 16"/>
          <p:cNvSpPr txBox="1"/>
          <p:nvPr/>
        </p:nvSpPr>
        <p:spPr>
          <a:xfrm>
            <a:off x="1652170" y="6949514"/>
            <a:ext cx="6328381" cy="601762"/>
          </a:xfrm>
          <a:prstGeom prst="rect">
            <a:avLst/>
          </a:prstGeom>
        </p:spPr>
        <p:txBody>
          <a:bodyPr lIns="0" tIns="0" rIns="0" bIns="0" rtlCol="0" anchor="t">
            <a:spAutoFit/>
          </a:bodyPr>
          <a:lstStyle/>
          <a:p>
            <a:pPr algn="ctr">
              <a:lnSpc>
                <a:spcPts val="4398"/>
              </a:lnSpc>
            </a:pPr>
            <a:r>
              <a:rPr lang="en-US" sz="4833" spc="154">
                <a:solidFill>
                  <a:srgbClr val="000000"/>
                </a:solidFill>
                <a:latin typeface="Barlow Semi-Bold"/>
              </a:rPr>
              <a:t>Raw Material </a:t>
            </a:r>
          </a:p>
        </p:txBody>
      </p:sp>
      <p:sp>
        <p:nvSpPr>
          <p:cNvPr id="17" name="TextBox 17"/>
          <p:cNvSpPr txBox="1"/>
          <p:nvPr/>
        </p:nvSpPr>
        <p:spPr>
          <a:xfrm>
            <a:off x="1619993" y="7718586"/>
            <a:ext cx="6392734" cy="1826895"/>
          </a:xfrm>
          <a:prstGeom prst="rect">
            <a:avLst/>
          </a:prstGeom>
        </p:spPr>
        <p:txBody>
          <a:bodyPr lIns="0" tIns="0" rIns="0" bIns="0" rtlCol="0" anchor="t">
            <a:spAutoFit/>
          </a:bodyPr>
          <a:lstStyle/>
          <a:p>
            <a:pPr algn="ctr">
              <a:lnSpc>
                <a:spcPts val="7139"/>
              </a:lnSpc>
            </a:pPr>
            <a:r>
              <a:rPr lang="en-US" sz="6000" spc="192">
                <a:solidFill>
                  <a:srgbClr val="000000"/>
                </a:solidFill>
                <a:latin typeface="Barlow Semi-Bold"/>
              </a:rPr>
              <a:t>Polyester</a:t>
            </a:r>
          </a:p>
          <a:p>
            <a:pPr algn="ctr">
              <a:lnSpc>
                <a:spcPts val="7139"/>
              </a:lnSpc>
            </a:pPr>
            <a:r>
              <a:rPr lang="en-US" sz="6000" spc="192">
                <a:solidFill>
                  <a:srgbClr val="000000"/>
                </a:solidFill>
                <a:latin typeface="Barlow Semi-Bold"/>
              </a:rPr>
              <a:t> 36.87%</a:t>
            </a:r>
          </a:p>
        </p:txBody>
      </p:sp>
      <p:sp>
        <p:nvSpPr>
          <p:cNvPr id="18" name="TextBox 18"/>
          <p:cNvSpPr txBox="1"/>
          <p:nvPr/>
        </p:nvSpPr>
        <p:spPr>
          <a:xfrm>
            <a:off x="1684346" y="2885731"/>
            <a:ext cx="6328381" cy="631825"/>
          </a:xfrm>
          <a:prstGeom prst="rect">
            <a:avLst/>
          </a:prstGeom>
        </p:spPr>
        <p:txBody>
          <a:bodyPr lIns="0" tIns="0" rIns="0" bIns="0" rtlCol="0" anchor="t">
            <a:spAutoFit/>
          </a:bodyPr>
          <a:lstStyle/>
          <a:p>
            <a:pPr algn="ctr">
              <a:lnSpc>
                <a:spcPts val="4549"/>
              </a:lnSpc>
            </a:pPr>
            <a:r>
              <a:rPr lang="en-US" sz="4999" spc="159">
                <a:solidFill>
                  <a:srgbClr val="000000"/>
                </a:solidFill>
                <a:latin typeface="Barlow Semi-Bold"/>
              </a:rPr>
              <a:t>Type Segment</a:t>
            </a:r>
          </a:p>
        </p:txBody>
      </p:sp>
      <p:sp>
        <p:nvSpPr>
          <p:cNvPr id="19" name="TextBox 19"/>
          <p:cNvSpPr txBox="1"/>
          <p:nvPr/>
        </p:nvSpPr>
        <p:spPr>
          <a:xfrm>
            <a:off x="1652170" y="3757950"/>
            <a:ext cx="6392734" cy="1826895"/>
          </a:xfrm>
          <a:prstGeom prst="rect">
            <a:avLst/>
          </a:prstGeom>
        </p:spPr>
        <p:txBody>
          <a:bodyPr lIns="0" tIns="0" rIns="0" bIns="0" rtlCol="0" anchor="t">
            <a:spAutoFit/>
          </a:bodyPr>
          <a:lstStyle/>
          <a:p>
            <a:pPr algn="ctr">
              <a:lnSpc>
                <a:spcPts val="7139"/>
              </a:lnSpc>
            </a:pPr>
            <a:r>
              <a:rPr lang="en-US" sz="5999" spc="191">
                <a:solidFill>
                  <a:srgbClr val="000000"/>
                </a:solidFill>
                <a:latin typeface="Barlow Semi-Bold"/>
              </a:rPr>
              <a:t>Normal</a:t>
            </a:r>
          </a:p>
          <a:p>
            <a:pPr algn="ctr">
              <a:lnSpc>
                <a:spcPts val="7139"/>
              </a:lnSpc>
            </a:pPr>
            <a:r>
              <a:rPr lang="en-US" sz="5999" spc="191">
                <a:solidFill>
                  <a:srgbClr val="000000"/>
                </a:solidFill>
                <a:latin typeface="Barlow Semi-Bold"/>
              </a:rPr>
              <a:t>35.46%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r="-7142"/>
            </a:stretch>
          </a:blipFill>
        </p:spPr>
        <p:txBody>
          <a:bodyPr/>
          <a:lstStyle/>
          <a:p/>
        </p:txBody>
      </p:sp>
      <p:sp>
        <p:nvSpPr>
          <p:cNvPr id="3" name="TextBox 3"/>
          <p:cNvSpPr txBox="1"/>
          <p:nvPr/>
        </p:nvSpPr>
        <p:spPr>
          <a:xfrm>
            <a:off x="271967" y="11112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Scrub Sponge Market Revenue share for 2022</a:t>
            </a:r>
          </a:p>
        </p:txBody>
      </p:sp>
      <p:sp>
        <p:nvSpPr>
          <p:cNvPr id="4" name="TextBox 4"/>
          <p:cNvSpPr txBox="1"/>
          <p:nvPr/>
        </p:nvSpPr>
        <p:spPr>
          <a:xfrm>
            <a:off x="10526892" y="4501313"/>
            <a:ext cx="6341593" cy="1835781"/>
          </a:xfrm>
          <a:prstGeom prst="rect">
            <a:avLst/>
          </a:prstGeom>
        </p:spPr>
        <p:txBody>
          <a:bodyPr lIns="0" tIns="0" rIns="0" bIns="0" rtlCol="0" anchor="t">
            <a:spAutoFit/>
          </a:bodyPr>
          <a:lstStyle/>
          <a:p>
            <a:pPr algn="ctr">
              <a:lnSpc>
                <a:spcPts val="7069"/>
              </a:lnSpc>
            </a:pPr>
            <a:r>
              <a:rPr lang="en-US" sz="6999">
                <a:solidFill>
                  <a:srgbClr val="000000"/>
                </a:solidFill>
                <a:latin typeface="Canva Sans Bold"/>
              </a:rPr>
              <a:t>Asia Pacific </a:t>
            </a:r>
          </a:p>
          <a:p>
            <a:pPr algn="ctr">
              <a:lnSpc>
                <a:spcPts val="7069"/>
              </a:lnSpc>
            </a:pPr>
            <a:r>
              <a:rPr lang="en-US" sz="6999">
                <a:solidFill>
                  <a:srgbClr val="000000"/>
                </a:solidFill>
                <a:latin typeface="Canva Sans Bold"/>
              </a:rPr>
              <a:t>34.78%</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827" b="-11827"/>
            </a:stretch>
          </a:blipFill>
        </p:spPr>
        <p:txBody>
          <a:bodyPr/>
          <a:lstStyle/>
          <a:p/>
        </p:txBody>
      </p:sp>
      <p:grpSp>
        <p:nvGrpSpPr>
          <p:cNvPr id="3" name="Group 3"/>
          <p:cNvGrpSpPr/>
          <p:nvPr/>
        </p:nvGrpSpPr>
        <p:grpSpPr>
          <a:xfrm>
            <a:off x="2334892" y="2120779"/>
            <a:ext cx="7734857" cy="2850862"/>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1613146" y="5283514"/>
            <a:ext cx="8456603" cy="2882706"/>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C3643"/>
            </a:solidFill>
          </p:spPr>
          <p:txBody>
            <a:bodyPr/>
            <a:lstStyle/>
            <a:p/>
          </p:txBody>
        </p:sp>
      </p:grpSp>
      <p:grpSp>
        <p:nvGrpSpPr>
          <p:cNvPr id="7" name="Group 7"/>
          <p:cNvGrpSpPr/>
          <p:nvPr/>
        </p:nvGrpSpPr>
        <p:grpSpPr>
          <a:xfrm>
            <a:off x="1613146" y="2120779"/>
            <a:ext cx="8456603" cy="2850862"/>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DCB77"/>
            </a:solidFill>
          </p:spPr>
          <p:txBody>
            <a:bodyPr/>
            <a:lstStyle/>
            <a:p/>
          </p:txBody>
        </p:sp>
      </p:grpSp>
      <p:grpSp>
        <p:nvGrpSpPr>
          <p:cNvPr id="9" name="Group 9"/>
          <p:cNvGrpSpPr/>
          <p:nvPr/>
        </p:nvGrpSpPr>
        <p:grpSpPr>
          <a:xfrm>
            <a:off x="526908" y="2561849"/>
            <a:ext cx="2172475" cy="196872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4C3643"/>
            </a:solidFill>
          </p:spPr>
          <p:txBody>
            <a:bodyPr/>
            <a:lstStyle/>
            <a:p/>
          </p:txBody>
        </p:sp>
      </p:grpSp>
      <p:grpSp>
        <p:nvGrpSpPr>
          <p:cNvPr id="11" name="Group 11"/>
          <p:cNvGrpSpPr/>
          <p:nvPr/>
        </p:nvGrpSpPr>
        <p:grpSpPr>
          <a:xfrm>
            <a:off x="277295" y="5670811"/>
            <a:ext cx="2422089" cy="196872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DCB77"/>
            </a:solidFill>
          </p:spPr>
          <p:txBody>
            <a:bodyPr/>
            <a:lstStyle/>
            <a:p/>
          </p:txBody>
        </p:sp>
      </p:grpSp>
      <p:grpSp>
        <p:nvGrpSpPr>
          <p:cNvPr id="13" name="Group 13"/>
          <p:cNvGrpSpPr>
            <a:grpSpLocks noChangeAspect="1"/>
          </p:cNvGrpSpPr>
          <p:nvPr/>
        </p:nvGrpSpPr>
        <p:grpSpPr>
          <a:xfrm rot="5400000">
            <a:off x="2584698" y="3261297"/>
            <a:ext cx="657999" cy="56982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C3643"/>
            </a:solidFill>
          </p:spPr>
          <p:txBody>
            <a:bodyPr/>
            <a:lstStyle/>
            <a:p/>
          </p:txBody>
        </p:sp>
      </p:grpSp>
      <p:grpSp>
        <p:nvGrpSpPr>
          <p:cNvPr id="15" name="Group 15"/>
          <p:cNvGrpSpPr>
            <a:grpSpLocks noChangeAspect="1"/>
          </p:cNvGrpSpPr>
          <p:nvPr/>
        </p:nvGrpSpPr>
        <p:grpSpPr>
          <a:xfrm rot="5400000">
            <a:off x="2584698" y="6424032"/>
            <a:ext cx="657999" cy="569827"/>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DCB77"/>
            </a:solidFill>
          </p:spPr>
          <p:txBody>
            <a:bodyPr/>
            <a:lstStyle/>
            <a:p/>
          </p:txBody>
        </p:sp>
      </p:grpSp>
      <p:sp>
        <p:nvSpPr>
          <p:cNvPr id="17" name="TextBox 17"/>
          <p:cNvSpPr txBox="1"/>
          <p:nvPr/>
        </p:nvSpPr>
        <p:spPr>
          <a:xfrm>
            <a:off x="526908" y="3215637"/>
            <a:ext cx="2172475" cy="508980"/>
          </a:xfrm>
          <a:prstGeom prst="rect">
            <a:avLst/>
          </a:prstGeom>
        </p:spPr>
        <p:txBody>
          <a:bodyPr lIns="0" tIns="0" rIns="0" bIns="0" rtlCol="0" anchor="t">
            <a:spAutoFit/>
          </a:bodyPr>
          <a:lstStyle/>
          <a:p>
            <a:pPr algn="ctr">
              <a:lnSpc>
                <a:spcPts val="4220"/>
              </a:lnSpc>
              <a:spcBef>
                <a:spcPct val="0"/>
              </a:spcBef>
            </a:pPr>
            <a:r>
              <a:rPr lang="en-US" sz="3014" spc="96">
                <a:solidFill>
                  <a:srgbClr val="FFFFFF"/>
                </a:solidFill>
                <a:latin typeface="Garet Bold"/>
              </a:rPr>
              <a:t>Drivers</a:t>
            </a:r>
          </a:p>
        </p:txBody>
      </p:sp>
      <p:sp>
        <p:nvSpPr>
          <p:cNvPr id="18" name="TextBox 18"/>
          <p:cNvSpPr txBox="1"/>
          <p:nvPr/>
        </p:nvSpPr>
        <p:spPr>
          <a:xfrm>
            <a:off x="277295" y="6425881"/>
            <a:ext cx="2671702" cy="508980"/>
          </a:xfrm>
          <a:prstGeom prst="rect">
            <a:avLst/>
          </a:prstGeom>
        </p:spPr>
        <p:txBody>
          <a:bodyPr lIns="0" tIns="0" rIns="0" bIns="0" rtlCol="0" anchor="t">
            <a:spAutoFit/>
          </a:bodyPr>
          <a:lstStyle/>
          <a:p>
            <a:pPr algn="ctr">
              <a:lnSpc>
                <a:spcPts val="4220"/>
              </a:lnSpc>
              <a:spcBef>
                <a:spcPct val="0"/>
              </a:spcBef>
            </a:pPr>
            <a:r>
              <a:rPr lang="en-US" sz="3014" spc="96">
                <a:solidFill>
                  <a:srgbClr val="000000"/>
                </a:solidFill>
                <a:latin typeface="Garet Bold"/>
              </a:rPr>
              <a:t>Restraints</a:t>
            </a:r>
          </a:p>
        </p:txBody>
      </p:sp>
      <p:sp>
        <p:nvSpPr>
          <p:cNvPr id="19" name="TextBox 19"/>
          <p:cNvSpPr txBox="1"/>
          <p:nvPr/>
        </p:nvSpPr>
        <p:spPr>
          <a:xfrm>
            <a:off x="3198610" y="2345859"/>
            <a:ext cx="6642657" cy="2286635"/>
          </a:xfrm>
          <a:prstGeom prst="rect">
            <a:avLst/>
          </a:prstGeom>
        </p:spPr>
        <p:txBody>
          <a:bodyPr lIns="0" tIns="0" rIns="0" bIns="0" rtlCol="0" anchor="t">
            <a:spAutoFit/>
          </a:bodyPr>
          <a:lstStyle/>
          <a:p>
            <a:pPr>
              <a:lnSpc>
                <a:spcPts val="3625"/>
              </a:lnSpc>
            </a:pPr>
            <a:r>
              <a:rPr lang="en-US" sz="2900" spc="92">
                <a:solidFill>
                  <a:srgbClr val="000000"/>
                </a:solidFill>
                <a:latin typeface="Barlow Semi-Bold"/>
              </a:rPr>
              <a:t>Increasing demand for home cleaning and hygiene products and the rising number of hotels and restaurants are the key driving factors for the growth of the sponge scrub market.</a:t>
            </a:r>
          </a:p>
        </p:txBody>
      </p:sp>
      <p:sp>
        <p:nvSpPr>
          <p:cNvPr id="20" name="TextBox 20"/>
          <p:cNvSpPr txBox="1"/>
          <p:nvPr/>
        </p:nvSpPr>
        <p:spPr>
          <a:xfrm>
            <a:off x="3198610" y="5651761"/>
            <a:ext cx="6444503" cy="2286635"/>
          </a:xfrm>
          <a:prstGeom prst="rect">
            <a:avLst/>
          </a:prstGeom>
        </p:spPr>
        <p:txBody>
          <a:bodyPr lIns="0" tIns="0" rIns="0" bIns="0" rtlCol="0" anchor="t">
            <a:spAutoFit/>
          </a:bodyPr>
          <a:lstStyle/>
          <a:p>
            <a:pPr>
              <a:lnSpc>
                <a:spcPts val="3625"/>
              </a:lnSpc>
            </a:pPr>
            <a:r>
              <a:rPr lang="en-US" sz="2900" spc="92">
                <a:solidFill>
                  <a:srgbClr val="FFFFFF"/>
                </a:solidFill>
                <a:latin typeface="Barlow Semi-Bold"/>
              </a:rPr>
              <a:t>The growing awareness about environmental pollution and the need to reduce waste is leading to an increase in demand for biodegradable scrub sponges. </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180" b="-25362"/>
            </a:stretch>
          </a:blipFill>
        </p:spPr>
        <p:txBody>
          <a:bodyPr/>
          <a:lstStyle/>
          <a:p/>
        </p:txBody>
      </p:sp>
      <p:sp>
        <p:nvSpPr>
          <p:cNvPr id="3" name="TextBox 3"/>
          <p:cNvSpPr txBox="1"/>
          <p:nvPr/>
        </p:nvSpPr>
        <p:spPr>
          <a:xfrm>
            <a:off x="4140070" y="856413"/>
            <a:ext cx="1000785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AUTHOR'S PERSPECTIVE</a:t>
            </a:r>
          </a:p>
        </p:txBody>
      </p:sp>
      <p:sp>
        <p:nvSpPr>
          <p:cNvPr id="4" name="TextBox 4"/>
          <p:cNvSpPr txBox="1"/>
          <p:nvPr/>
        </p:nvSpPr>
        <p:spPr>
          <a:xfrm>
            <a:off x="5466325" y="2917016"/>
            <a:ext cx="12583391" cy="6955156"/>
          </a:xfrm>
          <a:prstGeom prst="rect">
            <a:avLst/>
          </a:prstGeom>
        </p:spPr>
        <p:txBody>
          <a:bodyPr lIns="0" tIns="0" rIns="0" bIns="0" rtlCol="0" anchor="t">
            <a:spAutoFit/>
          </a:bodyPr>
          <a:lstStyle/>
          <a:p>
            <a:pPr marL="712459" lvl="1" indent="-356229">
              <a:lnSpc>
                <a:spcPts val="4619"/>
              </a:lnSpc>
              <a:buFont typeface="Arial"/>
              <a:buChar char="•"/>
            </a:pPr>
            <a:r>
              <a:rPr lang="en-US" sz="3299">
                <a:solidFill>
                  <a:srgbClr val="000000"/>
                </a:solidFill>
                <a:latin typeface="Canva Sans Bold"/>
              </a:rPr>
              <a:t>The Global Scrub Sponge Market is witnessing significant growth in the near future.</a:t>
            </a:r>
          </a:p>
          <a:p>
            <a:pPr marL="712459" lvl="1" indent="-356229">
              <a:lnSpc>
                <a:spcPts val="4619"/>
              </a:lnSpc>
              <a:buFont typeface="Arial"/>
              <a:buChar char="•"/>
            </a:pPr>
            <a:r>
              <a:rPr lang="en-US" sz="3299">
                <a:solidFill>
                  <a:srgbClr val="000000"/>
                </a:solidFill>
                <a:latin typeface="Canva Sans Bold"/>
              </a:rPr>
              <a:t>In 2023, the Normal segment accounted for noticeable share of global Scrub Sponge Market and is projected to experience significant growth in the near future.</a:t>
            </a:r>
          </a:p>
          <a:p>
            <a:pPr marL="712459" lvl="1" indent="-356229">
              <a:lnSpc>
                <a:spcPts val="4619"/>
              </a:lnSpc>
              <a:buFont typeface="Arial"/>
              <a:buChar char="•"/>
            </a:pPr>
            <a:r>
              <a:rPr lang="en-US" sz="3299">
                <a:solidFill>
                  <a:srgbClr val="000000"/>
                </a:solidFill>
                <a:latin typeface="Canva Sans Bold"/>
              </a:rPr>
              <a:t>The Household segment is expected to expand at the significant CAGR retaining position throughout the forecast period.</a:t>
            </a:r>
          </a:p>
          <a:p>
            <a:pPr marL="712459" lvl="1" indent="-356229">
              <a:lnSpc>
                <a:spcPts val="4619"/>
              </a:lnSpc>
              <a:buFont typeface="Arial"/>
              <a:buChar char="•"/>
            </a:pPr>
            <a:r>
              <a:rPr lang="en-US" sz="3299">
                <a:solidFill>
                  <a:srgbClr val="000000"/>
                </a:solidFill>
                <a:latin typeface="Canva Sans Bold"/>
              </a:rPr>
              <a:t>Some of the key companies 3M (Scotch Brite), Unilever and others are focusing on its strategy building model to strengthen its product portfolio and expand its business in the global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Freeform 3"/>
          <p:cNvSpPr/>
          <p:nvPr/>
        </p:nvSpPr>
        <p:spPr>
          <a:xfrm>
            <a:off x="7881225" y="2322763"/>
            <a:ext cx="2473596" cy="2066877"/>
          </a:xfrm>
          <a:custGeom>
            <a:rect l="l" t="t" r="r" b="b"/>
            <a:pathLst>
              <a:path w="2473596" h="2066877">
                <a:moveTo>
                  <a:pt x="0" y="0"/>
                </a:moveTo>
                <a:lnTo>
                  <a:pt x="2473596" y="0"/>
                </a:lnTo>
                <a:lnTo>
                  <a:pt x="2473596" y="2066877"/>
                </a:lnTo>
                <a:lnTo>
                  <a:pt x="0" y="2066877"/>
                </a:lnTo>
                <a:lnTo>
                  <a:pt x="0" y="0"/>
                </a:lnTo>
                <a:close/>
              </a:path>
            </a:pathLst>
          </a:custGeom>
          <a:blipFill>
            <a:blip r:embed="rId3"/>
            <a:stretch>
              <a:fillRect l="-29839" t="-42999" r="-26795" b="-44457"/>
            </a:stretch>
          </a:blipFill>
        </p:spPr>
        <p:txBody>
          <a:bodyPr/>
          <a:lstStyle/>
          <a:p/>
        </p:txBody>
      </p:sp>
      <p:sp>
        <p:nvSpPr>
          <p:cNvPr id="4" name="Freeform 4"/>
          <p:cNvSpPr/>
          <p:nvPr/>
        </p:nvSpPr>
        <p:spPr>
          <a:xfrm>
            <a:off x="10875266" y="1802180"/>
            <a:ext cx="2706272" cy="2587460"/>
          </a:xfrm>
          <a:custGeom>
            <a:rect l="l" t="t" r="r" b="b"/>
            <a:pathLst>
              <a:path w="2706272" h="2587460">
                <a:moveTo>
                  <a:pt x="0" y="0"/>
                </a:moveTo>
                <a:lnTo>
                  <a:pt x="2706272" y="0"/>
                </a:lnTo>
                <a:lnTo>
                  <a:pt x="2706272" y="2587460"/>
                </a:lnTo>
                <a:lnTo>
                  <a:pt x="0" y="2587460"/>
                </a:lnTo>
                <a:lnTo>
                  <a:pt x="0" y="0"/>
                </a:lnTo>
                <a:close/>
              </a:path>
            </a:pathLst>
          </a:custGeom>
          <a:blipFill>
            <a:blip r:embed="rId4"/>
            <a:stretch>
              <a:fillRect l="-10975" t="-38647" r="-40853" b="-29336"/>
            </a:stretch>
          </a:blipFill>
        </p:spPr>
        <p:txBody>
          <a:bodyPr/>
          <a:lstStyle/>
          <a:p/>
        </p:txBody>
      </p:sp>
      <p:sp>
        <p:nvSpPr>
          <p:cNvPr id="5" name="Freeform 5"/>
          <p:cNvSpPr/>
          <p:nvPr/>
        </p:nvSpPr>
        <p:spPr>
          <a:xfrm>
            <a:off x="14051595" y="2919293"/>
            <a:ext cx="4083175" cy="1262011"/>
          </a:xfrm>
          <a:custGeom>
            <a:rect l="l" t="t" r="r" b="b"/>
            <a:pathLst>
              <a:path w="4083175" h="1262011">
                <a:moveTo>
                  <a:pt x="0" y="0"/>
                </a:moveTo>
                <a:lnTo>
                  <a:pt x="4083175" y="0"/>
                </a:lnTo>
                <a:lnTo>
                  <a:pt x="4083175" y="1262010"/>
                </a:lnTo>
                <a:lnTo>
                  <a:pt x="0" y="1262010"/>
                </a:lnTo>
                <a:lnTo>
                  <a:pt x="0" y="0"/>
                </a:lnTo>
                <a:close/>
              </a:path>
            </a:pathLst>
          </a:custGeom>
          <a:blipFill>
            <a:blip r:embed="rId5"/>
            <a:stretch>
              <a:fillRect l="-7803" t="-44859" r="-7803" b="-51168"/>
            </a:stretch>
          </a:blipFill>
        </p:spPr>
        <p:txBody>
          <a:bodyPr/>
          <a:lstStyle/>
          <a:p/>
        </p:txBody>
      </p:sp>
      <p:sp>
        <p:nvSpPr>
          <p:cNvPr id="6" name="Freeform 6"/>
          <p:cNvSpPr/>
          <p:nvPr/>
        </p:nvSpPr>
        <p:spPr>
          <a:xfrm>
            <a:off x="7646431" y="4906145"/>
            <a:ext cx="3485097" cy="2004668"/>
          </a:xfrm>
          <a:custGeom>
            <a:rect l="l" t="t" r="r" b="b"/>
            <a:pathLst>
              <a:path w="3485097" h="2004668">
                <a:moveTo>
                  <a:pt x="0" y="0"/>
                </a:moveTo>
                <a:lnTo>
                  <a:pt x="3485097" y="0"/>
                </a:lnTo>
                <a:lnTo>
                  <a:pt x="3485097" y="2004668"/>
                </a:lnTo>
                <a:lnTo>
                  <a:pt x="0" y="2004668"/>
                </a:lnTo>
                <a:lnTo>
                  <a:pt x="0" y="0"/>
                </a:lnTo>
                <a:close/>
              </a:path>
            </a:pathLst>
          </a:custGeom>
          <a:blipFill>
            <a:blip r:embed="rId6"/>
            <a:stretch>
              <a:fillRect l="-6389" t="-9283" r="-3299" b="-14031"/>
            </a:stretch>
          </a:blipFill>
        </p:spPr>
        <p:txBody>
          <a:bodyPr/>
          <a:lstStyle/>
          <a:p/>
        </p:txBody>
      </p:sp>
      <p:sp>
        <p:nvSpPr>
          <p:cNvPr id="7" name="Freeform 7"/>
          <p:cNvSpPr/>
          <p:nvPr/>
        </p:nvSpPr>
        <p:spPr>
          <a:xfrm>
            <a:off x="11528273" y="4963417"/>
            <a:ext cx="2597251" cy="3030127"/>
          </a:xfrm>
          <a:custGeom>
            <a:rect l="l" t="t" r="r" b="b"/>
            <a:pathLst>
              <a:path w="2597251" h="3030127">
                <a:moveTo>
                  <a:pt x="0" y="0"/>
                </a:moveTo>
                <a:lnTo>
                  <a:pt x="2597252" y="0"/>
                </a:lnTo>
                <a:lnTo>
                  <a:pt x="2597252" y="3030127"/>
                </a:lnTo>
                <a:lnTo>
                  <a:pt x="0" y="3030127"/>
                </a:lnTo>
                <a:lnTo>
                  <a:pt x="0" y="0"/>
                </a:lnTo>
                <a:close/>
              </a:path>
            </a:pathLst>
          </a:custGeom>
          <a:blipFill>
            <a:blip r:embed="rId7"/>
            <a:stretch>
              <a:fillRect l="-18750" t="-9226" r="-20138" b="-9821"/>
            </a:stretch>
          </a:blipFill>
        </p:spPr>
        <p:txBody>
          <a:bodyPr/>
          <a:lstStyle/>
          <a:p/>
        </p:txBody>
      </p:sp>
      <p:sp>
        <p:nvSpPr>
          <p:cNvPr id="8" name="Freeform 8"/>
          <p:cNvSpPr/>
          <p:nvPr/>
        </p:nvSpPr>
        <p:spPr>
          <a:xfrm>
            <a:off x="14408472" y="4963417"/>
            <a:ext cx="3369419" cy="1535331"/>
          </a:xfrm>
          <a:custGeom>
            <a:rect l="l" t="t" r="r" b="b"/>
            <a:pathLst>
              <a:path w="3369419" h="1535331">
                <a:moveTo>
                  <a:pt x="0" y="0"/>
                </a:moveTo>
                <a:lnTo>
                  <a:pt x="3369419" y="0"/>
                </a:lnTo>
                <a:lnTo>
                  <a:pt x="3369419" y="1535331"/>
                </a:lnTo>
                <a:lnTo>
                  <a:pt x="0" y="1535331"/>
                </a:lnTo>
                <a:lnTo>
                  <a:pt x="0" y="0"/>
                </a:lnTo>
                <a:close/>
              </a:path>
            </a:pathLst>
          </a:custGeom>
          <a:blipFill>
            <a:blip r:embed="rId8"/>
            <a:stretch>
              <a:fillRect l="-4300" t="-71059" r="-3751" b="-66070"/>
            </a:stretch>
          </a:blipFill>
        </p:spPr>
        <p:txBody>
          <a:bodyPr/>
          <a:lstStyle/>
          <a:p/>
        </p:txBody>
      </p:sp>
      <p:sp>
        <p:nvSpPr>
          <p:cNvPr id="9" name="Freeform 9"/>
          <p:cNvSpPr/>
          <p:nvPr/>
        </p:nvSpPr>
        <p:spPr>
          <a:xfrm>
            <a:off x="15313695" y="6910813"/>
            <a:ext cx="2183140" cy="2154788"/>
          </a:xfrm>
          <a:custGeom>
            <a:rect l="l" t="t" r="r" b="b"/>
            <a:pathLst>
              <a:path w="2183140" h="2154788">
                <a:moveTo>
                  <a:pt x="0" y="0"/>
                </a:moveTo>
                <a:lnTo>
                  <a:pt x="2183141" y="0"/>
                </a:lnTo>
                <a:lnTo>
                  <a:pt x="2183141" y="2154788"/>
                </a:lnTo>
                <a:lnTo>
                  <a:pt x="0" y="2154788"/>
                </a:lnTo>
                <a:lnTo>
                  <a:pt x="0" y="0"/>
                </a:lnTo>
                <a:close/>
              </a:path>
            </a:pathLst>
          </a:custGeom>
          <a:blipFill>
            <a:blip r:embed="rId9"/>
            <a:stretch>
              <a:fillRect l="-22222" t="-25730" r="-22077" b="-20467"/>
            </a:stretch>
          </a:blipFill>
        </p:spPr>
        <p:txBody>
          <a:bodyPr/>
          <a:lstStyle/>
          <a:p/>
        </p:txBody>
      </p:sp>
      <p:sp>
        <p:nvSpPr>
          <p:cNvPr id="10" name="Freeform 10"/>
          <p:cNvSpPr/>
          <p:nvPr/>
        </p:nvSpPr>
        <p:spPr>
          <a:xfrm>
            <a:off x="8070463" y="7358893"/>
            <a:ext cx="3457810" cy="1269302"/>
          </a:xfrm>
          <a:custGeom>
            <a:rect l="l" t="t" r="r" b="b"/>
            <a:pathLst>
              <a:path w="3457810" h="1269302">
                <a:moveTo>
                  <a:pt x="0" y="0"/>
                </a:moveTo>
                <a:lnTo>
                  <a:pt x="3457810" y="0"/>
                </a:lnTo>
                <a:lnTo>
                  <a:pt x="3457810" y="1269302"/>
                </a:lnTo>
                <a:lnTo>
                  <a:pt x="0" y="1269302"/>
                </a:lnTo>
                <a:lnTo>
                  <a:pt x="0" y="0"/>
                </a:lnTo>
                <a:close/>
              </a:path>
            </a:pathLst>
          </a:custGeom>
          <a:blipFill>
            <a:blip r:embed="rId10"/>
            <a:stretch>
              <a:fillRect l="-3812" t="-12464" r="-3558" b="-12892"/>
            </a:stretch>
          </a:blipFill>
        </p:spPr>
        <p:txBody>
          <a:bodyPr/>
          <a:lstStyle/>
          <a:p/>
        </p:txBody>
      </p:sp>
      <p:sp>
        <p:nvSpPr>
          <p:cNvPr id="11" name="TextBox 11"/>
          <p:cNvSpPr txBox="1"/>
          <p:nvPr/>
        </p:nvSpPr>
        <p:spPr>
          <a:xfrm>
            <a:off x="5136271" y="606360"/>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2" name="Freeform 12"/>
          <p:cNvSpPr/>
          <p:nvPr/>
        </p:nvSpPr>
        <p:spPr>
          <a:xfrm>
            <a:off x="10354821" y="8851128"/>
            <a:ext cx="4958875" cy="1435872"/>
          </a:xfrm>
          <a:custGeom>
            <a:rect l="l" t="t" r="r" b="b"/>
            <a:pathLst>
              <a:path w="4958875" h="1435872">
                <a:moveTo>
                  <a:pt x="0" y="0"/>
                </a:moveTo>
                <a:lnTo>
                  <a:pt x="4958874" y="0"/>
                </a:lnTo>
                <a:lnTo>
                  <a:pt x="4958874" y="1435872"/>
                </a:lnTo>
                <a:lnTo>
                  <a:pt x="0" y="1435872"/>
                </a:lnTo>
                <a:lnTo>
                  <a:pt x="0" y="0"/>
                </a:lnTo>
                <a:close/>
              </a:path>
            </a:pathLst>
          </a:custGeom>
          <a:blipFill>
            <a:blip r:embed="rId11"/>
            <a:stretch>
              <a:fillRect r="-62" b="-215"/>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alphaModFix amt="70000"/>
            </a:blip>
            <a:stretch>
              <a:fillRect t="-16469" b="-16469"/>
            </a:stretch>
          </a:blipFill>
        </p:spPr>
        <p:txBody>
          <a:bodyPr/>
          <a:lstStyle/>
          <a:p/>
        </p:txBody>
      </p:sp>
      <p:sp>
        <p:nvSpPr>
          <p:cNvPr id="3" name="TextBox 3"/>
          <p:cNvSpPr txBox="1"/>
          <p:nvPr/>
        </p:nvSpPr>
        <p:spPr>
          <a:xfrm>
            <a:off x="5083162" y="736901"/>
            <a:ext cx="7838332" cy="448380"/>
          </a:xfrm>
          <a:prstGeom prst="rect">
            <a:avLst/>
          </a:prstGeom>
        </p:spPr>
        <p:txBody>
          <a:bodyPr lIns="0" tIns="0" rIns="0" bIns="0" rtlCol="0" anchor="t">
            <a:spAutoFit/>
          </a:bodyPr>
          <a:lstStyle/>
          <a:p>
            <a:pPr algn="ctr">
              <a:lnSpc>
                <a:spcPts val="3285"/>
              </a:lnSpc>
            </a:pPr>
            <a:r>
              <a:rPr lang="en-US" sz="3458">
                <a:solidFill>
                  <a:srgbClr val="000000"/>
                </a:solidFill>
                <a:latin typeface="Georgia Pro Bold"/>
              </a:rPr>
              <a:t>For Full Report</a:t>
            </a:r>
          </a:p>
        </p:txBody>
      </p:sp>
      <p:sp>
        <p:nvSpPr>
          <p:cNvPr id="4" name="TextBox 4"/>
          <p:cNvSpPr txBox="1"/>
          <p:nvPr/>
        </p:nvSpPr>
        <p:spPr>
          <a:xfrm>
            <a:off x="3829917" y="892866"/>
            <a:ext cx="10628167" cy="1550806"/>
          </a:xfrm>
          <a:prstGeom prst="rect">
            <a:avLst/>
          </a:prstGeom>
        </p:spPr>
        <p:txBody>
          <a:bodyPr lIns="0" tIns="0" rIns="0" bIns="0" rtlCol="0" anchor="t">
            <a:spAutoFit/>
          </a:bodyPr>
          <a:lstStyle/>
          <a:p>
            <a:pPr algn="ctr">
              <a:lnSpc>
                <a:spcPts val="12730"/>
              </a:lnSpc>
            </a:pPr>
            <a:r>
              <a:rPr lang="en-US" sz="9093">
                <a:solidFill>
                  <a:srgbClr val="000000"/>
                </a:solidFill>
                <a:latin typeface="Canva Sans Bold"/>
              </a:rPr>
              <a:t>Contact us</a:t>
            </a:r>
          </a:p>
        </p:txBody>
      </p:sp>
      <p:sp>
        <p:nvSpPr>
          <p:cNvPr id="5" name="Freeform 5"/>
          <p:cNvSpPr/>
          <p:nvPr/>
        </p:nvSpPr>
        <p:spPr>
          <a:xfrm>
            <a:off x="7125716" y="2285079"/>
            <a:ext cx="3753223" cy="2386503"/>
          </a:xfrm>
          <a:custGeom>
            <a:rect l="l" t="t" r="r" b="b"/>
            <a:pathLst>
              <a:path w="3753223" h="2386503">
                <a:moveTo>
                  <a:pt x="0" y="0"/>
                </a:moveTo>
                <a:lnTo>
                  <a:pt x="3753224" y="0"/>
                </a:lnTo>
                <a:lnTo>
                  <a:pt x="3753224" y="2386503"/>
                </a:lnTo>
                <a:lnTo>
                  <a:pt x="0" y="2386503"/>
                </a:lnTo>
                <a:lnTo>
                  <a:pt x="0" y="0"/>
                </a:lnTo>
                <a:close/>
              </a:path>
            </a:pathLst>
          </a:custGeom>
          <a:blipFill>
            <a:blip r:embed="rId3"/>
            <a:stretch>
              <a:fillRect/>
            </a:stretch>
          </a:blipFill>
        </p:spPr>
        <p:txBody>
          <a:bodyPr/>
          <a:lstStyle/>
          <a:p/>
        </p:txBody>
      </p:sp>
      <p:sp>
        <p:nvSpPr>
          <p:cNvPr id="6" name="TextBox 6"/>
          <p:cNvSpPr txBox="1"/>
          <p:nvPr/>
        </p:nvSpPr>
        <p:spPr>
          <a:xfrm>
            <a:off x="-244659" y="4547757"/>
            <a:ext cx="18777319" cy="1127493"/>
          </a:xfrm>
          <a:prstGeom prst="rect">
            <a:avLst/>
          </a:prstGeom>
        </p:spPr>
        <p:txBody>
          <a:bodyPr lIns="0" tIns="0" rIns="0" bIns="0" rtlCol="0" anchor="t">
            <a:spAutoFit/>
          </a:bodyPr>
          <a:lstStyle/>
          <a:p>
            <a:pPr algn="ctr">
              <a:lnSpc>
                <a:spcPts val="9222"/>
              </a:lnSpc>
              <a:spcBef>
                <a:spcPct val="0"/>
              </a:spcBef>
            </a:pPr>
            <a:r>
              <a:rPr lang="en-US" sz="6587">
                <a:solidFill>
                  <a:srgbClr val="000000"/>
                </a:solidFill>
                <a:latin typeface="Lato Bold"/>
              </a:rPr>
              <a:t>COGNITIVE MARKET RESEARCH</a:t>
            </a:r>
          </a:p>
        </p:txBody>
      </p:sp>
      <p:sp>
        <p:nvSpPr>
          <p:cNvPr id="7" name="TextBox 7"/>
          <p:cNvSpPr txBox="1"/>
          <p:nvPr/>
        </p:nvSpPr>
        <p:spPr>
          <a:xfrm>
            <a:off x="3464587" y="5877044"/>
            <a:ext cx="11075482" cy="1218923"/>
          </a:xfrm>
          <a:prstGeom prst="rect">
            <a:avLst/>
          </a:prstGeom>
        </p:spPr>
        <p:txBody>
          <a:bodyPr lIns="0" tIns="0" rIns="0" bIns="0" rtlCol="0" anchor="t">
            <a:spAutoFit/>
          </a:bodyPr>
          <a:lstStyle/>
          <a:p>
            <a:pPr algn="ctr">
              <a:lnSpc>
                <a:spcPts val="4967"/>
              </a:lnSpc>
              <a:spcBef>
                <a:spcPct val="0"/>
              </a:spcBef>
            </a:pPr>
            <a:r>
              <a:rPr lang="en-US" sz="3547" spc="354">
                <a:solidFill>
                  <a:srgbClr val="000000"/>
                </a:solidFill>
                <a:latin typeface="Lato"/>
              </a:rPr>
              <a:t>Tel: +1 312-376-8303 | +44 020-8123-0732</a:t>
            </a:r>
          </a:p>
          <a:p>
            <a:pPr algn="ctr">
              <a:lnSpc>
                <a:spcPts val="4967"/>
              </a:lnSpc>
              <a:spcBef>
                <a:spcPct val="0"/>
              </a:spcBef>
            </a:pPr>
            <a:r>
              <a:rPr lang="en-US" sz="3547" spc="354">
                <a:solidFill>
                  <a:srgbClr val="000000"/>
                </a:solidFill>
                <a:latin typeface="Lato"/>
              </a:rPr>
              <a:t>India: (+91) 983-496-8611</a:t>
            </a:r>
          </a:p>
        </p:txBody>
      </p:sp>
      <p:sp>
        <p:nvSpPr>
          <p:cNvPr id="8" name="TextBox 8"/>
          <p:cNvSpPr txBox="1"/>
          <p:nvPr/>
        </p:nvSpPr>
        <p:spPr>
          <a:xfrm>
            <a:off x="2388885" y="7294717"/>
            <a:ext cx="13510230" cy="607368"/>
          </a:xfrm>
          <a:prstGeom prst="rect">
            <a:avLst/>
          </a:prstGeom>
        </p:spPr>
        <p:txBody>
          <a:bodyPr lIns="0" tIns="0" rIns="0" bIns="0" rtlCol="0" anchor="t">
            <a:spAutoFit/>
          </a:bodyPr>
          <a:lstStyle/>
          <a:p>
            <a:pPr algn="ctr">
              <a:lnSpc>
                <a:spcPts val="4961"/>
              </a:lnSpc>
            </a:pPr>
            <a:r>
              <a:rPr lang="en-US" sz="3543" spc="361">
                <a:solidFill>
                  <a:srgbClr val="000000"/>
                </a:solidFill>
                <a:latin typeface="Lato"/>
              </a:rPr>
              <a:t>sales@cognitivemarketresearch.com</a:t>
            </a:r>
          </a:p>
        </p:txBody>
      </p:sp>
      <p:sp>
        <p:nvSpPr>
          <p:cNvPr id="9" name="TextBox 9"/>
          <p:cNvSpPr txBox="1"/>
          <p:nvPr/>
        </p:nvSpPr>
        <p:spPr>
          <a:xfrm>
            <a:off x="1323527" y="8091683"/>
            <a:ext cx="16101203" cy="711090"/>
          </a:xfrm>
          <a:prstGeom prst="rect">
            <a:avLst/>
          </a:prstGeom>
        </p:spPr>
        <p:txBody>
          <a:bodyPr lIns="0" tIns="0" rIns="0" bIns="0" rtlCol="0" anchor="t">
            <a:spAutoFit/>
          </a:bodyPr>
          <a:lstStyle/>
          <a:p>
            <a:pPr algn="ctr">
              <a:lnSpc>
                <a:spcPts val="5828"/>
              </a:lnSpc>
              <a:spcBef>
                <a:spcPct val="0"/>
              </a:spcBef>
            </a:pPr>
            <a:r>
              <a:rPr lang="en-US" sz="4163" spc="416">
                <a:solidFill>
                  <a:srgbClr val="000000"/>
                </a:solidFill>
                <a:latin typeface="Lato"/>
              </a:rPr>
              <a:t>Access the Full Report : </a:t>
            </a:r>
            <a:r>
              <a:rPr lang="en-US" sz="4163" u="sng" spc="416">
                <a:solidFill>
                  <a:srgbClr val="000000"/>
                </a:solidFill>
                <a:latin typeface="Lato"/>
                <a:hlinkClick r:id="rId4" tooltip="https://tinyurl.com/ycz3knn9"/>
              </a:rPr>
              <a:t>https://tinyurl.com/ycz3knn9</a:t>
            </a:r>
          </a:p>
        </p:txBody>
      </p:sp>
      <p:sp>
        <p:nvSpPr>
          <p:cNvPr id="10" name="TextBox 10"/>
          <p:cNvSpPr txBox="1"/>
          <p:nvPr/>
        </p:nvSpPr>
        <p:spPr>
          <a:xfrm>
            <a:off x="5120291" y="9528180"/>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 Scrub Sponge Market Report 2023</dc:title>
  <cp:lastModifiedBy>decipher market</cp:lastModifiedBy>
  <cp:revision>2</cp:revision>
  <dcterms:created xsi:type="dcterms:W3CDTF">2006-08-16T00:00:00Z</dcterms:created>
  <dcterms:modified xsi:type="dcterms:W3CDTF">2024-02-15T10:59:03Z</dcterms:modified>
</cp:coreProperties>
</file>