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11.jpg"/><Relationship Id="rId11" Type="http://schemas.openxmlformats.org/officeDocument/2006/relationships/image" Target="../media/image12.png"/><Relationship Id="rId12" Type="http://schemas.openxmlformats.org/officeDocument/2006/relationships/image" Target="../media/image13.png"/><Relationship Id="rId13" Type="http://schemas.openxmlformats.org/officeDocument/2006/relationships/image" Target="../media/image14.png"/><Relationship Id="rId14" Type="http://schemas.openxmlformats.org/officeDocument/2006/relationships/image" Target="../media/image15.png"/><Relationship Id="rId15" Type="http://schemas.openxmlformats.org/officeDocument/2006/relationships/image" Target="../media/image16.png"/><Relationship Id="rId16" Type="http://schemas.openxmlformats.org/officeDocument/2006/relationships/image" Target="../media/image17.jp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94313"/>
            <a:ext cx="11104957" cy="914095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294257" y="121158"/>
            <a:ext cx="15699485" cy="7880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18288000" cy="1300480"/>
          </a:xfrm>
          <a:custGeom>
            <a:avLst/>
            <a:gdLst/>
            <a:ahLst/>
            <a:cxnLst/>
            <a:rect l="l" t="t" r="r" b="b"/>
            <a:pathLst>
              <a:path w="18288000" h="1300480">
                <a:moveTo>
                  <a:pt x="18288000" y="0"/>
                </a:moveTo>
                <a:lnTo>
                  <a:pt x="0" y="0"/>
                </a:lnTo>
                <a:lnTo>
                  <a:pt x="0" y="1299972"/>
                </a:lnTo>
                <a:lnTo>
                  <a:pt x="18288000" y="1299972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4149852" y="2410967"/>
            <a:ext cx="7646034" cy="3061970"/>
          </a:xfrm>
          <a:custGeom>
            <a:avLst/>
            <a:gdLst/>
            <a:ahLst/>
            <a:cxnLst/>
            <a:rect l="l" t="t" r="r" b="b"/>
            <a:pathLst>
              <a:path w="7646034" h="3061970">
                <a:moveTo>
                  <a:pt x="7513320" y="0"/>
                </a:moveTo>
                <a:lnTo>
                  <a:pt x="132587" y="0"/>
                </a:lnTo>
                <a:lnTo>
                  <a:pt x="90757" y="6778"/>
                </a:lnTo>
                <a:lnTo>
                  <a:pt x="54370" y="25639"/>
                </a:lnTo>
                <a:lnTo>
                  <a:pt x="25639" y="54370"/>
                </a:lnTo>
                <a:lnTo>
                  <a:pt x="6778" y="90757"/>
                </a:lnTo>
                <a:lnTo>
                  <a:pt x="0" y="132587"/>
                </a:lnTo>
                <a:lnTo>
                  <a:pt x="0" y="2929128"/>
                </a:lnTo>
                <a:lnTo>
                  <a:pt x="6778" y="2970958"/>
                </a:lnTo>
                <a:lnTo>
                  <a:pt x="25639" y="3007345"/>
                </a:lnTo>
                <a:lnTo>
                  <a:pt x="54370" y="3036076"/>
                </a:lnTo>
                <a:lnTo>
                  <a:pt x="90757" y="3054937"/>
                </a:lnTo>
                <a:lnTo>
                  <a:pt x="132587" y="3061716"/>
                </a:lnTo>
                <a:lnTo>
                  <a:pt x="7513320" y="3061716"/>
                </a:lnTo>
                <a:lnTo>
                  <a:pt x="7555150" y="3054937"/>
                </a:lnTo>
                <a:lnTo>
                  <a:pt x="7591537" y="3036076"/>
                </a:lnTo>
                <a:lnTo>
                  <a:pt x="7620268" y="3007345"/>
                </a:lnTo>
                <a:lnTo>
                  <a:pt x="7639129" y="2970958"/>
                </a:lnTo>
                <a:lnTo>
                  <a:pt x="7645908" y="2929128"/>
                </a:lnTo>
                <a:lnTo>
                  <a:pt x="7645908" y="132587"/>
                </a:lnTo>
                <a:lnTo>
                  <a:pt x="7639129" y="90757"/>
                </a:lnTo>
                <a:lnTo>
                  <a:pt x="7620268" y="54370"/>
                </a:lnTo>
                <a:lnTo>
                  <a:pt x="7591537" y="25639"/>
                </a:lnTo>
                <a:lnTo>
                  <a:pt x="7555150" y="6778"/>
                </a:lnTo>
                <a:lnTo>
                  <a:pt x="7513320" y="0"/>
                </a:lnTo>
                <a:close/>
              </a:path>
            </a:pathLst>
          </a:custGeom>
          <a:solidFill>
            <a:srgbClr val="9A52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0" y="3125723"/>
            <a:ext cx="5577840" cy="1508760"/>
          </a:xfrm>
          <a:custGeom>
            <a:avLst/>
            <a:gdLst/>
            <a:ahLst/>
            <a:cxnLst/>
            <a:rect l="l" t="t" r="r" b="b"/>
            <a:pathLst>
              <a:path w="5577840" h="1508760">
                <a:moveTo>
                  <a:pt x="5036058" y="0"/>
                </a:moveTo>
                <a:lnTo>
                  <a:pt x="0" y="0"/>
                </a:lnTo>
                <a:lnTo>
                  <a:pt x="0" y="1508760"/>
                </a:lnTo>
                <a:lnTo>
                  <a:pt x="5577840" y="1508760"/>
                </a:lnTo>
                <a:lnTo>
                  <a:pt x="5036058" y="0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4149852" y="5995415"/>
            <a:ext cx="7646034" cy="2926080"/>
          </a:xfrm>
          <a:custGeom>
            <a:avLst/>
            <a:gdLst/>
            <a:ahLst/>
            <a:cxnLst/>
            <a:rect l="l" t="t" r="r" b="b"/>
            <a:pathLst>
              <a:path w="7646034" h="2926079">
                <a:moveTo>
                  <a:pt x="7513320" y="0"/>
                </a:moveTo>
                <a:lnTo>
                  <a:pt x="132587" y="0"/>
                </a:lnTo>
                <a:lnTo>
                  <a:pt x="90757" y="6778"/>
                </a:lnTo>
                <a:lnTo>
                  <a:pt x="54370" y="25639"/>
                </a:lnTo>
                <a:lnTo>
                  <a:pt x="25639" y="54370"/>
                </a:lnTo>
                <a:lnTo>
                  <a:pt x="6778" y="90757"/>
                </a:lnTo>
                <a:lnTo>
                  <a:pt x="0" y="132587"/>
                </a:lnTo>
                <a:lnTo>
                  <a:pt x="0" y="2793492"/>
                </a:lnTo>
                <a:lnTo>
                  <a:pt x="6778" y="2835322"/>
                </a:lnTo>
                <a:lnTo>
                  <a:pt x="25639" y="2871709"/>
                </a:lnTo>
                <a:lnTo>
                  <a:pt x="54370" y="2900440"/>
                </a:lnTo>
                <a:lnTo>
                  <a:pt x="90757" y="2919301"/>
                </a:lnTo>
                <a:lnTo>
                  <a:pt x="132587" y="2926080"/>
                </a:lnTo>
                <a:lnTo>
                  <a:pt x="7513320" y="2926080"/>
                </a:lnTo>
                <a:lnTo>
                  <a:pt x="7555150" y="2919301"/>
                </a:lnTo>
                <a:lnTo>
                  <a:pt x="7591537" y="2900440"/>
                </a:lnTo>
                <a:lnTo>
                  <a:pt x="7620268" y="2871709"/>
                </a:lnTo>
                <a:lnTo>
                  <a:pt x="7639129" y="2835322"/>
                </a:lnTo>
                <a:lnTo>
                  <a:pt x="7645908" y="2793492"/>
                </a:lnTo>
                <a:lnTo>
                  <a:pt x="7645908" y="132587"/>
                </a:lnTo>
                <a:lnTo>
                  <a:pt x="7639129" y="90757"/>
                </a:lnTo>
                <a:lnTo>
                  <a:pt x="7620268" y="54370"/>
                </a:lnTo>
                <a:lnTo>
                  <a:pt x="7591537" y="25639"/>
                </a:lnTo>
                <a:lnTo>
                  <a:pt x="7555150" y="6778"/>
                </a:lnTo>
                <a:lnTo>
                  <a:pt x="7513320" y="0"/>
                </a:lnTo>
                <a:close/>
              </a:path>
            </a:pathLst>
          </a:custGeom>
          <a:solidFill>
            <a:srgbClr val="C99D6D">
              <a:alpha val="8980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0" y="6630923"/>
            <a:ext cx="5809615" cy="1508760"/>
          </a:xfrm>
          <a:custGeom>
            <a:avLst/>
            <a:gdLst/>
            <a:ahLst/>
            <a:cxnLst/>
            <a:rect l="l" t="t" r="r" b="b"/>
            <a:pathLst>
              <a:path w="5809615" h="1508759">
                <a:moveTo>
                  <a:pt x="5267706" y="0"/>
                </a:moveTo>
                <a:lnTo>
                  <a:pt x="0" y="0"/>
                </a:lnTo>
                <a:lnTo>
                  <a:pt x="0" y="1508759"/>
                </a:lnTo>
                <a:lnTo>
                  <a:pt x="5809488" y="1508759"/>
                </a:lnTo>
                <a:lnTo>
                  <a:pt x="5267706" y="0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7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2315" y="1513332"/>
            <a:ext cx="4094988" cy="1406652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12208" y="1536191"/>
            <a:ext cx="4194047" cy="1383792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42315" y="3243072"/>
            <a:ext cx="4663440" cy="975360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269991" y="3331464"/>
            <a:ext cx="4187952" cy="973836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66115" y="4543044"/>
            <a:ext cx="2194560" cy="2185416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956560" y="4715255"/>
            <a:ext cx="3223260" cy="1082039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775704" y="4466844"/>
            <a:ext cx="1784603" cy="1807464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420111" y="6152388"/>
            <a:ext cx="3819144" cy="944880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676" y="6740652"/>
            <a:ext cx="2214372" cy="2028444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360676" y="7292340"/>
            <a:ext cx="2423160" cy="1618488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905755" y="6882383"/>
            <a:ext cx="3099816" cy="1743456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9457943" y="1571244"/>
            <a:ext cx="2122931" cy="1507235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2010155" y="8787383"/>
            <a:ext cx="1892808" cy="1499616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5448300" y="8787383"/>
            <a:ext cx="2557272" cy="121462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4144" y="118364"/>
            <a:ext cx="16999711" cy="21299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96617" y="3903619"/>
            <a:ext cx="14949805" cy="62649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Relationship Id="rId3" Type="http://schemas.openxmlformats.org/officeDocument/2006/relationships/image" Target="../media/image21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jp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8.png"/><Relationship Id="rId9" Type="http://schemas.openxmlformats.org/officeDocument/2006/relationships/image" Target="../media/image29.png"/><Relationship Id="rId10" Type="http://schemas.openxmlformats.org/officeDocument/2006/relationships/image" Target="../media/image30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g"/><Relationship Id="rId3" Type="http://schemas.openxmlformats.org/officeDocument/2006/relationships/image" Target="../media/image33.png"/><Relationship Id="rId4" Type="http://schemas.openxmlformats.org/officeDocument/2006/relationships/hyperlink" Target="http://tinyurl.com/293jmur4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3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2578607" y="2354579"/>
            <a:ext cx="13131165" cy="5577840"/>
          </a:xfrm>
          <a:custGeom>
            <a:avLst/>
            <a:gdLst/>
            <a:ahLst/>
            <a:cxnLst/>
            <a:rect l="l" t="t" r="r" b="b"/>
            <a:pathLst>
              <a:path w="13131165" h="5577840">
                <a:moveTo>
                  <a:pt x="13130784" y="0"/>
                </a:moveTo>
                <a:lnTo>
                  <a:pt x="0" y="0"/>
                </a:lnTo>
                <a:lnTo>
                  <a:pt x="0" y="5577840"/>
                </a:lnTo>
                <a:lnTo>
                  <a:pt x="13130784" y="5577840"/>
                </a:lnTo>
                <a:lnTo>
                  <a:pt x="13130784" y="0"/>
                </a:lnTo>
                <a:close/>
              </a:path>
            </a:pathLst>
          </a:custGeom>
          <a:solidFill>
            <a:srgbClr val="93692E">
              <a:alpha val="8980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586353" y="2785059"/>
            <a:ext cx="4912360" cy="13976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0" spc="-475">
                <a:solidFill>
                  <a:srgbClr val="FFFFFF"/>
                </a:solidFill>
                <a:latin typeface="Arial Black"/>
                <a:cs typeface="Arial Black"/>
              </a:rPr>
              <a:t>GLOBAL</a:t>
            </a:r>
            <a:endParaRPr sz="9000">
              <a:latin typeface="Arial Black"/>
              <a:cs typeface="Arial Black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586353" y="3764026"/>
            <a:ext cx="5747385" cy="1397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0" spc="-415">
                <a:solidFill>
                  <a:srgbClr val="FFFFFF"/>
                </a:solidFill>
                <a:latin typeface="Arial Black"/>
                <a:cs typeface="Arial Black"/>
              </a:rPr>
              <a:t>Sandwich</a:t>
            </a:r>
            <a:endParaRPr sz="9000">
              <a:latin typeface="Arial Black"/>
              <a:cs typeface="Arial Black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586353" y="4742129"/>
            <a:ext cx="10142855" cy="1397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0" spc="-680">
                <a:solidFill>
                  <a:srgbClr val="FFFFFF"/>
                </a:solidFill>
                <a:latin typeface="Arial Black"/>
                <a:cs typeface="Arial Black"/>
              </a:rPr>
              <a:t>MARKET</a:t>
            </a:r>
            <a:r>
              <a:rPr dirty="0" sz="9000" spc="-3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9000" spc="-630">
                <a:solidFill>
                  <a:srgbClr val="FFFFFF"/>
                </a:solidFill>
                <a:latin typeface="Arial Black"/>
                <a:cs typeface="Arial Black"/>
              </a:rPr>
              <a:t>REPORT</a:t>
            </a:r>
            <a:endParaRPr sz="9000">
              <a:latin typeface="Arial Black"/>
              <a:cs typeface="Arial Black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586353" y="5547714"/>
            <a:ext cx="9441815" cy="2170430"/>
          </a:xfrm>
          <a:prstGeom prst="rect">
            <a:avLst/>
          </a:prstGeom>
        </p:spPr>
        <p:txBody>
          <a:bodyPr wrap="square" lIns="0" tIns="1847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5"/>
              </a:spcBef>
            </a:pPr>
            <a:r>
              <a:rPr dirty="0" sz="9000" spc="-305">
                <a:solidFill>
                  <a:srgbClr val="FFFFFF"/>
                </a:solidFill>
                <a:latin typeface="Arial Black"/>
                <a:cs typeface="Arial Black"/>
              </a:rPr>
              <a:t>2024</a:t>
            </a:r>
            <a:endParaRPr sz="9000">
              <a:latin typeface="Arial Black"/>
              <a:cs typeface="Arial Black"/>
            </a:endParaRPr>
          </a:p>
          <a:p>
            <a:pPr marL="2866390">
              <a:lnSpc>
                <a:spcPct val="100000"/>
              </a:lnSpc>
              <a:spcBef>
                <a:spcPts val="530"/>
              </a:spcBef>
            </a:pP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997964" y="1685544"/>
            <a:ext cx="14721840" cy="6594475"/>
          </a:xfrm>
          <a:custGeom>
            <a:avLst/>
            <a:gdLst/>
            <a:ahLst/>
            <a:cxnLst/>
            <a:rect l="l" t="t" r="r" b="b"/>
            <a:pathLst>
              <a:path w="14721840" h="6594475">
                <a:moveTo>
                  <a:pt x="14721840" y="0"/>
                </a:moveTo>
                <a:lnTo>
                  <a:pt x="0" y="0"/>
                </a:lnTo>
                <a:lnTo>
                  <a:pt x="0" y="6594348"/>
                </a:lnTo>
                <a:lnTo>
                  <a:pt x="14721840" y="6594348"/>
                </a:lnTo>
                <a:lnTo>
                  <a:pt x="14721840" y="0"/>
                </a:lnTo>
                <a:close/>
              </a:path>
            </a:pathLst>
          </a:custGeom>
          <a:solidFill>
            <a:srgbClr val="1F1308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945885" y="1826717"/>
            <a:ext cx="6395720" cy="1017269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500" spc="-180">
                <a:solidFill>
                  <a:srgbClr val="FFFFFF"/>
                </a:solidFill>
              </a:rPr>
              <a:t>INTRODUCTION</a:t>
            </a:r>
            <a:endParaRPr sz="6500"/>
          </a:p>
        </p:txBody>
      </p:sp>
      <p:sp>
        <p:nvSpPr>
          <p:cNvPr id="5" name="object 5" descr=""/>
          <p:cNvSpPr txBox="1"/>
          <p:nvPr/>
        </p:nvSpPr>
        <p:spPr>
          <a:xfrm>
            <a:off x="2243073" y="2768777"/>
            <a:ext cx="14083665" cy="52343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17800"/>
              </a:lnSpc>
              <a:spcBef>
                <a:spcPts val="110"/>
              </a:spcBef>
            </a:pP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50">
                <a:solidFill>
                  <a:srgbClr val="FFFFFF"/>
                </a:solidFill>
                <a:latin typeface="Verdana"/>
                <a:cs typeface="Verdana"/>
              </a:rPr>
              <a:t>changes</a:t>
            </a:r>
            <a:r>
              <a:rPr dirty="0" sz="29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9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50">
                <a:solidFill>
                  <a:srgbClr val="FFFFFF"/>
                </a:solidFill>
                <a:latin typeface="Verdana"/>
                <a:cs typeface="Verdana"/>
              </a:rPr>
              <a:t>consumer</a:t>
            </a:r>
            <a:r>
              <a:rPr dirty="0" sz="29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85">
                <a:solidFill>
                  <a:srgbClr val="FFFFFF"/>
                </a:solidFill>
                <a:latin typeface="Verdana"/>
                <a:cs typeface="Verdana"/>
              </a:rPr>
              <a:t>lifestyles,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rising</a:t>
            </a:r>
            <a:r>
              <a:rPr dirty="0" sz="29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health</a:t>
            </a:r>
            <a:r>
              <a:rPr dirty="0" sz="29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awareness</a:t>
            </a:r>
            <a:r>
              <a:rPr dirty="0" sz="29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85">
                <a:solidFill>
                  <a:srgbClr val="FFFFFF"/>
                </a:solidFill>
                <a:latin typeface="Verdana"/>
                <a:cs typeface="Verdana"/>
              </a:rPr>
              <a:t>among </a:t>
            </a:r>
            <a:r>
              <a:rPr dirty="0" sz="2900" spc="-20">
                <a:solidFill>
                  <a:srgbClr val="FFFFFF"/>
                </a:solidFill>
                <a:latin typeface="Verdana"/>
                <a:cs typeface="Verdana"/>
              </a:rPr>
              <a:t>consumers,</a:t>
            </a:r>
            <a:r>
              <a:rPr dirty="0" sz="29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creation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95">
                <a:solidFill>
                  <a:srgbClr val="FFFFFF"/>
                </a:solidFill>
                <a:latin typeface="Verdana"/>
                <a:cs typeface="Verdana"/>
              </a:rPr>
              <a:t>new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9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0">
                <a:solidFill>
                  <a:srgbClr val="FFFFFF"/>
                </a:solidFill>
                <a:latin typeface="Verdana"/>
                <a:cs typeface="Verdana"/>
              </a:rPr>
              <a:t>innovative</a:t>
            </a:r>
            <a:r>
              <a:rPr dirty="0" sz="29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50">
                <a:solidFill>
                  <a:srgbClr val="FFFFFF"/>
                </a:solidFill>
                <a:latin typeface="Verdana"/>
                <a:cs typeface="Verdana"/>
              </a:rPr>
              <a:t>sandwich</a:t>
            </a:r>
            <a:r>
              <a:rPr dirty="0" sz="29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recipes</a:t>
            </a:r>
            <a:r>
              <a:rPr dirty="0" sz="29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65">
                <a:solidFill>
                  <a:srgbClr val="FFFFFF"/>
                </a:solidFill>
                <a:latin typeface="Verdana"/>
                <a:cs typeface="Verdana"/>
              </a:rPr>
              <a:t>chefs,</a:t>
            </a:r>
            <a:r>
              <a:rPr dirty="0" sz="29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0">
                <a:solidFill>
                  <a:srgbClr val="FFFFFF"/>
                </a:solidFill>
                <a:latin typeface="Verdana"/>
                <a:cs typeface="Verdana"/>
              </a:rPr>
              <a:t>a </a:t>
            </a:r>
            <a:r>
              <a:rPr dirty="0" sz="2900" spc="65">
                <a:solidFill>
                  <a:srgbClr val="FFFFFF"/>
                </a:solidFill>
                <a:latin typeface="Verdana"/>
                <a:cs typeface="Verdana"/>
              </a:rPr>
              <a:t>wide</a:t>
            </a:r>
            <a:r>
              <a:rPr dirty="0" sz="29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range</a:t>
            </a:r>
            <a:r>
              <a:rPr dirty="0" sz="29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9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bread</a:t>
            </a:r>
            <a:r>
              <a:rPr dirty="0" sz="29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35">
                <a:solidFill>
                  <a:srgbClr val="FFFFFF"/>
                </a:solidFill>
                <a:latin typeface="Verdana"/>
                <a:cs typeface="Verdana"/>
              </a:rPr>
              <a:t>options,</a:t>
            </a:r>
            <a:r>
              <a:rPr dirty="0" sz="29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popularity</a:t>
            </a:r>
            <a:r>
              <a:rPr dirty="0" sz="29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9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international</a:t>
            </a:r>
            <a:r>
              <a:rPr dirty="0" sz="29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35">
                <a:solidFill>
                  <a:srgbClr val="FFFFFF"/>
                </a:solidFill>
                <a:latin typeface="Verdana"/>
                <a:cs typeface="Verdana"/>
              </a:rPr>
              <a:t>cuisine,</a:t>
            </a:r>
            <a:r>
              <a:rPr dirty="0" sz="29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increasing </a:t>
            </a:r>
            <a:r>
              <a:rPr dirty="0" sz="2900" spc="90">
                <a:solidFill>
                  <a:srgbClr val="FFFFFF"/>
                </a:solidFill>
                <a:latin typeface="Verdana"/>
                <a:cs typeface="Verdana"/>
              </a:rPr>
              <a:t>number</a:t>
            </a:r>
            <a:r>
              <a:rPr dirty="0" sz="29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9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individuals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65">
                <a:solidFill>
                  <a:srgbClr val="FFFFFF"/>
                </a:solidFill>
                <a:latin typeface="Verdana"/>
                <a:cs typeface="Verdana"/>
              </a:rPr>
              <a:t>adopting</a:t>
            </a:r>
            <a:r>
              <a:rPr dirty="0" sz="29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vegan</a:t>
            </a:r>
            <a:r>
              <a:rPr dirty="0" sz="29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9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vegetarian</a:t>
            </a:r>
            <a:r>
              <a:rPr dirty="0" sz="29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75">
                <a:solidFill>
                  <a:srgbClr val="FFFFFF"/>
                </a:solidFill>
                <a:latin typeface="Verdana"/>
                <a:cs typeface="Verdana"/>
              </a:rPr>
              <a:t>diets,</a:t>
            </a:r>
            <a:r>
              <a:rPr dirty="0" sz="29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65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29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9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5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food</a:t>
            </a:r>
            <a:r>
              <a:rPr dirty="0" sz="29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0">
                <a:solidFill>
                  <a:srgbClr val="FFFFFF"/>
                </a:solidFill>
                <a:latin typeface="Verdana"/>
                <a:cs typeface="Verdana"/>
              </a:rPr>
              <a:t>service</a:t>
            </a:r>
            <a:r>
              <a:rPr dirty="0" sz="29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0">
                <a:solidFill>
                  <a:srgbClr val="FFFFFF"/>
                </a:solidFill>
                <a:latin typeface="Verdana"/>
                <a:cs typeface="Verdana"/>
              </a:rPr>
              <a:t>industry,</a:t>
            </a:r>
            <a:r>
              <a:rPr dirty="0" sz="29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60">
                <a:solidFill>
                  <a:srgbClr val="FFFFFF"/>
                </a:solidFill>
                <a:latin typeface="Verdana"/>
                <a:cs typeface="Verdana"/>
              </a:rPr>
              <a:t>rise</a:t>
            </a:r>
            <a:r>
              <a:rPr dirty="0" sz="29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9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0">
                <a:solidFill>
                  <a:srgbClr val="FFFFFF"/>
                </a:solidFill>
                <a:latin typeface="Verdana"/>
                <a:cs typeface="Verdana"/>
              </a:rPr>
              <a:t>e-</a:t>
            </a:r>
            <a:r>
              <a:rPr dirty="0" sz="2900" spc="85">
                <a:solidFill>
                  <a:srgbClr val="FFFFFF"/>
                </a:solidFill>
                <a:latin typeface="Verdana"/>
                <a:cs typeface="Verdana"/>
              </a:rPr>
              <a:t>commerce</a:t>
            </a:r>
            <a:r>
              <a:rPr dirty="0" sz="29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9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0">
                <a:solidFill>
                  <a:srgbClr val="FFFFFF"/>
                </a:solidFill>
                <a:latin typeface="Verdana"/>
                <a:cs typeface="Verdana"/>
              </a:rPr>
              <a:t>delivery</a:t>
            </a:r>
            <a:r>
              <a:rPr dirty="0" sz="29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95">
                <a:solidFill>
                  <a:srgbClr val="FFFFFF"/>
                </a:solidFill>
                <a:latin typeface="Verdana"/>
                <a:cs typeface="Verdana"/>
              </a:rPr>
              <a:t>services,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effective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marketing</a:t>
            </a:r>
            <a:r>
              <a:rPr dirty="0" sz="29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campaigns,</a:t>
            </a:r>
            <a:r>
              <a:rPr dirty="0" sz="29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promotions,</a:t>
            </a:r>
            <a:r>
              <a:rPr dirty="0" sz="29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9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collaborations</a:t>
            </a:r>
            <a:r>
              <a:rPr dirty="0" sz="29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60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29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influencers</a:t>
            </a:r>
            <a:r>
              <a:rPr dirty="0" sz="29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5">
                <a:solidFill>
                  <a:srgbClr val="FFFFFF"/>
                </a:solidFill>
                <a:latin typeface="Verdana"/>
                <a:cs typeface="Verdana"/>
              </a:rPr>
              <a:t>or </a:t>
            </a:r>
            <a:r>
              <a:rPr dirty="0" sz="2900" spc="-40">
                <a:solidFill>
                  <a:srgbClr val="FFFFFF"/>
                </a:solidFill>
                <a:latin typeface="Verdana"/>
                <a:cs typeface="Verdana"/>
              </a:rPr>
              <a:t>celebrities,</a:t>
            </a:r>
            <a:r>
              <a:rPr dirty="0" sz="29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regions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0">
                <a:solidFill>
                  <a:srgbClr val="FFFFFF"/>
                </a:solidFill>
                <a:latin typeface="Verdana"/>
                <a:cs typeface="Verdana"/>
              </a:rPr>
              <a:t>have</a:t>
            </a:r>
            <a:r>
              <a:rPr dirty="0" sz="29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dirty="0" sz="29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55">
                <a:solidFill>
                  <a:srgbClr val="FFFFFF"/>
                </a:solidFill>
                <a:latin typeface="Verdana"/>
                <a:cs typeface="Verdana"/>
              </a:rPr>
              <a:t>sandwich</a:t>
            </a:r>
            <a:r>
              <a:rPr dirty="0" sz="29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preferences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9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95">
                <a:solidFill>
                  <a:srgbClr val="FFFFFF"/>
                </a:solidFill>
                <a:latin typeface="Verdana"/>
                <a:cs typeface="Verdana"/>
              </a:rPr>
              <a:t>tastes,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convenient </a:t>
            </a:r>
            <a:r>
              <a:rPr dirty="0" sz="29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9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0">
                <a:solidFill>
                  <a:srgbClr val="FFFFFF"/>
                </a:solidFill>
                <a:latin typeface="Verdana"/>
                <a:cs typeface="Verdana"/>
              </a:rPr>
              <a:t>eco-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friendly</a:t>
            </a:r>
            <a:r>
              <a:rPr dirty="0" sz="29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65">
                <a:solidFill>
                  <a:srgbClr val="FFFFFF"/>
                </a:solidFill>
                <a:latin typeface="Verdana"/>
                <a:cs typeface="Verdana"/>
              </a:rPr>
              <a:t>packaging</a:t>
            </a:r>
            <a:r>
              <a:rPr dirty="0" sz="29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35">
                <a:solidFill>
                  <a:srgbClr val="FFFFFF"/>
                </a:solidFill>
                <a:latin typeface="Verdana"/>
                <a:cs typeface="Verdana"/>
              </a:rPr>
              <a:t>options,</a:t>
            </a:r>
            <a:r>
              <a:rPr dirty="0" sz="29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advanced</a:t>
            </a:r>
            <a:r>
              <a:rPr dirty="0" sz="29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food</a:t>
            </a:r>
            <a:r>
              <a:rPr dirty="0" sz="29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processing</a:t>
            </a:r>
            <a:r>
              <a:rPr dirty="0" sz="29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technologies </a:t>
            </a:r>
            <a:r>
              <a:rPr dirty="0" sz="29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9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food</a:t>
            </a:r>
            <a:r>
              <a:rPr dirty="0" sz="29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5">
                <a:solidFill>
                  <a:srgbClr val="FFFFFF"/>
                </a:solidFill>
                <a:latin typeface="Verdana"/>
                <a:cs typeface="Verdana"/>
              </a:rPr>
              <a:t>safety</a:t>
            </a:r>
            <a:r>
              <a:rPr dirty="0" sz="29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regulations</a:t>
            </a:r>
            <a:r>
              <a:rPr dirty="0" sz="29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9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9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70">
                <a:solidFill>
                  <a:srgbClr val="FFFFFF"/>
                </a:solidFill>
                <a:latin typeface="Verdana"/>
                <a:cs typeface="Verdana"/>
              </a:rPr>
              <a:t>main</a:t>
            </a:r>
            <a:r>
              <a:rPr dirty="0" sz="29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0">
                <a:solidFill>
                  <a:srgbClr val="FFFFFF"/>
                </a:solidFill>
                <a:latin typeface="Verdana"/>
                <a:cs typeface="Verdana"/>
              </a:rPr>
              <a:t>factors</a:t>
            </a:r>
            <a:r>
              <a:rPr dirty="0" sz="29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driving</a:t>
            </a:r>
            <a:r>
              <a:rPr dirty="0" sz="29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9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65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29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5">
                <a:solidFill>
                  <a:srgbClr val="FFFFFF"/>
                </a:solidFill>
                <a:latin typeface="Verdana"/>
                <a:cs typeface="Verdana"/>
              </a:rPr>
              <a:t>of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Sandwich</a:t>
            </a:r>
            <a:r>
              <a:rPr dirty="0" sz="2900" spc="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market.</a:t>
            </a:r>
            <a:endParaRPr sz="2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3828288"/>
            <a:ext cx="9377680" cy="2839720"/>
            <a:chOff x="0" y="3828288"/>
            <a:chExt cx="9377680" cy="2839720"/>
          </a:xfrm>
        </p:grpSpPr>
        <p:sp>
          <p:nvSpPr>
            <p:cNvPr id="4" name="object 4" descr=""/>
            <p:cNvSpPr/>
            <p:nvPr/>
          </p:nvSpPr>
          <p:spPr>
            <a:xfrm>
              <a:off x="0" y="3828288"/>
              <a:ext cx="9377680" cy="2839720"/>
            </a:xfrm>
            <a:custGeom>
              <a:avLst/>
              <a:gdLst/>
              <a:ahLst/>
              <a:cxnLst/>
              <a:rect l="l" t="t" r="r" b="b"/>
              <a:pathLst>
                <a:path w="9377680" h="2839720">
                  <a:moveTo>
                    <a:pt x="8477377" y="0"/>
                  </a:moveTo>
                  <a:lnTo>
                    <a:pt x="899845" y="0"/>
                  </a:lnTo>
                  <a:lnTo>
                    <a:pt x="852055" y="1247"/>
                  </a:lnTo>
                  <a:lnTo>
                    <a:pt x="804914" y="4948"/>
                  </a:lnTo>
                  <a:lnTo>
                    <a:pt x="758486" y="11041"/>
                  </a:lnTo>
                  <a:lnTo>
                    <a:pt x="712831" y="19463"/>
                  </a:lnTo>
                  <a:lnTo>
                    <a:pt x="668013" y="30152"/>
                  </a:lnTo>
                  <a:lnTo>
                    <a:pt x="624093" y="43046"/>
                  </a:lnTo>
                  <a:lnTo>
                    <a:pt x="581134" y="58083"/>
                  </a:lnTo>
                  <a:lnTo>
                    <a:pt x="539198" y="75199"/>
                  </a:lnTo>
                  <a:lnTo>
                    <a:pt x="498346" y="94334"/>
                  </a:lnTo>
                  <a:lnTo>
                    <a:pt x="458643" y="115425"/>
                  </a:lnTo>
                  <a:lnTo>
                    <a:pt x="420148" y="138409"/>
                  </a:lnTo>
                  <a:lnTo>
                    <a:pt x="382925" y="163225"/>
                  </a:lnTo>
                  <a:lnTo>
                    <a:pt x="347036" y="189810"/>
                  </a:lnTo>
                  <a:lnTo>
                    <a:pt x="312543" y="218102"/>
                  </a:lnTo>
                  <a:lnTo>
                    <a:pt x="279508" y="248038"/>
                  </a:lnTo>
                  <a:lnTo>
                    <a:pt x="247993" y="279557"/>
                  </a:lnTo>
                  <a:lnTo>
                    <a:pt x="218061" y="312597"/>
                  </a:lnTo>
                  <a:lnTo>
                    <a:pt x="189773" y="347094"/>
                  </a:lnTo>
                  <a:lnTo>
                    <a:pt x="163193" y="382987"/>
                  </a:lnTo>
                  <a:lnTo>
                    <a:pt x="138381" y="420213"/>
                  </a:lnTo>
                  <a:lnTo>
                    <a:pt x="115401" y="458711"/>
                  </a:lnTo>
                  <a:lnTo>
                    <a:pt x="94314" y="498418"/>
                  </a:lnTo>
                  <a:lnTo>
                    <a:pt x="75183" y="539272"/>
                  </a:lnTo>
                  <a:lnTo>
                    <a:pt x="58070" y="581211"/>
                  </a:lnTo>
                  <a:lnTo>
                    <a:pt x="43036" y="624171"/>
                  </a:lnTo>
                  <a:lnTo>
                    <a:pt x="30145" y="668092"/>
                  </a:lnTo>
                  <a:lnTo>
                    <a:pt x="19459" y="712911"/>
                  </a:lnTo>
                  <a:lnTo>
                    <a:pt x="11039" y="758566"/>
                  </a:lnTo>
                  <a:lnTo>
                    <a:pt x="4947" y="804994"/>
                  </a:lnTo>
                  <a:lnTo>
                    <a:pt x="1247" y="852133"/>
                  </a:lnTo>
                  <a:lnTo>
                    <a:pt x="0" y="899922"/>
                  </a:lnTo>
                  <a:lnTo>
                    <a:pt x="0" y="1939289"/>
                  </a:lnTo>
                  <a:lnTo>
                    <a:pt x="1247" y="1987078"/>
                  </a:lnTo>
                  <a:lnTo>
                    <a:pt x="4947" y="2034217"/>
                  </a:lnTo>
                  <a:lnTo>
                    <a:pt x="11039" y="2080645"/>
                  </a:lnTo>
                  <a:lnTo>
                    <a:pt x="19459" y="2126300"/>
                  </a:lnTo>
                  <a:lnTo>
                    <a:pt x="30145" y="2171119"/>
                  </a:lnTo>
                  <a:lnTo>
                    <a:pt x="43036" y="2215040"/>
                  </a:lnTo>
                  <a:lnTo>
                    <a:pt x="58070" y="2258000"/>
                  </a:lnTo>
                  <a:lnTo>
                    <a:pt x="75183" y="2299939"/>
                  </a:lnTo>
                  <a:lnTo>
                    <a:pt x="94314" y="2340793"/>
                  </a:lnTo>
                  <a:lnTo>
                    <a:pt x="115401" y="2380500"/>
                  </a:lnTo>
                  <a:lnTo>
                    <a:pt x="138381" y="2418998"/>
                  </a:lnTo>
                  <a:lnTo>
                    <a:pt x="163193" y="2456224"/>
                  </a:lnTo>
                  <a:lnTo>
                    <a:pt x="189773" y="2492117"/>
                  </a:lnTo>
                  <a:lnTo>
                    <a:pt x="218061" y="2526614"/>
                  </a:lnTo>
                  <a:lnTo>
                    <a:pt x="247993" y="2559654"/>
                  </a:lnTo>
                  <a:lnTo>
                    <a:pt x="279508" y="2591173"/>
                  </a:lnTo>
                  <a:lnTo>
                    <a:pt x="312543" y="2621109"/>
                  </a:lnTo>
                  <a:lnTo>
                    <a:pt x="347036" y="2649401"/>
                  </a:lnTo>
                  <a:lnTo>
                    <a:pt x="382925" y="2675986"/>
                  </a:lnTo>
                  <a:lnTo>
                    <a:pt x="420148" y="2700802"/>
                  </a:lnTo>
                  <a:lnTo>
                    <a:pt x="458643" y="2723786"/>
                  </a:lnTo>
                  <a:lnTo>
                    <a:pt x="498346" y="2744877"/>
                  </a:lnTo>
                  <a:lnTo>
                    <a:pt x="539198" y="2764012"/>
                  </a:lnTo>
                  <a:lnTo>
                    <a:pt x="581134" y="2781128"/>
                  </a:lnTo>
                  <a:lnTo>
                    <a:pt x="624093" y="2796165"/>
                  </a:lnTo>
                  <a:lnTo>
                    <a:pt x="668013" y="2809059"/>
                  </a:lnTo>
                  <a:lnTo>
                    <a:pt x="712831" y="2819748"/>
                  </a:lnTo>
                  <a:lnTo>
                    <a:pt x="758486" y="2828170"/>
                  </a:lnTo>
                  <a:lnTo>
                    <a:pt x="804914" y="2834263"/>
                  </a:lnTo>
                  <a:lnTo>
                    <a:pt x="852055" y="2837964"/>
                  </a:lnTo>
                  <a:lnTo>
                    <a:pt x="899845" y="2839212"/>
                  </a:lnTo>
                  <a:lnTo>
                    <a:pt x="8477377" y="2839212"/>
                  </a:lnTo>
                  <a:lnTo>
                    <a:pt x="8525164" y="2837964"/>
                  </a:lnTo>
                  <a:lnTo>
                    <a:pt x="8572303" y="2834263"/>
                  </a:lnTo>
                  <a:lnTo>
                    <a:pt x="8618729" y="2828170"/>
                  </a:lnTo>
                  <a:lnTo>
                    <a:pt x="8664381" y="2819748"/>
                  </a:lnTo>
                  <a:lnTo>
                    <a:pt x="8709197" y="2809059"/>
                  </a:lnTo>
                  <a:lnTo>
                    <a:pt x="8753114" y="2796165"/>
                  </a:lnTo>
                  <a:lnTo>
                    <a:pt x="8796071" y="2781128"/>
                  </a:lnTo>
                  <a:lnTo>
                    <a:pt x="8838005" y="2764012"/>
                  </a:lnTo>
                  <a:lnTo>
                    <a:pt x="8878854" y="2744877"/>
                  </a:lnTo>
                  <a:lnTo>
                    <a:pt x="8918556" y="2723786"/>
                  </a:lnTo>
                  <a:lnTo>
                    <a:pt x="8957048" y="2700802"/>
                  </a:lnTo>
                  <a:lnTo>
                    <a:pt x="8994269" y="2675986"/>
                  </a:lnTo>
                  <a:lnTo>
                    <a:pt x="9030156" y="2649401"/>
                  </a:lnTo>
                  <a:lnTo>
                    <a:pt x="9064647" y="2621109"/>
                  </a:lnTo>
                  <a:lnTo>
                    <a:pt x="9097680" y="2591173"/>
                  </a:lnTo>
                  <a:lnTo>
                    <a:pt x="9129193" y="2559654"/>
                  </a:lnTo>
                  <a:lnTo>
                    <a:pt x="9159124" y="2526614"/>
                  </a:lnTo>
                  <a:lnTo>
                    <a:pt x="9187409" y="2492117"/>
                  </a:lnTo>
                  <a:lnTo>
                    <a:pt x="9213988" y="2456224"/>
                  </a:lnTo>
                  <a:lnTo>
                    <a:pt x="9238798" y="2418998"/>
                  </a:lnTo>
                  <a:lnTo>
                    <a:pt x="9261777" y="2380500"/>
                  </a:lnTo>
                  <a:lnTo>
                    <a:pt x="9282863" y="2340793"/>
                  </a:lnTo>
                  <a:lnTo>
                    <a:pt x="9301993" y="2299939"/>
                  </a:lnTo>
                  <a:lnTo>
                    <a:pt x="9319105" y="2258000"/>
                  </a:lnTo>
                  <a:lnTo>
                    <a:pt x="9334137" y="2215040"/>
                  </a:lnTo>
                  <a:lnTo>
                    <a:pt x="9347027" y="2171119"/>
                  </a:lnTo>
                  <a:lnTo>
                    <a:pt x="9357714" y="2126300"/>
                  </a:lnTo>
                  <a:lnTo>
                    <a:pt x="9366133" y="2080645"/>
                  </a:lnTo>
                  <a:lnTo>
                    <a:pt x="9372224" y="2034217"/>
                  </a:lnTo>
                  <a:lnTo>
                    <a:pt x="9375924" y="1987078"/>
                  </a:lnTo>
                  <a:lnTo>
                    <a:pt x="9377172" y="1939289"/>
                  </a:lnTo>
                  <a:lnTo>
                    <a:pt x="9377172" y="899922"/>
                  </a:lnTo>
                  <a:lnTo>
                    <a:pt x="9375924" y="852133"/>
                  </a:lnTo>
                  <a:lnTo>
                    <a:pt x="9372224" y="804994"/>
                  </a:lnTo>
                  <a:lnTo>
                    <a:pt x="9366133" y="758566"/>
                  </a:lnTo>
                  <a:lnTo>
                    <a:pt x="9357714" y="712911"/>
                  </a:lnTo>
                  <a:lnTo>
                    <a:pt x="9347027" y="668092"/>
                  </a:lnTo>
                  <a:lnTo>
                    <a:pt x="9334137" y="624171"/>
                  </a:lnTo>
                  <a:lnTo>
                    <a:pt x="9319105" y="581211"/>
                  </a:lnTo>
                  <a:lnTo>
                    <a:pt x="9301993" y="539272"/>
                  </a:lnTo>
                  <a:lnTo>
                    <a:pt x="9282863" y="498418"/>
                  </a:lnTo>
                  <a:lnTo>
                    <a:pt x="9261777" y="458711"/>
                  </a:lnTo>
                  <a:lnTo>
                    <a:pt x="9238798" y="420213"/>
                  </a:lnTo>
                  <a:lnTo>
                    <a:pt x="9213988" y="382987"/>
                  </a:lnTo>
                  <a:lnTo>
                    <a:pt x="9187409" y="347094"/>
                  </a:lnTo>
                  <a:lnTo>
                    <a:pt x="9159124" y="312597"/>
                  </a:lnTo>
                  <a:lnTo>
                    <a:pt x="9129193" y="279557"/>
                  </a:lnTo>
                  <a:lnTo>
                    <a:pt x="9097680" y="248038"/>
                  </a:lnTo>
                  <a:lnTo>
                    <a:pt x="9064647" y="218102"/>
                  </a:lnTo>
                  <a:lnTo>
                    <a:pt x="9030156" y="189810"/>
                  </a:lnTo>
                  <a:lnTo>
                    <a:pt x="8994269" y="163225"/>
                  </a:lnTo>
                  <a:lnTo>
                    <a:pt x="8957048" y="138409"/>
                  </a:lnTo>
                  <a:lnTo>
                    <a:pt x="8918556" y="115425"/>
                  </a:lnTo>
                  <a:lnTo>
                    <a:pt x="8878854" y="94334"/>
                  </a:lnTo>
                  <a:lnTo>
                    <a:pt x="8838005" y="75199"/>
                  </a:lnTo>
                  <a:lnTo>
                    <a:pt x="8796071" y="58083"/>
                  </a:lnTo>
                  <a:lnTo>
                    <a:pt x="8753114" y="43046"/>
                  </a:lnTo>
                  <a:lnTo>
                    <a:pt x="8709197" y="30152"/>
                  </a:lnTo>
                  <a:lnTo>
                    <a:pt x="8664381" y="19463"/>
                  </a:lnTo>
                  <a:lnTo>
                    <a:pt x="8618729" y="11041"/>
                  </a:lnTo>
                  <a:lnTo>
                    <a:pt x="8572303" y="4948"/>
                  </a:lnTo>
                  <a:lnTo>
                    <a:pt x="8525164" y="1247"/>
                  </a:lnTo>
                  <a:lnTo>
                    <a:pt x="8477377" y="0"/>
                  </a:lnTo>
                  <a:close/>
                </a:path>
              </a:pathLst>
            </a:custGeom>
            <a:solidFill>
              <a:srgbClr val="5A3C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5572" y="4177284"/>
              <a:ext cx="2290572" cy="2287524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332231" y="4085844"/>
              <a:ext cx="2257425" cy="2255520"/>
            </a:xfrm>
            <a:custGeom>
              <a:avLst/>
              <a:gdLst/>
              <a:ahLst/>
              <a:cxnLst/>
              <a:rect l="l" t="t" r="r" b="b"/>
              <a:pathLst>
                <a:path w="2257425" h="2255520">
                  <a:moveTo>
                    <a:pt x="1128522" y="0"/>
                  </a:moveTo>
                  <a:lnTo>
                    <a:pt x="1080817" y="989"/>
                  </a:lnTo>
                  <a:lnTo>
                    <a:pt x="1033618" y="3931"/>
                  </a:lnTo>
                  <a:lnTo>
                    <a:pt x="986962" y="8787"/>
                  </a:lnTo>
                  <a:lnTo>
                    <a:pt x="940890" y="15517"/>
                  </a:lnTo>
                  <a:lnTo>
                    <a:pt x="895439" y="24083"/>
                  </a:lnTo>
                  <a:lnTo>
                    <a:pt x="850650" y="34445"/>
                  </a:lnTo>
                  <a:lnTo>
                    <a:pt x="806561" y="46563"/>
                  </a:lnTo>
                  <a:lnTo>
                    <a:pt x="763213" y="60400"/>
                  </a:lnTo>
                  <a:lnTo>
                    <a:pt x="720643" y="75915"/>
                  </a:lnTo>
                  <a:lnTo>
                    <a:pt x="678891" y="93070"/>
                  </a:lnTo>
                  <a:lnTo>
                    <a:pt x="637996" y="111825"/>
                  </a:lnTo>
                  <a:lnTo>
                    <a:pt x="597998" y="132141"/>
                  </a:lnTo>
                  <a:lnTo>
                    <a:pt x="558935" y="153980"/>
                  </a:lnTo>
                  <a:lnTo>
                    <a:pt x="520847" y="177301"/>
                  </a:lnTo>
                  <a:lnTo>
                    <a:pt x="483773" y="202067"/>
                  </a:lnTo>
                  <a:lnTo>
                    <a:pt x="447752" y="228236"/>
                  </a:lnTo>
                  <a:lnTo>
                    <a:pt x="412823" y="255772"/>
                  </a:lnTo>
                  <a:lnTo>
                    <a:pt x="379025" y="284633"/>
                  </a:lnTo>
                  <a:lnTo>
                    <a:pt x="346398" y="314782"/>
                  </a:lnTo>
                  <a:lnTo>
                    <a:pt x="314981" y="346178"/>
                  </a:lnTo>
                  <a:lnTo>
                    <a:pt x="284813" y="378784"/>
                  </a:lnTo>
                  <a:lnTo>
                    <a:pt x="255933" y="412559"/>
                  </a:lnTo>
                  <a:lnTo>
                    <a:pt x="228380" y="447465"/>
                  </a:lnTo>
                  <a:lnTo>
                    <a:pt x="202193" y="483462"/>
                  </a:lnTo>
                  <a:lnTo>
                    <a:pt x="177412" y="520511"/>
                  </a:lnTo>
                  <a:lnTo>
                    <a:pt x="154076" y="558574"/>
                  </a:lnTo>
                  <a:lnTo>
                    <a:pt x="132224" y="597610"/>
                  </a:lnTo>
                  <a:lnTo>
                    <a:pt x="111894" y="637581"/>
                  </a:lnTo>
                  <a:lnTo>
                    <a:pt x="93127" y="678448"/>
                  </a:lnTo>
                  <a:lnTo>
                    <a:pt x="75962" y="720171"/>
                  </a:lnTo>
                  <a:lnTo>
                    <a:pt x="60437" y="762711"/>
                  </a:lnTo>
                  <a:lnTo>
                    <a:pt x="46592" y="806030"/>
                  </a:lnTo>
                  <a:lnTo>
                    <a:pt x="34466" y="850088"/>
                  </a:lnTo>
                  <a:lnTo>
                    <a:pt x="24098" y="894845"/>
                  </a:lnTo>
                  <a:lnTo>
                    <a:pt x="15527" y="940263"/>
                  </a:lnTo>
                  <a:lnTo>
                    <a:pt x="8792" y="986303"/>
                  </a:lnTo>
                  <a:lnTo>
                    <a:pt x="3934" y="1032925"/>
                  </a:lnTo>
                  <a:lnTo>
                    <a:pt x="990" y="1080090"/>
                  </a:lnTo>
                  <a:lnTo>
                    <a:pt x="0" y="1127759"/>
                  </a:lnTo>
                  <a:lnTo>
                    <a:pt x="990" y="1175429"/>
                  </a:lnTo>
                  <a:lnTo>
                    <a:pt x="3934" y="1222594"/>
                  </a:lnTo>
                  <a:lnTo>
                    <a:pt x="8792" y="1269216"/>
                  </a:lnTo>
                  <a:lnTo>
                    <a:pt x="15527" y="1315256"/>
                  </a:lnTo>
                  <a:lnTo>
                    <a:pt x="24098" y="1360674"/>
                  </a:lnTo>
                  <a:lnTo>
                    <a:pt x="34466" y="1405431"/>
                  </a:lnTo>
                  <a:lnTo>
                    <a:pt x="46592" y="1449489"/>
                  </a:lnTo>
                  <a:lnTo>
                    <a:pt x="60437" y="1492808"/>
                  </a:lnTo>
                  <a:lnTo>
                    <a:pt x="75962" y="1535348"/>
                  </a:lnTo>
                  <a:lnTo>
                    <a:pt x="93127" y="1577071"/>
                  </a:lnTo>
                  <a:lnTo>
                    <a:pt x="111894" y="1617938"/>
                  </a:lnTo>
                  <a:lnTo>
                    <a:pt x="132224" y="1657909"/>
                  </a:lnTo>
                  <a:lnTo>
                    <a:pt x="154076" y="1696945"/>
                  </a:lnTo>
                  <a:lnTo>
                    <a:pt x="177412" y="1735008"/>
                  </a:lnTo>
                  <a:lnTo>
                    <a:pt x="202193" y="1772057"/>
                  </a:lnTo>
                  <a:lnTo>
                    <a:pt x="228380" y="1808054"/>
                  </a:lnTo>
                  <a:lnTo>
                    <a:pt x="255933" y="1842960"/>
                  </a:lnTo>
                  <a:lnTo>
                    <a:pt x="284813" y="1876735"/>
                  </a:lnTo>
                  <a:lnTo>
                    <a:pt x="314981" y="1909341"/>
                  </a:lnTo>
                  <a:lnTo>
                    <a:pt x="346398" y="1940737"/>
                  </a:lnTo>
                  <a:lnTo>
                    <a:pt x="379025" y="1970886"/>
                  </a:lnTo>
                  <a:lnTo>
                    <a:pt x="412823" y="1999747"/>
                  </a:lnTo>
                  <a:lnTo>
                    <a:pt x="447752" y="2027283"/>
                  </a:lnTo>
                  <a:lnTo>
                    <a:pt x="483773" y="2053452"/>
                  </a:lnTo>
                  <a:lnTo>
                    <a:pt x="520847" y="2078218"/>
                  </a:lnTo>
                  <a:lnTo>
                    <a:pt x="558935" y="2101539"/>
                  </a:lnTo>
                  <a:lnTo>
                    <a:pt x="597998" y="2123378"/>
                  </a:lnTo>
                  <a:lnTo>
                    <a:pt x="637996" y="2143694"/>
                  </a:lnTo>
                  <a:lnTo>
                    <a:pt x="678891" y="2162449"/>
                  </a:lnTo>
                  <a:lnTo>
                    <a:pt x="720643" y="2179604"/>
                  </a:lnTo>
                  <a:lnTo>
                    <a:pt x="763213" y="2195119"/>
                  </a:lnTo>
                  <a:lnTo>
                    <a:pt x="806561" y="2208956"/>
                  </a:lnTo>
                  <a:lnTo>
                    <a:pt x="850650" y="2221074"/>
                  </a:lnTo>
                  <a:lnTo>
                    <a:pt x="895439" y="2231436"/>
                  </a:lnTo>
                  <a:lnTo>
                    <a:pt x="940890" y="2240002"/>
                  </a:lnTo>
                  <a:lnTo>
                    <a:pt x="986962" y="2246732"/>
                  </a:lnTo>
                  <a:lnTo>
                    <a:pt x="1033618" y="2251588"/>
                  </a:lnTo>
                  <a:lnTo>
                    <a:pt x="1080817" y="2254530"/>
                  </a:lnTo>
                  <a:lnTo>
                    <a:pt x="1128522" y="2255519"/>
                  </a:lnTo>
                  <a:lnTo>
                    <a:pt x="1176229" y="2254530"/>
                  </a:lnTo>
                  <a:lnTo>
                    <a:pt x="1223432" y="2251588"/>
                  </a:lnTo>
                  <a:lnTo>
                    <a:pt x="1270091" y="2246732"/>
                  </a:lnTo>
                  <a:lnTo>
                    <a:pt x="1316166" y="2240002"/>
                  </a:lnTo>
                  <a:lnTo>
                    <a:pt x="1361619" y="2231436"/>
                  </a:lnTo>
                  <a:lnTo>
                    <a:pt x="1406410" y="2221074"/>
                  </a:lnTo>
                  <a:lnTo>
                    <a:pt x="1450500" y="2208956"/>
                  </a:lnTo>
                  <a:lnTo>
                    <a:pt x="1493850" y="2195119"/>
                  </a:lnTo>
                  <a:lnTo>
                    <a:pt x="1536421" y="2179604"/>
                  </a:lnTo>
                  <a:lnTo>
                    <a:pt x="1578174" y="2162449"/>
                  </a:lnTo>
                  <a:lnTo>
                    <a:pt x="1619069" y="2143694"/>
                  </a:lnTo>
                  <a:lnTo>
                    <a:pt x="1659068" y="2123378"/>
                  </a:lnTo>
                  <a:lnTo>
                    <a:pt x="1698131" y="2101539"/>
                  </a:lnTo>
                  <a:lnTo>
                    <a:pt x="1736219" y="2078218"/>
                  </a:lnTo>
                  <a:lnTo>
                    <a:pt x="1773292" y="2053452"/>
                  </a:lnTo>
                  <a:lnTo>
                    <a:pt x="1809313" y="2027283"/>
                  </a:lnTo>
                  <a:lnTo>
                    <a:pt x="1844241" y="1999747"/>
                  </a:lnTo>
                  <a:lnTo>
                    <a:pt x="1878038" y="1970886"/>
                  </a:lnTo>
                  <a:lnTo>
                    <a:pt x="1910664" y="1940737"/>
                  </a:lnTo>
                  <a:lnTo>
                    <a:pt x="1942080" y="1909341"/>
                  </a:lnTo>
                  <a:lnTo>
                    <a:pt x="1972248" y="1876735"/>
                  </a:lnTo>
                  <a:lnTo>
                    <a:pt x="2001127" y="1842960"/>
                  </a:lnTo>
                  <a:lnTo>
                    <a:pt x="2028678" y="1808054"/>
                  </a:lnTo>
                  <a:lnTo>
                    <a:pt x="2054864" y="1772057"/>
                  </a:lnTo>
                  <a:lnTo>
                    <a:pt x="2079643" y="1735008"/>
                  </a:lnTo>
                  <a:lnTo>
                    <a:pt x="2102978" y="1696945"/>
                  </a:lnTo>
                  <a:lnTo>
                    <a:pt x="2124829" y="1657909"/>
                  </a:lnTo>
                  <a:lnTo>
                    <a:pt x="2145157" y="1617938"/>
                  </a:lnTo>
                  <a:lnTo>
                    <a:pt x="2163923" y="1577071"/>
                  </a:lnTo>
                  <a:lnTo>
                    <a:pt x="2181087" y="1535348"/>
                  </a:lnTo>
                  <a:lnTo>
                    <a:pt x="2196611" y="1492808"/>
                  </a:lnTo>
                  <a:lnTo>
                    <a:pt x="2210455" y="1449489"/>
                  </a:lnTo>
                  <a:lnTo>
                    <a:pt x="2222580" y="1405431"/>
                  </a:lnTo>
                  <a:lnTo>
                    <a:pt x="2232948" y="1360674"/>
                  </a:lnTo>
                  <a:lnTo>
                    <a:pt x="2241518" y="1315256"/>
                  </a:lnTo>
                  <a:lnTo>
                    <a:pt x="2248252" y="1269216"/>
                  </a:lnTo>
                  <a:lnTo>
                    <a:pt x="2253110" y="1222594"/>
                  </a:lnTo>
                  <a:lnTo>
                    <a:pt x="2256054" y="1175429"/>
                  </a:lnTo>
                  <a:lnTo>
                    <a:pt x="2257044" y="1127759"/>
                  </a:lnTo>
                  <a:lnTo>
                    <a:pt x="2256054" y="1080090"/>
                  </a:lnTo>
                  <a:lnTo>
                    <a:pt x="2253110" y="1032925"/>
                  </a:lnTo>
                  <a:lnTo>
                    <a:pt x="2248252" y="986303"/>
                  </a:lnTo>
                  <a:lnTo>
                    <a:pt x="2241518" y="940263"/>
                  </a:lnTo>
                  <a:lnTo>
                    <a:pt x="2232948" y="894845"/>
                  </a:lnTo>
                  <a:lnTo>
                    <a:pt x="2222580" y="850088"/>
                  </a:lnTo>
                  <a:lnTo>
                    <a:pt x="2210455" y="806030"/>
                  </a:lnTo>
                  <a:lnTo>
                    <a:pt x="2196611" y="762711"/>
                  </a:lnTo>
                  <a:lnTo>
                    <a:pt x="2181087" y="720171"/>
                  </a:lnTo>
                  <a:lnTo>
                    <a:pt x="2163923" y="678448"/>
                  </a:lnTo>
                  <a:lnTo>
                    <a:pt x="2145157" y="637581"/>
                  </a:lnTo>
                  <a:lnTo>
                    <a:pt x="2124829" y="597610"/>
                  </a:lnTo>
                  <a:lnTo>
                    <a:pt x="2102978" y="558574"/>
                  </a:lnTo>
                  <a:lnTo>
                    <a:pt x="2079643" y="520511"/>
                  </a:lnTo>
                  <a:lnTo>
                    <a:pt x="2054864" y="483462"/>
                  </a:lnTo>
                  <a:lnTo>
                    <a:pt x="2028678" y="447465"/>
                  </a:lnTo>
                  <a:lnTo>
                    <a:pt x="2001127" y="412559"/>
                  </a:lnTo>
                  <a:lnTo>
                    <a:pt x="1972248" y="378784"/>
                  </a:lnTo>
                  <a:lnTo>
                    <a:pt x="1942080" y="346178"/>
                  </a:lnTo>
                  <a:lnTo>
                    <a:pt x="1910664" y="314782"/>
                  </a:lnTo>
                  <a:lnTo>
                    <a:pt x="1878038" y="284633"/>
                  </a:lnTo>
                  <a:lnTo>
                    <a:pt x="1844241" y="255772"/>
                  </a:lnTo>
                  <a:lnTo>
                    <a:pt x="1809313" y="228236"/>
                  </a:lnTo>
                  <a:lnTo>
                    <a:pt x="1773292" y="202067"/>
                  </a:lnTo>
                  <a:lnTo>
                    <a:pt x="1736219" y="177301"/>
                  </a:lnTo>
                  <a:lnTo>
                    <a:pt x="1698131" y="153980"/>
                  </a:lnTo>
                  <a:lnTo>
                    <a:pt x="1659068" y="132141"/>
                  </a:lnTo>
                  <a:lnTo>
                    <a:pt x="1619069" y="111825"/>
                  </a:lnTo>
                  <a:lnTo>
                    <a:pt x="1578174" y="93070"/>
                  </a:lnTo>
                  <a:lnTo>
                    <a:pt x="1536421" y="75915"/>
                  </a:lnTo>
                  <a:lnTo>
                    <a:pt x="1493850" y="60400"/>
                  </a:lnTo>
                  <a:lnTo>
                    <a:pt x="1450500" y="46563"/>
                  </a:lnTo>
                  <a:lnTo>
                    <a:pt x="1406410" y="34445"/>
                  </a:lnTo>
                  <a:lnTo>
                    <a:pt x="1361619" y="24083"/>
                  </a:lnTo>
                  <a:lnTo>
                    <a:pt x="1316166" y="15517"/>
                  </a:lnTo>
                  <a:lnTo>
                    <a:pt x="1270091" y="8787"/>
                  </a:lnTo>
                  <a:lnTo>
                    <a:pt x="1223432" y="3931"/>
                  </a:lnTo>
                  <a:lnTo>
                    <a:pt x="1176229" y="989"/>
                  </a:lnTo>
                  <a:lnTo>
                    <a:pt x="11285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39749" y="4350207"/>
            <a:ext cx="1440815" cy="708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sz="4450" spc="-175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4450" spc="-1700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7453" sz="6675" spc="-1762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4450" spc="-565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4450">
              <a:latin typeface="Verdana"/>
              <a:cs typeface="Verdana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742289" y="5112765"/>
            <a:ext cx="1435735" cy="708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450" spc="-434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4450">
              <a:latin typeface="Verdana"/>
              <a:cs typeface="Verdan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652517" y="4163540"/>
            <a:ext cx="1930400" cy="190436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5715">
              <a:lnSpc>
                <a:spcPct val="117400"/>
              </a:lnSpc>
              <a:spcBef>
                <a:spcPts val="100"/>
              </a:spcBef>
            </a:pPr>
            <a:r>
              <a:rPr dirty="0" sz="5250" spc="-70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5250" spc="-10">
                <a:solidFill>
                  <a:srgbClr val="FFFFFF"/>
                </a:solidFill>
                <a:latin typeface="Arial"/>
                <a:cs typeface="Arial"/>
              </a:rPr>
              <a:t>5.50%</a:t>
            </a:r>
            <a:endParaRPr sz="525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5359" rIns="0" bIns="0" rtlCol="0" vert="horz">
            <a:spAutoFit/>
          </a:bodyPr>
          <a:lstStyle/>
          <a:p>
            <a:pPr marL="5495290">
              <a:lnSpc>
                <a:spcPct val="100000"/>
              </a:lnSpc>
              <a:spcBef>
                <a:spcPts val="95"/>
              </a:spcBef>
            </a:pPr>
            <a:r>
              <a:rPr dirty="0" spc="-235"/>
              <a:t>KEY</a:t>
            </a:r>
            <a:r>
              <a:rPr dirty="0" spc="-720"/>
              <a:t> </a:t>
            </a:r>
            <a:r>
              <a:rPr dirty="0" spc="-425"/>
              <a:t>INSIGHTS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40">
                <a:solidFill>
                  <a:srgbClr val="FFFFFF"/>
                </a:solidFill>
              </a:rPr>
              <a:t>REVENUE</a:t>
            </a:r>
            <a:r>
              <a:rPr dirty="0" sz="6000" spc="-655">
                <a:solidFill>
                  <a:srgbClr val="FFFFFF"/>
                </a:solidFill>
              </a:rPr>
              <a:t> </a:t>
            </a:r>
            <a:r>
              <a:rPr dirty="0" sz="6000" spc="-125">
                <a:solidFill>
                  <a:srgbClr val="FFFFFF"/>
                </a:solidFill>
              </a:rPr>
              <a:t>MARKET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 spc="-195">
                <a:solidFill>
                  <a:srgbClr val="FFFFFF"/>
                </a:solidFill>
              </a:rPr>
              <a:t>SHARE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>
                <a:solidFill>
                  <a:srgbClr val="FFFFFF"/>
                </a:solidFill>
              </a:rPr>
              <a:t>BY</a:t>
            </a:r>
            <a:r>
              <a:rPr dirty="0" sz="6000" spc="-615">
                <a:solidFill>
                  <a:srgbClr val="FFFFFF"/>
                </a:solidFill>
              </a:rPr>
              <a:t> </a:t>
            </a:r>
            <a:r>
              <a:rPr dirty="0" sz="6000" spc="-170">
                <a:solidFill>
                  <a:srgbClr val="FFFFFF"/>
                </a:solidFill>
              </a:rPr>
              <a:t>SEGMENTS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 spc="-335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3" name="object 3" descr=""/>
          <p:cNvSpPr txBox="1"/>
          <p:nvPr/>
        </p:nvSpPr>
        <p:spPr>
          <a:xfrm>
            <a:off x="940104" y="3481832"/>
            <a:ext cx="3642995" cy="6292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950" spc="-55">
                <a:solidFill>
                  <a:srgbClr val="43B4BD"/>
                </a:solidFill>
                <a:latin typeface="Verdana"/>
                <a:cs typeface="Verdana"/>
              </a:rPr>
              <a:t>Type</a:t>
            </a:r>
            <a:r>
              <a:rPr dirty="0" sz="3950" spc="-325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39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95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191250" y="2960649"/>
            <a:ext cx="4451350" cy="1449070"/>
          </a:xfrm>
          <a:prstGeom prst="rect">
            <a:avLst/>
          </a:prstGeom>
        </p:spPr>
        <p:txBody>
          <a:bodyPr wrap="square" lIns="0" tIns="114935" rIns="0" bIns="0" rtlCol="0" vert="horz">
            <a:spAutoFit/>
          </a:bodyPr>
          <a:lstStyle/>
          <a:p>
            <a:pPr marL="445134" indent="-432434">
              <a:lnSpc>
                <a:spcPct val="100000"/>
              </a:lnSpc>
              <a:spcBef>
                <a:spcPts val="905"/>
              </a:spcBef>
              <a:buFont typeface="Arial"/>
              <a:buChar char="•"/>
              <a:tabLst>
                <a:tab pos="445134" algn="l"/>
              </a:tabLst>
            </a:pPr>
            <a:r>
              <a:rPr dirty="0" sz="4000">
                <a:solidFill>
                  <a:srgbClr val="FFFFFF"/>
                </a:solidFill>
                <a:latin typeface="Verdana"/>
                <a:cs typeface="Verdana"/>
              </a:rPr>
              <a:t>Non-</a:t>
            </a:r>
            <a:r>
              <a:rPr dirty="0" sz="4000" spc="-10">
                <a:solidFill>
                  <a:srgbClr val="FFFFFF"/>
                </a:solidFill>
                <a:latin typeface="Verdana"/>
                <a:cs typeface="Verdana"/>
              </a:rPr>
              <a:t>vegetarian</a:t>
            </a:r>
            <a:endParaRPr sz="4000">
              <a:latin typeface="Verdana"/>
              <a:cs typeface="Verdana"/>
            </a:endParaRPr>
          </a:p>
          <a:p>
            <a:pPr marL="445134" indent="-432434">
              <a:lnSpc>
                <a:spcPct val="100000"/>
              </a:lnSpc>
              <a:spcBef>
                <a:spcPts val="800"/>
              </a:spcBef>
              <a:buFont typeface="Arial"/>
              <a:buChar char="•"/>
              <a:tabLst>
                <a:tab pos="445134" algn="l"/>
              </a:tabLst>
            </a:pPr>
            <a:r>
              <a:rPr dirty="0" sz="4000" spc="-10">
                <a:solidFill>
                  <a:srgbClr val="FFFFFF"/>
                </a:solidFill>
                <a:latin typeface="Verdana"/>
                <a:cs typeface="Verdana"/>
              </a:rPr>
              <a:t>Vegetarian</a:t>
            </a:r>
            <a:endParaRPr sz="400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88670" y="6919976"/>
            <a:ext cx="4455795" cy="6292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950" spc="105">
                <a:solidFill>
                  <a:srgbClr val="43B4BD"/>
                </a:solidFill>
                <a:latin typeface="Verdana"/>
                <a:cs typeface="Verdana"/>
              </a:rPr>
              <a:t>Product</a:t>
            </a:r>
            <a:r>
              <a:rPr dirty="0" sz="3950" spc="-345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39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950">
              <a:latin typeface="Verdana"/>
              <a:cs typeface="Verdan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996432" y="6214120"/>
            <a:ext cx="5081270" cy="2159000"/>
          </a:xfrm>
          <a:prstGeom prst="rect">
            <a:avLst/>
          </a:prstGeom>
        </p:spPr>
        <p:txBody>
          <a:bodyPr wrap="square" lIns="0" tIns="114300" rIns="0" bIns="0" rtlCol="0" vert="horz">
            <a:spAutoFit/>
          </a:bodyPr>
          <a:lstStyle/>
          <a:p>
            <a:pPr marL="445134" indent="-432434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445134" algn="l"/>
              </a:tabLst>
            </a:pPr>
            <a:r>
              <a:rPr dirty="0" sz="4000">
                <a:latin typeface="Verdana"/>
                <a:cs typeface="Verdana"/>
              </a:rPr>
              <a:t>Fresh</a:t>
            </a:r>
            <a:r>
              <a:rPr dirty="0" sz="4000" spc="-245">
                <a:latin typeface="Verdana"/>
                <a:cs typeface="Verdana"/>
              </a:rPr>
              <a:t> </a:t>
            </a:r>
            <a:r>
              <a:rPr dirty="0" sz="4000" spc="-10">
                <a:latin typeface="Verdana"/>
                <a:cs typeface="Verdana"/>
              </a:rPr>
              <a:t>Sandwiches</a:t>
            </a:r>
            <a:endParaRPr sz="4000">
              <a:latin typeface="Verdana"/>
              <a:cs typeface="Verdana"/>
            </a:endParaRPr>
          </a:p>
          <a:p>
            <a:pPr marL="445134" marR="1028700" indent="-433070">
              <a:lnSpc>
                <a:spcPct val="116500"/>
              </a:lnSpc>
              <a:spcBef>
                <a:spcPts val="10"/>
              </a:spcBef>
              <a:buFont typeface="Arial"/>
              <a:buChar char="•"/>
              <a:tabLst>
                <a:tab pos="445134" algn="l"/>
              </a:tabLst>
            </a:pPr>
            <a:r>
              <a:rPr dirty="0" sz="4000">
                <a:latin typeface="Verdana"/>
                <a:cs typeface="Verdana"/>
              </a:rPr>
              <a:t>Pre-</a:t>
            </a:r>
            <a:r>
              <a:rPr dirty="0" sz="4000" spc="75">
                <a:latin typeface="Verdana"/>
                <a:cs typeface="Verdana"/>
              </a:rPr>
              <a:t>packaged </a:t>
            </a:r>
            <a:r>
              <a:rPr dirty="0" sz="4000" spc="-10">
                <a:latin typeface="Verdana"/>
                <a:cs typeface="Verdana"/>
              </a:rPr>
              <a:t>Sandwiches</a:t>
            </a:r>
            <a:endParaRPr sz="4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spc="100"/>
              <a:t>Global</a:t>
            </a:r>
            <a:r>
              <a:rPr dirty="0" sz="5000" spc="-140"/>
              <a:t> </a:t>
            </a:r>
            <a:r>
              <a:rPr dirty="0" sz="5000"/>
              <a:t>Sandwich</a:t>
            </a:r>
            <a:r>
              <a:rPr dirty="0" sz="5000" spc="-114"/>
              <a:t> </a:t>
            </a:r>
            <a:r>
              <a:rPr dirty="0" sz="5000"/>
              <a:t>Market</a:t>
            </a:r>
            <a:r>
              <a:rPr dirty="0" sz="5000" spc="-130"/>
              <a:t> </a:t>
            </a:r>
            <a:r>
              <a:rPr dirty="0" sz="5000"/>
              <a:t>Revenue</a:t>
            </a:r>
            <a:r>
              <a:rPr dirty="0" sz="5000" spc="-110"/>
              <a:t> </a:t>
            </a:r>
            <a:r>
              <a:rPr dirty="0" sz="5000"/>
              <a:t>share</a:t>
            </a:r>
            <a:r>
              <a:rPr dirty="0" sz="5000" spc="-130"/>
              <a:t> </a:t>
            </a:r>
            <a:r>
              <a:rPr dirty="0" sz="5000" spc="135"/>
              <a:t>for</a:t>
            </a:r>
            <a:r>
              <a:rPr dirty="0" sz="5000" spc="-140"/>
              <a:t> </a:t>
            </a:r>
            <a:r>
              <a:rPr dirty="0" sz="5000" spc="-20"/>
              <a:t>2022</a:t>
            </a:r>
            <a:endParaRPr sz="5000"/>
          </a:p>
        </p:txBody>
      </p:sp>
      <p:sp>
        <p:nvSpPr>
          <p:cNvPr id="3" name="object 3" descr=""/>
          <p:cNvSpPr txBox="1"/>
          <p:nvPr/>
        </p:nvSpPr>
        <p:spPr>
          <a:xfrm>
            <a:off x="10933556" y="4990060"/>
            <a:ext cx="6365240" cy="2336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93620" marR="5080" indent="-2281555">
              <a:lnSpc>
                <a:spcPct val="116599"/>
              </a:lnSpc>
              <a:spcBef>
                <a:spcPts val="100"/>
              </a:spcBef>
              <a:tabLst>
                <a:tab pos="2877185" algn="l"/>
              </a:tabLst>
            </a:pPr>
            <a:r>
              <a:rPr dirty="0" sz="6500" spc="620">
                <a:latin typeface="Lato"/>
                <a:cs typeface="Lato"/>
              </a:rPr>
              <a:t>N</a:t>
            </a:r>
            <a:r>
              <a:rPr dirty="0" sz="6500" spc="615">
                <a:latin typeface="Lato"/>
                <a:cs typeface="Lato"/>
              </a:rPr>
              <a:t>o</a:t>
            </a:r>
            <a:r>
              <a:rPr dirty="0" sz="6500" spc="625">
                <a:latin typeface="Lato"/>
                <a:cs typeface="Lato"/>
              </a:rPr>
              <a:t>r</a:t>
            </a:r>
            <a:r>
              <a:rPr dirty="0" sz="6500" spc="620">
                <a:latin typeface="Lato"/>
                <a:cs typeface="Lato"/>
              </a:rPr>
              <a:t>t</a:t>
            </a:r>
            <a:r>
              <a:rPr dirty="0" sz="6500" spc="-20">
                <a:latin typeface="Lato"/>
                <a:cs typeface="Lato"/>
              </a:rPr>
              <a:t>h</a:t>
            </a:r>
            <a:r>
              <a:rPr dirty="0" sz="6500">
                <a:latin typeface="Lato"/>
                <a:cs typeface="Lato"/>
              </a:rPr>
              <a:t>	</a:t>
            </a:r>
            <a:r>
              <a:rPr dirty="0" sz="6500" spc="635">
                <a:latin typeface="Lato"/>
                <a:cs typeface="Lato"/>
              </a:rPr>
              <a:t>A</a:t>
            </a:r>
            <a:r>
              <a:rPr dirty="0" sz="6500" spc="630">
                <a:latin typeface="Lato"/>
                <a:cs typeface="Lato"/>
              </a:rPr>
              <a:t>m</a:t>
            </a:r>
            <a:r>
              <a:rPr dirty="0" sz="6500" spc="635">
                <a:latin typeface="Lato"/>
                <a:cs typeface="Lato"/>
              </a:rPr>
              <a:t>er</a:t>
            </a:r>
            <a:r>
              <a:rPr dirty="0" sz="6500" spc="625">
                <a:latin typeface="Lato"/>
                <a:cs typeface="Lato"/>
              </a:rPr>
              <a:t>ic</a:t>
            </a:r>
            <a:r>
              <a:rPr dirty="0" sz="6500" spc="-10">
                <a:latin typeface="Lato"/>
                <a:cs typeface="Lato"/>
              </a:rPr>
              <a:t>a</a:t>
            </a:r>
            <a:r>
              <a:rPr dirty="0" sz="6500" spc="535">
                <a:latin typeface="Lato"/>
                <a:cs typeface="Lato"/>
              </a:rPr>
              <a:t> </a:t>
            </a:r>
            <a:r>
              <a:rPr dirty="0" sz="6500" spc="645">
                <a:latin typeface="Lato"/>
                <a:cs typeface="Lato"/>
              </a:rPr>
              <a:t>3</a:t>
            </a:r>
            <a:r>
              <a:rPr dirty="0" sz="6500">
                <a:latin typeface="Lato"/>
                <a:cs typeface="Lato"/>
              </a:rPr>
              <a:t>8</a:t>
            </a:r>
            <a:r>
              <a:rPr dirty="0" sz="6500" spc="-1019">
                <a:latin typeface="Lato"/>
                <a:cs typeface="Lato"/>
              </a:rPr>
              <a:t> </a:t>
            </a:r>
            <a:r>
              <a:rPr dirty="0" sz="6500" spc="-50">
                <a:latin typeface="Lato"/>
                <a:cs typeface="Lato"/>
              </a:rPr>
              <a:t>%</a:t>
            </a:r>
            <a:endParaRPr sz="65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915155" y="1667255"/>
            <a:ext cx="10457815" cy="3328670"/>
            <a:chOff x="3915155" y="1667255"/>
            <a:chExt cx="10457815" cy="3328670"/>
          </a:xfrm>
        </p:grpSpPr>
        <p:sp>
          <p:nvSpPr>
            <p:cNvPr id="4" name="object 4" descr=""/>
            <p:cNvSpPr/>
            <p:nvPr/>
          </p:nvSpPr>
          <p:spPr>
            <a:xfrm>
              <a:off x="6112763" y="1842515"/>
              <a:ext cx="8260080" cy="3045460"/>
            </a:xfrm>
            <a:custGeom>
              <a:avLst/>
              <a:gdLst/>
              <a:ahLst/>
              <a:cxnLst/>
              <a:rect l="l" t="t" r="r" b="b"/>
              <a:pathLst>
                <a:path w="8260080" h="3045460">
                  <a:moveTo>
                    <a:pt x="8109966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2894837"/>
                  </a:lnTo>
                  <a:lnTo>
                    <a:pt x="7674" y="2942197"/>
                  </a:lnTo>
                  <a:lnTo>
                    <a:pt x="29029" y="2983394"/>
                  </a:lnTo>
                  <a:lnTo>
                    <a:pt x="61557" y="3015922"/>
                  </a:lnTo>
                  <a:lnTo>
                    <a:pt x="102754" y="3037277"/>
                  </a:lnTo>
                  <a:lnTo>
                    <a:pt x="150113" y="3044951"/>
                  </a:lnTo>
                  <a:lnTo>
                    <a:pt x="8109966" y="3044951"/>
                  </a:lnTo>
                  <a:lnTo>
                    <a:pt x="8157325" y="3037277"/>
                  </a:lnTo>
                  <a:lnTo>
                    <a:pt x="8198522" y="3015922"/>
                  </a:lnTo>
                  <a:lnTo>
                    <a:pt x="8231050" y="2983394"/>
                  </a:lnTo>
                  <a:lnTo>
                    <a:pt x="8252405" y="2942197"/>
                  </a:lnTo>
                  <a:lnTo>
                    <a:pt x="8260080" y="2894837"/>
                  </a:lnTo>
                  <a:lnTo>
                    <a:pt x="8260080" y="150113"/>
                  </a:lnTo>
                  <a:lnTo>
                    <a:pt x="8252405" y="102754"/>
                  </a:lnTo>
                  <a:lnTo>
                    <a:pt x="8231050" y="61557"/>
                  </a:lnTo>
                  <a:lnTo>
                    <a:pt x="8198522" y="29029"/>
                  </a:lnTo>
                  <a:lnTo>
                    <a:pt x="8157325" y="7674"/>
                  </a:lnTo>
                  <a:lnTo>
                    <a:pt x="8109966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41619" y="1667255"/>
              <a:ext cx="9031605" cy="3328670"/>
            </a:xfrm>
            <a:custGeom>
              <a:avLst/>
              <a:gdLst/>
              <a:ahLst/>
              <a:cxnLst/>
              <a:rect l="l" t="t" r="r" b="b"/>
              <a:pathLst>
                <a:path w="9031605" h="3328670">
                  <a:moveTo>
                    <a:pt x="8881110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4"/>
                  </a:lnTo>
                  <a:lnTo>
                    <a:pt x="0" y="3178302"/>
                  </a:lnTo>
                  <a:lnTo>
                    <a:pt x="7674" y="3225661"/>
                  </a:lnTo>
                  <a:lnTo>
                    <a:pt x="29029" y="3266858"/>
                  </a:lnTo>
                  <a:lnTo>
                    <a:pt x="61557" y="3299386"/>
                  </a:lnTo>
                  <a:lnTo>
                    <a:pt x="102754" y="3320741"/>
                  </a:lnTo>
                  <a:lnTo>
                    <a:pt x="150113" y="3328416"/>
                  </a:lnTo>
                  <a:lnTo>
                    <a:pt x="8881110" y="3328416"/>
                  </a:lnTo>
                  <a:lnTo>
                    <a:pt x="8928469" y="3320741"/>
                  </a:lnTo>
                  <a:lnTo>
                    <a:pt x="8969666" y="3299386"/>
                  </a:lnTo>
                  <a:lnTo>
                    <a:pt x="9002194" y="3266858"/>
                  </a:lnTo>
                  <a:lnTo>
                    <a:pt x="9023549" y="3225661"/>
                  </a:lnTo>
                  <a:lnTo>
                    <a:pt x="9031224" y="3178302"/>
                  </a:lnTo>
                  <a:lnTo>
                    <a:pt x="9031224" y="150114"/>
                  </a:lnTo>
                  <a:lnTo>
                    <a:pt x="9023549" y="102754"/>
                  </a:lnTo>
                  <a:lnTo>
                    <a:pt x="9002194" y="61557"/>
                  </a:lnTo>
                  <a:lnTo>
                    <a:pt x="8969666" y="29029"/>
                  </a:lnTo>
                  <a:lnTo>
                    <a:pt x="8928469" y="7674"/>
                  </a:lnTo>
                  <a:lnTo>
                    <a:pt x="8881110" y="0"/>
                  </a:lnTo>
                  <a:close/>
                </a:path>
              </a:pathLst>
            </a:custGeom>
            <a:solidFill>
              <a:srgbClr val="FCB4A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915156" y="2314955"/>
              <a:ext cx="3119755" cy="2101850"/>
            </a:xfrm>
            <a:custGeom>
              <a:avLst/>
              <a:gdLst/>
              <a:ahLst/>
              <a:cxnLst/>
              <a:rect l="l" t="t" r="r" b="b"/>
              <a:pathLst>
                <a:path w="3119754" h="2101850">
                  <a:moveTo>
                    <a:pt x="3119628" y="1050798"/>
                  </a:moveTo>
                  <a:lnTo>
                    <a:pt x="2586228" y="742657"/>
                  </a:lnTo>
                  <a:lnTo>
                    <a:pt x="2586228" y="150114"/>
                  </a:lnTo>
                  <a:lnTo>
                    <a:pt x="2578544" y="102755"/>
                  </a:lnTo>
                  <a:lnTo>
                    <a:pt x="2557195" y="61569"/>
                  </a:lnTo>
                  <a:lnTo>
                    <a:pt x="2524658" y="29032"/>
                  </a:lnTo>
                  <a:lnTo>
                    <a:pt x="2483472" y="7683"/>
                  </a:lnTo>
                  <a:lnTo>
                    <a:pt x="2436114" y="0"/>
                  </a:lnTo>
                  <a:lnTo>
                    <a:pt x="150114" y="0"/>
                  </a:lnTo>
                  <a:lnTo>
                    <a:pt x="102743" y="7683"/>
                  </a:lnTo>
                  <a:lnTo>
                    <a:pt x="61556" y="29032"/>
                  </a:lnTo>
                  <a:lnTo>
                    <a:pt x="29019" y="61569"/>
                  </a:lnTo>
                  <a:lnTo>
                    <a:pt x="7670" y="102755"/>
                  </a:lnTo>
                  <a:lnTo>
                    <a:pt x="0" y="150114"/>
                  </a:lnTo>
                  <a:lnTo>
                    <a:pt x="0" y="1951482"/>
                  </a:lnTo>
                  <a:lnTo>
                    <a:pt x="7670" y="1998853"/>
                  </a:lnTo>
                  <a:lnTo>
                    <a:pt x="29019" y="2040039"/>
                  </a:lnTo>
                  <a:lnTo>
                    <a:pt x="61556" y="2072576"/>
                  </a:lnTo>
                  <a:lnTo>
                    <a:pt x="102743" y="2093925"/>
                  </a:lnTo>
                  <a:lnTo>
                    <a:pt x="150114" y="2101596"/>
                  </a:lnTo>
                  <a:lnTo>
                    <a:pt x="2436114" y="2101596"/>
                  </a:lnTo>
                  <a:lnTo>
                    <a:pt x="2483472" y="2093925"/>
                  </a:lnTo>
                  <a:lnTo>
                    <a:pt x="2524658" y="2072576"/>
                  </a:lnTo>
                  <a:lnTo>
                    <a:pt x="2557195" y="2040039"/>
                  </a:lnTo>
                  <a:lnTo>
                    <a:pt x="2578544" y="1998853"/>
                  </a:lnTo>
                  <a:lnTo>
                    <a:pt x="2586228" y="1951482"/>
                  </a:lnTo>
                  <a:lnTo>
                    <a:pt x="2586228" y="1358950"/>
                  </a:lnTo>
                  <a:lnTo>
                    <a:pt x="3119628" y="1050798"/>
                  </a:lnTo>
                  <a:close/>
                </a:path>
              </a:pathLst>
            </a:custGeom>
            <a:solidFill>
              <a:srgbClr val="A65746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3915155" y="5291328"/>
            <a:ext cx="10457815" cy="3328670"/>
            <a:chOff x="3915155" y="5291328"/>
            <a:chExt cx="10457815" cy="3328670"/>
          </a:xfrm>
        </p:grpSpPr>
        <p:sp>
          <p:nvSpPr>
            <p:cNvPr id="8" name="object 8" descr=""/>
            <p:cNvSpPr/>
            <p:nvPr/>
          </p:nvSpPr>
          <p:spPr>
            <a:xfrm>
              <a:off x="6112763" y="5466588"/>
              <a:ext cx="8260080" cy="3045460"/>
            </a:xfrm>
            <a:custGeom>
              <a:avLst/>
              <a:gdLst/>
              <a:ahLst/>
              <a:cxnLst/>
              <a:rect l="l" t="t" r="r" b="b"/>
              <a:pathLst>
                <a:path w="8260080" h="3045459">
                  <a:moveTo>
                    <a:pt x="8109966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2894838"/>
                  </a:lnTo>
                  <a:lnTo>
                    <a:pt x="7674" y="2942197"/>
                  </a:lnTo>
                  <a:lnTo>
                    <a:pt x="29029" y="2983394"/>
                  </a:lnTo>
                  <a:lnTo>
                    <a:pt x="61557" y="3015922"/>
                  </a:lnTo>
                  <a:lnTo>
                    <a:pt x="102754" y="3037277"/>
                  </a:lnTo>
                  <a:lnTo>
                    <a:pt x="150113" y="3044952"/>
                  </a:lnTo>
                  <a:lnTo>
                    <a:pt x="8109966" y="3044952"/>
                  </a:lnTo>
                  <a:lnTo>
                    <a:pt x="8157325" y="3037277"/>
                  </a:lnTo>
                  <a:lnTo>
                    <a:pt x="8198522" y="3015922"/>
                  </a:lnTo>
                  <a:lnTo>
                    <a:pt x="8231050" y="2983394"/>
                  </a:lnTo>
                  <a:lnTo>
                    <a:pt x="8252405" y="2942197"/>
                  </a:lnTo>
                  <a:lnTo>
                    <a:pt x="8260080" y="2894838"/>
                  </a:lnTo>
                  <a:lnTo>
                    <a:pt x="8260080" y="150113"/>
                  </a:lnTo>
                  <a:lnTo>
                    <a:pt x="8252405" y="102754"/>
                  </a:lnTo>
                  <a:lnTo>
                    <a:pt x="8231050" y="61557"/>
                  </a:lnTo>
                  <a:lnTo>
                    <a:pt x="8198522" y="29029"/>
                  </a:lnTo>
                  <a:lnTo>
                    <a:pt x="8157325" y="7674"/>
                  </a:lnTo>
                  <a:lnTo>
                    <a:pt x="8109966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341619" y="5291328"/>
              <a:ext cx="9031605" cy="3328670"/>
            </a:xfrm>
            <a:custGeom>
              <a:avLst/>
              <a:gdLst/>
              <a:ahLst/>
              <a:cxnLst/>
              <a:rect l="l" t="t" r="r" b="b"/>
              <a:pathLst>
                <a:path w="9031605" h="3328670">
                  <a:moveTo>
                    <a:pt x="8881110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3178302"/>
                  </a:lnTo>
                  <a:lnTo>
                    <a:pt x="7674" y="3225661"/>
                  </a:lnTo>
                  <a:lnTo>
                    <a:pt x="29029" y="3266858"/>
                  </a:lnTo>
                  <a:lnTo>
                    <a:pt x="61557" y="3299386"/>
                  </a:lnTo>
                  <a:lnTo>
                    <a:pt x="102754" y="3320741"/>
                  </a:lnTo>
                  <a:lnTo>
                    <a:pt x="150113" y="3328416"/>
                  </a:lnTo>
                  <a:lnTo>
                    <a:pt x="8881110" y="3328416"/>
                  </a:lnTo>
                  <a:lnTo>
                    <a:pt x="8928469" y="3320741"/>
                  </a:lnTo>
                  <a:lnTo>
                    <a:pt x="8969666" y="3299386"/>
                  </a:lnTo>
                  <a:lnTo>
                    <a:pt x="9002194" y="3266858"/>
                  </a:lnTo>
                  <a:lnTo>
                    <a:pt x="9023549" y="3225661"/>
                  </a:lnTo>
                  <a:lnTo>
                    <a:pt x="9031224" y="3178302"/>
                  </a:lnTo>
                  <a:lnTo>
                    <a:pt x="9031224" y="150113"/>
                  </a:lnTo>
                  <a:lnTo>
                    <a:pt x="9023549" y="102754"/>
                  </a:lnTo>
                  <a:lnTo>
                    <a:pt x="9002194" y="61557"/>
                  </a:lnTo>
                  <a:lnTo>
                    <a:pt x="8969666" y="29029"/>
                  </a:lnTo>
                  <a:lnTo>
                    <a:pt x="8928469" y="7674"/>
                  </a:lnTo>
                  <a:lnTo>
                    <a:pt x="8881110" y="0"/>
                  </a:lnTo>
                  <a:close/>
                </a:path>
              </a:pathLst>
            </a:custGeom>
            <a:solidFill>
              <a:srgbClr val="A6574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915156" y="5937503"/>
              <a:ext cx="3119755" cy="2101850"/>
            </a:xfrm>
            <a:custGeom>
              <a:avLst/>
              <a:gdLst/>
              <a:ahLst/>
              <a:cxnLst/>
              <a:rect l="l" t="t" r="r" b="b"/>
              <a:pathLst>
                <a:path w="3119754" h="2101850">
                  <a:moveTo>
                    <a:pt x="3119628" y="1050798"/>
                  </a:moveTo>
                  <a:lnTo>
                    <a:pt x="2586228" y="742657"/>
                  </a:lnTo>
                  <a:lnTo>
                    <a:pt x="2586228" y="150114"/>
                  </a:lnTo>
                  <a:lnTo>
                    <a:pt x="2578544" y="102755"/>
                  </a:lnTo>
                  <a:lnTo>
                    <a:pt x="2557195" y="61569"/>
                  </a:lnTo>
                  <a:lnTo>
                    <a:pt x="2524658" y="29032"/>
                  </a:lnTo>
                  <a:lnTo>
                    <a:pt x="2483472" y="7683"/>
                  </a:lnTo>
                  <a:lnTo>
                    <a:pt x="2436114" y="0"/>
                  </a:lnTo>
                  <a:lnTo>
                    <a:pt x="150114" y="0"/>
                  </a:lnTo>
                  <a:lnTo>
                    <a:pt x="102743" y="7683"/>
                  </a:lnTo>
                  <a:lnTo>
                    <a:pt x="61556" y="29032"/>
                  </a:lnTo>
                  <a:lnTo>
                    <a:pt x="29019" y="61569"/>
                  </a:lnTo>
                  <a:lnTo>
                    <a:pt x="7670" y="102755"/>
                  </a:lnTo>
                  <a:lnTo>
                    <a:pt x="0" y="150114"/>
                  </a:lnTo>
                  <a:lnTo>
                    <a:pt x="0" y="1951482"/>
                  </a:lnTo>
                  <a:lnTo>
                    <a:pt x="7670" y="1998853"/>
                  </a:lnTo>
                  <a:lnTo>
                    <a:pt x="29019" y="2040039"/>
                  </a:lnTo>
                  <a:lnTo>
                    <a:pt x="61556" y="2072576"/>
                  </a:lnTo>
                  <a:lnTo>
                    <a:pt x="102743" y="2093925"/>
                  </a:lnTo>
                  <a:lnTo>
                    <a:pt x="150114" y="2101596"/>
                  </a:lnTo>
                  <a:lnTo>
                    <a:pt x="2436114" y="2101596"/>
                  </a:lnTo>
                  <a:lnTo>
                    <a:pt x="2483472" y="2093925"/>
                  </a:lnTo>
                  <a:lnTo>
                    <a:pt x="2524658" y="2072576"/>
                  </a:lnTo>
                  <a:lnTo>
                    <a:pt x="2557195" y="2040039"/>
                  </a:lnTo>
                  <a:lnTo>
                    <a:pt x="2578544" y="1998853"/>
                  </a:lnTo>
                  <a:lnTo>
                    <a:pt x="2586228" y="1951482"/>
                  </a:lnTo>
                  <a:lnTo>
                    <a:pt x="2586228" y="1358950"/>
                  </a:lnTo>
                  <a:lnTo>
                    <a:pt x="3119628" y="1050798"/>
                  </a:lnTo>
                  <a:close/>
                </a:path>
              </a:pathLst>
            </a:custGeom>
            <a:solidFill>
              <a:srgbClr val="FCB4AC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41825" y="2947746"/>
            <a:ext cx="1883155" cy="593140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49286" y="3099942"/>
            <a:ext cx="6718554" cy="460882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68082" y="2570607"/>
            <a:ext cx="6076061" cy="359283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64527" y="3633342"/>
            <a:ext cx="4966081" cy="457834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086733" y="6666230"/>
            <a:ext cx="2595372" cy="592835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249286" y="6056757"/>
            <a:ext cx="4246245" cy="363346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268082" y="6593713"/>
            <a:ext cx="4681093" cy="456692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268082" y="7127620"/>
            <a:ext cx="6606413" cy="456184"/>
          </a:xfrm>
          <a:prstGeom prst="rect">
            <a:avLst/>
          </a:prstGeom>
        </p:spPr>
      </p:pic>
      <p:sp>
        <p:nvSpPr>
          <p:cNvPr id="19" name="object 19" descr=""/>
          <p:cNvSpPr/>
          <p:nvPr/>
        </p:nvSpPr>
        <p:spPr>
          <a:xfrm>
            <a:off x="7256966" y="7656956"/>
            <a:ext cx="1602740" cy="363855"/>
          </a:xfrm>
          <a:custGeom>
            <a:avLst/>
            <a:gdLst/>
            <a:ahLst/>
            <a:cxnLst/>
            <a:rect l="l" t="t" r="r" b="b"/>
            <a:pathLst>
              <a:path w="1602740" h="363854">
                <a:moveTo>
                  <a:pt x="119193" y="0"/>
                </a:moveTo>
                <a:lnTo>
                  <a:pt x="70812" y="7875"/>
                </a:lnTo>
                <a:lnTo>
                  <a:pt x="32881" y="30734"/>
                </a:lnTo>
                <a:lnTo>
                  <a:pt x="8352" y="66430"/>
                </a:lnTo>
                <a:lnTo>
                  <a:pt x="0" y="110617"/>
                </a:lnTo>
                <a:lnTo>
                  <a:pt x="0" y="252730"/>
                </a:lnTo>
                <a:lnTo>
                  <a:pt x="8352" y="296862"/>
                </a:lnTo>
                <a:lnTo>
                  <a:pt x="32881" y="332597"/>
                </a:lnTo>
                <a:lnTo>
                  <a:pt x="70812" y="355471"/>
                </a:lnTo>
                <a:lnTo>
                  <a:pt x="119193" y="363347"/>
                </a:lnTo>
                <a:lnTo>
                  <a:pt x="144961" y="361442"/>
                </a:lnTo>
                <a:lnTo>
                  <a:pt x="167977" y="355727"/>
                </a:lnTo>
                <a:lnTo>
                  <a:pt x="188256" y="346202"/>
                </a:lnTo>
                <a:lnTo>
                  <a:pt x="205807" y="332867"/>
                </a:lnTo>
                <a:lnTo>
                  <a:pt x="206663" y="331851"/>
                </a:lnTo>
                <a:lnTo>
                  <a:pt x="120717" y="331851"/>
                </a:lnTo>
                <a:lnTo>
                  <a:pt x="102596" y="330491"/>
                </a:lnTo>
                <a:lnTo>
                  <a:pt x="59376" y="310007"/>
                </a:lnTo>
                <a:lnTo>
                  <a:pt x="37463" y="269609"/>
                </a:lnTo>
                <a:lnTo>
                  <a:pt x="36008" y="252730"/>
                </a:lnTo>
                <a:lnTo>
                  <a:pt x="36008" y="110617"/>
                </a:lnTo>
                <a:lnTo>
                  <a:pt x="48867" y="65022"/>
                </a:lnTo>
                <a:lnTo>
                  <a:pt x="85364" y="36925"/>
                </a:lnTo>
                <a:lnTo>
                  <a:pt x="119193" y="31496"/>
                </a:lnTo>
                <a:lnTo>
                  <a:pt x="206697" y="31496"/>
                </a:lnTo>
                <a:lnTo>
                  <a:pt x="205411" y="30130"/>
                </a:lnTo>
                <a:lnTo>
                  <a:pt x="167324" y="7715"/>
                </a:lnTo>
                <a:lnTo>
                  <a:pt x="136221" y="857"/>
                </a:lnTo>
                <a:lnTo>
                  <a:pt x="119193" y="0"/>
                </a:lnTo>
                <a:close/>
              </a:path>
              <a:path w="1602740" h="363854">
                <a:moveTo>
                  <a:pt x="235779" y="177673"/>
                </a:moveTo>
                <a:lnTo>
                  <a:pt x="122495" y="177673"/>
                </a:lnTo>
                <a:lnTo>
                  <a:pt x="120209" y="179832"/>
                </a:lnTo>
                <a:lnTo>
                  <a:pt x="120209" y="206883"/>
                </a:lnTo>
                <a:lnTo>
                  <a:pt x="122495" y="209042"/>
                </a:lnTo>
                <a:lnTo>
                  <a:pt x="201108" y="209042"/>
                </a:lnTo>
                <a:lnTo>
                  <a:pt x="201997" y="209931"/>
                </a:lnTo>
                <a:lnTo>
                  <a:pt x="201997" y="257302"/>
                </a:lnTo>
                <a:lnTo>
                  <a:pt x="200616" y="273419"/>
                </a:lnTo>
                <a:lnTo>
                  <a:pt x="179899" y="311531"/>
                </a:lnTo>
                <a:lnTo>
                  <a:pt x="138341" y="330586"/>
                </a:lnTo>
                <a:lnTo>
                  <a:pt x="120717" y="331851"/>
                </a:lnTo>
                <a:lnTo>
                  <a:pt x="206663" y="331851"/>
                </a:lnTo>
                <a:lnTo>
                  <a:pt x="219883" y="316148"/>
                </a:lnTo>
                <a:lnTo>
                  <a:pt x="229922" y="296465"/>
                </a:lnTo>
                <a:lnTo>
                  <a:pt x="235936" y="273806"/>
                </a:lnTo>
                <a:lnTo>
                  <a:pt x="237938" y="248158"/>
                </a:lnTo>
                <a:lnTo>
                  <a:pt x="237938" y="179832"/>
                </a:lnTo>
                <a:lnTo>
                  <a:pt x="235779" y="177673"/>
                </a:lnTo>
                <a:close/>
              </a:path>
              <a:path w="1602740" h="363854">
                <a:moveTo>
                  <a:pt x="206697" y="31496"/>
                </a:moveTo>
                <a:lnTo>
                  <a:pt x="119193" y="31496"/>
                </a:lnTo>
                <a:lnTo>
                  <a:pt x="137029" y="32827"/>
                </a:lnTo>
                <a:lnTo>
                  <a:pt x="153007" y="36814"/>
                </a:lnTo>
                <a:lnTo>
                  <a:pt x="189246" y="64178"/>
                </a:lnTo>
                <a:lnTo>
                  <a:pt x="201953" y="107569"/>
                </a:lnTo>
                <a:lnTo>
                  <a:pt x="201997" y="117348"/>
                </a:lnTo>
                <a:lnTo>
                  <a:pt x="204156" y="119253"/>
                </a:lnTo>
                <a:lnTo>
                  <a:pt x="235779" y="119253"/>
                </a:lnTo>
                <a:lnTo>
                  <a:pt x="237938" y="117094"/>
                </a:lnTo>
                <a:lnTo>
                  <a:pt x="237938" y="107569"/>
                </a:lnTo>
                <a:lnTo>
                  <a:pt x="237030" y="92521"/>
                </a:lnTo>
                <a:lnTo>
                  <a:pt x="234287" y="78247"/>
                </a:lnTo>
                <a:lnTo>
                  <a:pt x="229687" y="64760"/>
                </a:lnTo>
                <a:lnTo>
                  <a:pt x="223206" y="52070"/>
                </a:lnTo>
                <a:lnTo>
                  <a:pt x="215088" y="40397"/>
                </a:lnTo>
                <a:lnTo>
                  <a:pt x="206697" y="31496"/>
                </a:lnTo>
                <a:close/>
              </a:path>
              <a:path w="1602740" h="363854">
                <a:moveTo>
                  <a:pt x="362525" y="102489"/>
                </a:moveTo>
                <a:lnTo>
                  <a:pt x="330775" y="102489"/>
                </a:lnTo>
                <a:lnTo>
                  <a:pt x="328616" y="104648"/>
                </a:lnTo>
                <a:lnTo>
                  <a:pt x="328616" y="357124"/>
                </a:lnTo>
                <a:lnTo>
                  <a:pt x="330775" y="359283"/>
                </a:lnTo>
                <a:lnTo>
                  <a:pt x="362525" y="359283"/>
                </a:lnTo>
                <a:lnTo>
                  <a:pt x="364684" y="357124"/>
                </a:lnTo>
                <a:lnTo>
                  <a:pt x="364684" y="204470"/>
                </a:lnTo>
                <a:lnTo>
                  <a:pt x="365758" y="190896"/>
                </a:lnTo>
                <a:lnTo>
                  <a:pt x="391120" y="149389"/>
                </a:lnTo>
                <a:lnTo>
                  <a:pt x="411918" y="139954"/>
                </a:lnTo>
                <a:lnTo>
                  <a:pt x="365954" y="139954"/>
                </a:lnTo>
                <a:lnTo>
                  <a:pt x="365446" y="139827"/>
                </a:lnTo>
                <a:lnTo>
                  <a:pt x="364938" y="139573"/>
                </a:lnTo>
                <a:lnTo>
                  <a:pt x="364684" y="138811"/>
                </a:lnTo>
                <a:lnTo>
                  <a:pt x="364684" y="104648"/>
                </a:lnTo>
                <a:lnTo>
                  <a:pt x="362525" y="102489"/>
                </a:lnTo>
                <a:close/>
              </a:path>
              <a:path w="1602740" h="363854">
                <a:moveTo>
                  <a:pt x="458252" y="137668"/>
                </a:moveTo>
                <a:lnTo>
                  <a:pt x="435677" y="137668"/>
                </a:lnTo>
                <a:lnTo>
                  <a:pt x="444059" y="138557"/>
                </a:lnTo>
                <a:lnTo>
                  <a:pt x="450409" y="140589"/>
                </a:lnTo>
                <a:lnTo>
                  <a:pt x="454854" y="141859"/>
                </a:lnTo>
                <a:lnTo>
                  <a:pt x="457521" y="140589"/>
                </a:lnTo>
                <a:lnTo>
                  <a:pt x="458252" y="137668"/>
                </a:lnTo>
                <a:close/>
              </a:path>
              <a:path w="1602740" h="363854">
                <a:moveTo>
                  <a:pt x="432121" y="99949"/>
                </a:moveTo>
                <a:lnTo>
                  <a:pt x="394402" y="110109"/>
                </a:lnTo>
                <a:lnTo>
                  <a:pt x="367224" y="138557"/>
                </a:lnTo>
                <a:lnTo>
                  <a:pt x="366462" y="139573"/>
                </a:lnTo>
                <a:lnTo>
                  <a:pt x="365954" y="139954"/>
                </a:lnTo>
                <a:lnTo>
                  <a:pt x="411918" y="139954"/>
                </a:lnTo>
                <a:lnTo>
                  <a:pt x="412925" y="139622"/>
                </a:lnTo>
                <a:lnTo>
                  <a:pt x="425517" y="138049"/>
                </a:lnTo>
                <a:lnTo>
                  <a:pt x="435677" y="137668"/>
                </a:lnTo>
                <a:lnTo>
                  <a:pt x="458252" y="137668"/>
                </a:lnTo>
                <a:lnTo>
                  <a:pt x="458537" y="136525"/>
                </a:lnTo>
                <a:lnTo>
                  <a:pt x="463617" y="114173"/>
                </a:lnTo>
                <a:lnTo>
                  <a:pt x="464633" y="110109"/>
                </a:lnTo>
                <a:lnTo>
                  <a:pt x="463490" y="107442"/>
                </a:lnTo>
                <a:lnTo>
                  <a:pt x="460061" y="106045"/>
                </a:lnTo>
                <a:lnTo>
                  <a:pt x="454106" y="103378"/>
                </a:lnTo>
                <a:lnTo>
                  <a:pt x="447473" y="101473"/>
                </a:lnTo>
                <a:lnTo>
                  <a:pt x="440148" y="100330"/>
                </a:lnTo>
                <a:lnTo>
                  <a:pt x="432121" y="99949"/>
                </a:lnTo>
                <a:close/>
              </a:path>
              <a:path w="1602740" h="363854">
                <a:moveTo>
                  <a:pt x="628209" y="98425"/>
                </a:moveTo>
                <a:lnTo>
                  <a:pt x="578346" y="108979"/>
                </a:lnTo>
                <a:lnTo>
                  <a:pt x="542421" y="139446"/>
                </a:lnTo>
                <a:lnTo>
                  <a:pt x="525353" y="181121"/>
                </a:lnTo>
                <a:lnTo>
                  <a:pt x="521656" y="230378"/>
                </a:lnTo>
                <a:lnTo>
                  <a:pt x="522107" y="248927"/>
                </a:lnTo>
                <a:lnTo>
                  <a:pt x="528768" y="292862"/>
                </a:lnTo>
                <a:lnTo>
                  <a:pt x="553021" y="334313"/>
                </a:lnTo>
                <a:lnTo>
                  <a:pt x="593935" y="358663"/>
                </a:lnTo>
                <a:lnTo>
                  <a:pt x="628209" y="363347"/>
                </a:lnTo>
                <a:lnTo>
                  <a:pt x="645612" y="362178"/>
                </a:lnTo>
                <a:lnTo>
                  <a:pt x="690439" y="344551"/>
                </a:lnTo>
                <a:lnTo>
                  <a:pt x="704550" y="331851"/>
                </a:lnTo>
                <a:lnTo>
                  <a:pt x="628209" y="331851"/>
                </a:lnTo>
                <a:lnTo>
                  <a:pt x="616039" y="331015"/>
                </a:lnTo>
                <a:lnTo>
                  <a:pt x="577388" y="311126"/>
                </a:lnTo>
                <a:lnTo>
                  <a:pt x="560536" y="273427"/>
                </a:lnTo>
                <a:lnTo>
                  <a:pt x="558232" y="230886"/>
                </a:lnTo>
                <a:lnTo>
                  <a:pt x="558492" y="213977"/>
                </a:lnTo>
                <a:lnTo>
                  <a:pt x="566037" y="168850"/>
                </a:lnTo>
                <a:lnTo>
                  <a:pt x="594689" y="137475"/>
                </a:lnTo>
                <a:lnTo>
                  <a:pt x="627193" y="129921"/>
                </a:lnTo>
                <a:lnTo>
                  <a:pt x="705039" y="129921"/>
                </a:lnTo>
                <a:lnTo>
                  <a:pt x="702973" y="127462"/>
                </a:lnTo>
                <a:lnTo>
                  <a:pt x="690947" y="117221"/>
                </a:lnTo>
                <a:lnTo>
                  <a:pt x="677233" y="108979"/>
                </a:lnTo>
                <a:lnTo>
                  <a:pt x="662198" y="103108"/>
                </a:lnTo>
                <a:lnTo>
                  <a:pt x="645852" y="99593"/>
                </a:lnTo>
                <a:lnTo>
                  <a:pt x="628209" y="98425"/>
                </a:lnTo>
                <a:close/>
              </a:path>
              <a:path w="1602740" h="363854">
                <a:moveTo>
                  <a:pt x="705039" y="129921"/>
                </a:moveTo>
                <a:lnTo>
                  <a:pt x="627193" y="129921"/>
                </a:lnTo>
                <a:lnTo>
                  <a:pt x="639437" y="130756"/>
                </a:lnTo>
                <a:lnTo>
                  <a:pt x="650657" y="133270"/>
                </a:lnTo>
                <a:lnTo>
                  <a:pt x="684677" y="159162"/>
                </a:lnTo>
                <a:lnTo>
                  <a:pt x="696266" y="199818"/>
                </a:lnTo>
                <a:lnTo>
                  <a:pt x="697297" y="230886"/>
                </a:lnTo>
                <a:lnTo>
                  <a:pt x="697037" y="247225"/>
                </a:lnTo>
                <a:lnTo>
                  <a:pt x="689493" y="293028"/>
                </a:lnTo>
                <a:lnTo>
                  <a:pt x="660767" y="324296"/>
                </a:lnTo>
                <a:lnTo>
                  <a:pt x="628209" y="331851"/>
                </a:lnTo>
                <a:lnTo>
                  <a:pt x="704550" y="331851"/>
                </a:lnTo>
                <a:lnTo>
                  <a:pt x="726761" y="292862"/>
                </a:lnTo>
                <a:lnTo>
                  <a:pt x="733316" y="248927"/>
                </a:lnTo>
                <a:lnTo>
                  <a:pt x="733746" y="230378"/>
                </a:lnTo>
                <a:lnTo>
                  <a:pt x="733307" y="212070"/>
                </a:lnTo>
                <a:lnTo>
                  <a:pt x="726761" y="168021"/>
                </a:lnTo>
                <a:lnTo>
                  <a:pt x="712950" y="139334"/>
                </a:lnTo>
                <a:lnTo>
                  <a:pt x="705039" y="129921"/>
                </a:lnTo>
                <a:close/>
              </a:path>
              <a:path w="1602740" h="363854">
                <a:moveTo>
                  <a:pt x="833187" y="102489"/>
                </a:moveTo>
                <a:lnTo>
                  <a:pt x="803977" y="102489"/>
                </a:lnTo>
                <a:lnTo>
                  <a:pt x="802580" y="102997"/>
                </a:lnTo>
                <a:lnTo>
                  <a:pt x="801310" y="104013"/>
                </a:lnTo>
                <a:lnTo>
                  <a:pt x="800167" y="105029"/>
                </a:lnTo>
                <a:lnTo>
                  <a:pt x="799532" y="106172"/>
                </a:lnTo>
                <a:lnTo>
                  <a:pt x="799532" y="108585"/>
                </a:lnTo>
                <a:lnTo>
                  <a:pt x="799786" y="109474"/>
                </a:lnTo>
                <a:lnTo>
                  <a:pt x="800040" y="110109"/>
                </a:lnTo>
                <a:lnTo>
                  <a:pt x="871160" y="353695"/>
                </a:lnTo>
                <a:lnTo>
                  <a:pt x="872176" y="357378"/>
                </a:lnTo>
                <a:lnTo>
                  <a:pt x="874462" y="359283"/>
                </a:lnTo>
                <a:lnTo>
                  <a:pt x="907355" y="359283"/>
                </a:lnTo>
                <a:lnTo>
                  <a:pt x="909641" y="357378"/>
                </a:lnTo>
                <a:lnTo>
                  <a:pt x="910657" y="353695"/>
                </a:lnTo>
                <a:lnTo>
                  <a:pt x="923704" y="307467"/>
                </a:lnTo>
                <a:lnTo>
                  <a:pt x="890210" y="307467"/>
                </a:lnTo>
                <a:lnTo>
                  <a:pt x="889702" y="306959"/>
                </a:lnTo>
                <a:lnTo>
                  <a:pt x="889448" y="306070"/>
                </a:lnTo>
                <a:lnTo>
                  <a:pt x="836616" y="108077"/>
                </a:lnTo>
                <a:lnTo>
                  <a:pt x="835600" y="104394"/>
                </a:lnTo>
                <a:lnTo>
                  <a:pt x="833187" y="102489"/>
                </a:lnTo>
                <a:close/>
              </a:path>
              <a:path w="1602740" h="363854">
                <a:moveTo>
                  <a:pt x="999185" y="164973"/>
                </a:moveTo>
                <a:lnTo>
                  <a:pt x="965648" y="164973"/>
                </a:lnTo>
                <a:lnTo>
                  <a:pt x="966156" y="165481"/>
                </a:lnTo>
                <a:lnTo>
                  <a:pt x="966537" y="166497"/>
                </a:lnTo>
                <a:lnTo>
                  <a:pt x="1021401" y="353695"/>
                </a:lnTo>
                <a:lnTo>
                  <a:pt x="1022417" y="357378"/>
                </a:lnTo>
                <a:lnTo>
                  <a:pt x="1024703" y="359283"/>
                </a:lnTo>
                <a:lnTo>
                  <a:pt x="1057088" y="359283"/>
                </a:lnTo>
                <a:lnTo>
                  <a:pt x="1059374" y="357378"/>
                </a:lnTo>
                <a:lnTo>
                  <a:pt x="1060390" y="353695"/>
                </a:lnTo>
                <a:lnTo>
                  <a:pt x="1074109" y="307467"/>
                </a:lnTo>
                <a:lnTo>
                  <a:pt x="1039435" y="307467"/>
                </a:lnTo>
                <a:lnTo>
                  <a:pt x="1038927" y="306959"/>
                </a:lnTo>
                <a:lnTo>
                  <a:pt x="1038546" y="306070"/>
                </a:lnTo>
                <a:lnTo>
                  <a:pt x="999185" y="164973"/>
                </a:lnTo>
                <a:close/>
              </a:path>
              <a:path w="1602740" h="363854">
                <a:moveTo>
                  <a:pt x="979872" y="102489"/>
                </a:moveTo>
                <a:lnTo>
                  <a:pt x="950154" y="102489"/>
                </a:lnTo>
                <a:lnTo>
                  <a:pt x="947741" y="104394"/>
                </a:lnTo>
                <a:lnTo>
                  <a:pt x="892496" y="306070"/>
                </a:lnTo>
                <a:lnTo>
                  <a:pt x="892115" y="306959"/>
                </a:lnTo>
                <a:lnTo>
                  <a:pt x="891607" y="307467"/>
                </a:lnTo>
                <a:lnTo>
                  <a:pt x="923704" y="307467"/>
                </a:lnTo>
                <a:lnTo>
                  <a:pt x="963489" y="166497"/>
                </a:lnTo>
                <a:lnTo>
                  <a:pt x="963870" y="165481"/>
                </a:lnTo>
                <a:lnTo>
                  <a:pt x="964378" y="164973"/>
                </a:lnTo>
                <a:lnTo>
                  <a:pt x="999185" y="164973"/>
                </a:lnTo>
                <a:lnTo>
                  <a:pt x="982285" y="104394"/>
                </a:lnTo>
                <a:lnTo>
                  <a:pt x="979872" y="102489"/>
                </a:lnTo>
                <a:close/>
              </a:path>
              <a:path w="1602740" h="363854">
                <a:moveTo>
                  <a:pt x="1103570" y="102489"/>
                </a:moveTo>
                <a:lnTo>
                  <a:pt x="1099506" y="102489"/>
                </a:lnTo>
                <a:lnTo>
                  <a:pt x="1096966" y="104394"/>
                </a:lnTo>
                <a:lnTo>
                  <a:pt x="1041340" y="306959"/>
                </a:lnTo>
                <a:lnTo>
                  <a:pt x="1040832" y="307467"/>
                </a:lnTo>
                <a:lnTo>
                  <a:pt x="1074109" y="307467"/>
                </a:lnTo>
                <a:lnTo>
                  <a:pt x="1132526" y="110617"/>
                </a:lnTo>
                <a:lnTo>
                  <a:pt x="1133061" y="108585"/>
                </a:lnTo>
                <a:lnTo>
                  <a:pt x="1133034" y="106426"/>
                </a:lnTo>
                <a:lnTo>
                  <a:pt x="1131002" y="103632"/>
                </a:lnTo>
                <a:lnTo>
                  <a:pt x="1129224" y="102997"/>
                </a:lnTo>
                <a:lnTo>
                  <a:pt x="1126938" y="102997"/>
                </a:lnTo>
                <a:lnTo>
                  <a:pt x="1103570" y="102489"/>
                </a:lnTo>
                <a:close/>
              </a:path>
              <a:path w="1602740" h="363854">
                <a:moveTo>
                  <a:pt x="1258002" y="132461"/>
                </a:moveTo>
                <a:lnTo>
                  <a:pt x="1221299" y="132461"/>
                </a:lnTo>
                <a:lnTo>
                  <a:pt x="1222188" y="133350"/>
                </a:lnTo>
                <a:lnTo>
                  <a:pt x="1222195" y="294477"/>
                </a:lnTo>
                <a:lnTo>
                  <a:pt x="1232743" y="336748"/>
                </a:lnTo>
                <a:lnTo>
                  <a:pt x="1279114" y="357917"/>
                </a:lnTo>
                <a:lnTo>
                  <a:pt x="1296229" y="358775"/>
                </a:lnTo>
                <a:lnTo>
                  <a:pt x="1313501" y="358775"/>
                </a:lnTo>
                <a:lnTo>
                  <a:pt x="1317946" y="358394"/>
                </a:lnTo>
                <a:lnTo>
                  <a:pt x="1320105" y="356108"/>
                </a:lnTo>
                <a:lnTo>
                  <a:pt x="1320105" y="329565"/>
                </a:lnTo>
                <a:lnTo>
                  <a:pt x="1317946" y="327279"/>
                </a:lnTo>
                <a:lnTo>
                  <a:pt x="1302325" y="327279"/>
                </a:lnTo>
                <a:lnTo>
                  <a:pt x="1291469" y="326659"/>
                </a:lnTo>
                <a:lnTo>
                  <a:pt x="1259939" y="303911"/>
                </a:lnTo>
                <a:lnTo>
                  <a:pt x="1257240" y="283210"/>
                </a:lnTo>
                <a:lnTo>
                  <a:pt x="1257240" y="133350"/>
                </a:lnTo>
                <a:lnTo>
                  <a:pt x="1258002" y="132461"/>
                </a:lnTo>
                <a:close/>
              </a:path>
              <a:path w="1602740" h="363854">
                <a:moveTo>
                  <a:pt x="1319470" y="102489"/>
                </a:moveTo>
                <a:lnTo>
                  <a:pt x="1186374" y="102489"/>
                </a:lnTo>
                <a:lnTo>
                  <a:pt x="1184088" y="104648"/>
                </a:lnTo>
                <a:lnTo>
                  <a:pt x="1184088" y="130302"/>
                </a:lnTo>
                <a:lnTo>
                  <a:pt x="1186374" y="132461"/>
                </a:lnTo>
                <a:lnTo>
                  <a:pt x="1319470" y="132461"/>
                </a:lnTo>
                <a:lnTo>
                  <a:pt x="1321629" y="130302"/>
                </a:lnTo>
                <a:lnTo>
                  <a:pt x="1321629" y="104648"/>
                </a:lnTo>
                <a:lnTo>
                  <a:pt x="1319470" y="102489"/>
                </a:lnTo>
                <a:close/>
              </a:path>
              <a:path w="1602740" h="363854">
                <a:moveTo>
                  <a:pt x="1254954" y="36576"/>
                </a:moveTo>
                <a:lnTo>
                  <a:pt x="1224347" y="36576"/>
                </a:lnTo>
                <a:lnTo>
                  <a:pt x="1222188" y="38735"/>
                </a:lnTo>
                <a:lnTo>
                  <a:pt x="1222188" y="101600"/>
                </a:lnTo>
                <a:lnTo>
                  <a:pt x="1221299" y="102489"/>
                </a:lnTo>
                <a:lnTo>
                  <a:pt x="1258002" y="102489"/>
                </a:lnTo>
                <a:lnTo>
                  <a:pt x="1257240" y="101600"/>
                </a:lnTo>
                <a:lnTo>
                  <a:pt x="1257240" y="38735"/>
                </a:lnTo>
                <a:lnTo>
                  <a:pt x="1254954" y="36576"/>
                </a:lnTo>
                <a:close/>
              </a:path>
              <a:path w="1602740" h="363854">
                <a:moveTo>
                  <a:pt x="1441517" y="4064"/>
                </a:moveTo>
                <a:lnTo>
                  <a:pt x="1409767" y="4064"/>
                </a:lnTo>
                <a:lnTo>
                  <a:pt x="1407608" y="6223"/>
                </a:lnTo>
                <a:lnTo>
                  <a:pt x="1407608" y="357124"/>
                </a:lnTo>
                <a:lnTo>
                  <a:pt x="1409767" y="359283"/>
                </a:lnTo>
                <a:lnTo>
                  <a:pt x="1441517" y="359283"/>
                </a:lnTo>
                <a:lnTo>
                  <a:pt x="1443676" y="357124"/>
                </a:lnTo>
                <a:lnTo>
                  <a:pt x="1443676" y="183642"/>
                </a:lnTo>
                <a:lnTo>
                  <a:pt x="1445822" y="172307"/>
                </a:lnTo>
                <a:lnTo>
                  <a:pt x="1472261" y="138733"/>
                </a:lnTo>
                <a:lnTo>
                  <a:pt x="1502639" y="130683"/>
                </a:lnTo>
                <a:lnTo>
                  <a:pt x="1445327" y="130683"/>
                </a:lnTo>
                <a:lnTo>
                  <a:pt x="1444692" y="130175"/>
                </a:lnTo>
                <a:lnTo>
                  <a:pt x="1443930" y="129667"/>
                </a:lnTo>
                <a:lnTo>
                  <a:pt x="1443676" y="128905"/>
                </a:lnTo>
                <a:lnTo>
                  <a:pt x="1443676" y="6223"/>
                </a:lnTo>
                <a:lnTo>
                  <a:pt x="1441517" y="4064"/>
                </a:lnTo>
                <a:close/>
              </a:path>
              <a:path w="1602740" h="363854">
                <a:moveTo>
                  <a:pt x="1584625" y="130429"/>
                </a:moveTo>
                <a:lnTo>
                  <a:pt x="1506033" y="130429"/>
                </a:lnTo>
                <a:lnTo>
                  <a:pt x="1518896" y="131524"/>
                </a:lnTo>
                <a:lnTo>
                  <a:pt x="1530449" y="134810"/>
                </a:lnTo>
                <a:lnTo>
                  <a:pt x="1562294" y="168163"/>
                </a:lnTo>
                <a:lnTo>
                  <a:pt x="1566485" y="193802"/>
                </a:lnTo>
                <a:lnTo>
                  <a:pt x="1566485" y="357124"/>
                </a:lnTo>
                <a:lnTo>
                  <a:pt x="1568644" y="359283"/>
                </a:lnTo>
                <a:lnTo>
                  <a:pt x="1600267" y="359283"/>
                </a:lnTo>
                <a:lnTo>
                  <a:pt x="1602553" y="357124"/>
                </a:lnTo>
                <a:lnTo>
                  <a:pt x="1602553" y="186690"/>
                </a:lnTo>
                <a:lnTo>
                  <a:pt x="1601033" y="167689"/>
                </a:lnTo>
                <a:lnTo>
                  <a:pt x="1596489" y="150701"/>
                </a:lnTo>
                <a:lnTo>
                  <a:pt x="1588945" y="135737"/>
                </a:lnTo>
                <a:lnTo>
                  <a:pt x="1584625" y="130429"/>
                </a:lnTo>
                <a:close/>
              </a:path>
              <a:path w="1602740" h="363854">
                <a:moveTo>
                  <a:pt x="1514161" y="98933"/>
                </a:moveTo>
                <a:lnTo>
                  <a:pt x="1474379" y="106553"/>
                </a:lnTo>
                <a:lnTo>
                  <a:pt x="1445835" y="130429"/>
                </a:lnTo>
                <a:lnTo>
                  <a:pt x="1445327" y="130683"/>
                </a:lnTo>
                <a:lnTo>
                  <a:pt x="1502639" y="130683"/>
                </a:lnTo>
                <a:lnTo>
                  <a:pt x="1506033" y="130429"/>
                </a:lnTo>
                <a:lnTo>
                  <a:pt x="1584625" y="130429"/>
                </a:lnTo>
                <a:lnTo>
                  <a:pt x="1578423" y="122809"/>
                </a:lnTo>
                <a:lnTo>
                  <a:pt x="1565346" y="112381"/>
                </a:lnTo>
                <a:lnTo>
                  <a:pt x="1550293" y="104917"/>
                </a:lnTo>
                <a:lnTo>
                  <a:pt x="1533239" y="100431"/>
                </a:lnTo>
                <a:lnTo>
                  <a:pt x="1514161" y="98933"/>
                </a:lnTo>
                <a:close/>
              </a:path>
            </a:pathLst>
          </a:custGeom>
          <a:solidFill>
            <a:srgbClr val="FFFFFF">
              <a:alpha val="89802"/>
            </a:srgbClr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525002" y="491743"/>
            <a:ext cx="911225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>
                <a:solidFill>
                  <a:srgbClr val="FFFFFF"/>
                </a:solidFill>
              </a:rPr>
              <a:t>AUTHOR'S</a:t>
            </a:r>
            <a:r>
              <a:rPr dirty="0" sz="6000" spc="-575">
                <a:solidFill>
                  <a:srgbClr val="FFFFFF"/>
                </a:solidFill>
              </a:rPr>
              <a:t> </a:t>
            </a:r>
            <a:r>
              <a:rPr dirty="0" sz="6000" spc="-130">
                <a:solidFill>
                  <a:srgbClr val="FFFFFF"/>
                </a:solidFill>
              </a:rPr>
              <a:t>PERSPECTIVE</a:t>
            </a:r>
            <a:endParaRPr sz="6000"/>
          </a:p>
        </p:txBody>
      </p:sp>
      <p:sp>
        <p:nvSpPr>
          <p:cNvPr id="4" name="object 4" descr=""/>
          <p:cNvSpPr txBox="1"/>
          <p:nvPr/>
        </p:nvSpPr>
        <p:spPr>
          <a:xfrm>
            <a:off x="7956931" y="2067927"/>
            <a:ext cx="9902825" cy="7747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04800" marR="1407160" indent="-292735">
              <a:lnSpc>
                <a:spcPct val="117000"/>
              </a:lnSpc>
              <a:spcBef>
                <a:spcPts val="95"/>
              </a:spcBef>
              <a:buFont typeface="Arial"/>
              <a:buChar char="•"/>
              <a:tabLst>
                <a:tab pos="304800" algn="l"/>
              </a:tabLst>
            </a:pPr>
            <a:r>
              <a:rPr dirty="0" sz="2700" spc="1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200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2700" spc="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70">
                <a:solidFill>
                  <a:srgbClr val="FFFFFF"/>
                </a:solidFill>
                <a:latin typeface="Verdana"/>
                <a:cs typeface="Verdana"/>
              </a:rPr>
              <a:t>Sandwich</a:t>
            </a:r>
            <a:r>
              <a:rPr dirty="0" sz="2700" spc="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65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700" spc="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8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700" spc="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60">
                <a:solidFill>
                  <a:srgbClr val="FFFFFF"/>
                </a:solidFill>
                <a:latin typeface="Verdana"/>
                <a:cs typeface="Verdana"/>
              </a:rPr>
              <a:t>witnessing </a:t>
            </a:r>
            <a:r>
              <a:rPr dirty="0" sz="2700" spc="200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2700" spc="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60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2700" spc="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9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700" spc="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4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20">
                <a:solidFill>
                  <a:srgbClr val="FFFFFF"/>
                </a:solidFill>
                <a:latin typeface="Verdana"/>
                <a:cs typeface="Verdana"/>
              </a:rPr>
              <a:t>near</a:t>
            </a:r>
            <a:r>
              <a:rPr dirty="0" sz="2700" spc="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55">
                <a:solidFill>
                  <a:srgbClr val="FFFFFF"/>
                </a:solidFill>
                <a:latin typeface="Verdana"/>
                <a:cs typeface="Verdana"/>
              </a:rPr>
              <a:t>future.</a:t>
            </a:r>
            <a:endParaRPr sz="2700">
              <a:latin typeface="Verdana"/>
              <a:cs typeface="Verdana"/>
            </a:endParaRPr>
          </a:p>
          <a:p>
            <a:pPr marL="304800" marR="1003300" indent="-292735">
              <a:lnSpc>
                <a:spcPct val="117400"/>
              </a:lnSpc>
              <a:spcBef>
                <a:spcPts val="5"/>
              </a:spcBef>
              <a:buFont typeface="Arial"/>
              <a:buChar char="•"/>
              <a:tabLst>
                <a:tab pos="304800" algn="l"/>
              </a:tabLst>
            </a:pPr>
            <a:r>
              <a:rPr dirty="0" sz="2700" spc="155">
                <a:solidFill>
                  <a:srgbClr val="FFFFFF"/>
                </a:solidFill>
                <a:latin typeface="Verdana"/>
                <a:cs typeface="Verdana"/>
              </a:rPr>
              <a:t>Vegetarian</a:t>
            </a:r>
            <a:r>
              <a:rPr dirty="0" sz="2700" spc="3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85">
                <a:solidFill>
                  <a:srgbClr val="FFFFFF"/>
                </a:solidFill>
                <a:latin typeface="Verdana"/>
                <a:cs typeface="Verdana"/>
              </a:rPr>
              <a:t>sandwiches</a:t>
            </a:r>
            <a:r>
              <a:rPr dirty="0" sz="2700" spc="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80">
                <a:solidFill>
                  <a:srgbClr val="FFFFFF"/>
                </a:solidFill>
                <a:latin typeface="Verdana"/>
                <a:cs typeface="Verdana"/>
              </a:rPr>
              <a:t>cater</a:t>
            </a:r>
            <a:r>
              <a:rPr dirty="0" sz="2700" spc="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55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700" spc="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4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25">
                <a:solidFill>
                  <a:srgbClr val="FFFFFF"/>
                </a:solidFill>
                <a:latin typeface="Verdana"/>
                <a:cs typeface="Verdana"/>
              </a:rPr>
              <a:t>growing </a:t>
            </a:r>
            <a:r>
              <a:rPr dirty="0" sz="2700" spc="160">
                <a:solidFill>
                  <a:srgbClr val="FFFFFF"/>
                </a:solidFill>
                <a:latin typeface="Verdana"/>
                <a:cs typeface="Verdana"/>
              </a:rPr>
              <a:t>demand</a:t>
            </a:r>
            <a:r>
              <a:rPr dirty="0" sz="2700" spc="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9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700" spc="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65">
                <a:solidFill>
                  <a:srgbClr val="FFFFFF"/>
                </a:solidFill>
                <a:latin typeface="Verdana"/>
                <a:cs typeface="Verdana"/>
              </a:rPr>
              <a:t>meatless</a:t>
            </a:r>
            <a:r>
              <a:rPr dirty="0" sz="2700" spc="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2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00">
                <a:solidFill>
                  <a:srgbClr val="FFFFFF"/>
                </a:solidFill>
                <a:latin typeface="Verdana"/>
                <a:cs typeface="Verdana"/>
              </a:rPr>
              <a:t>vegan</a:t>
            </a:r>
            <a:r>
              <a:rPr dirty="0" sz="2700" spc="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75">
                <a:solidFill>
                  <a:srgbClr val="FFFFFF"/>
                </a:solidFill>
                <a:latin typeface="Verdana"/>
                <a:cs typeface="Verdana"/>
              </a:rPr>
              <a:t>choices,</a:t>
            </a:r>
            <a:endParaRPr sz="2700">
              <a:latin typeface="Verdana"/>
              <a:cs typeface="Verdana"/>
            </a:endParaRPr>
          </a:p>
          <a:p>
            <a:pPr marL="304800" marR="569595">
              <a:lnSpc>
                <a:spcPts val="3800"/>
              </a:lnSpc>
              <a:spcBef>
                <a:spcPts val="210"/>
              </a:spcBef>
            </a:pPr>
            <a:r>
              <a:rPr dirty="0" sz="2700" spc="175">
                <a:solidFill>
                  <a:srgbClr val="FFFFFF"/>
                </a:solidFill>
                <a:latin typeface="Verdana"/>
                <a:cs typeface="Verdana"/>
              </a:rPr>
              <a:t>appealing</a:t>
            </a:r>
            <a:r>
              <a:rPr dirty="0" sz="2700" spc="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55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700" spc="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70">
                <a:solidFill>
                  <a:srgbClr val="FFFFFF"/>
                </a:solidFill>
                <a:latin typeface="Verdana"/>
                <a:cs typeface="Verdana"/>
              </a:rPr>
              <a:t>health-</a:t>
            </a:r>
            <a:r>
              <a:rPr dirty="0" sz="2700" spc="-6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220">
                <a:solidFill>
                  <a:srgbClr val="FFFFFF"/>
                </a:solidFill>
                <a:latin typeface="Verdana"/>
                <a:cs typeface="Verdana"/>
              </a:rPr>
              <a:t>conscious</a:t>
            </a:r>
            <a:r>
              <a:rPr dirty="0" sz="2700" spc="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85">
                <a:solidFill>
                  <a:srgbClr val="FFFFFF"/>
                </a:solidFill>
                <a:latin typeface="Verdana"/>
                <a:cs typeface="Verdana"/>
              </a:rPr>
              <a:t>consumers</a:t>
            </a:r>
            <a:r>
              <a:rPr dirty="0" sz="2700" spc="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95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2700" spc="180">
                <a:solidFill>
                  <a:srgbClr val="FFFFFF"/>
                </a:solidFill>
                <a:latin typeface="Verdana"/>
                <a:cs typeface="Verdana"/>
              </a:rPr>
              <a:t>those</a:t>
            </a:r>
            <a:r>
              <a:rPr dirty="0" sz="2700" spc="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55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2700" spc="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80">
                <a:solidFill>
                  <a:srgbClr val="FFFFFF"/>
                </a:solidFill>
                <a:latin typeface="Verdana"/>
                <a:cs typeface="Verdana"/>
              </a:rPr>
              <a:t>dietary</a:t>
            </a:r>
            <a:r>
              <a:rPr dirty="0" sz="2700" spc="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95">
                <a:solidFill>
                  <a:srgbClr val="FFFFFF"/>
                </a:solidFill>
                <a:latin typeface="Verdana"/>
                <a:cs typeface="Verdana"/>
              </a:rPr>
              <a:t>restrictions.</a:t>
            </a:r>
            <a:endParaRPr sz="2700">
              <a:latin typeface="Verdana"/>
              <a:cs typeface="Verdana"/>
            </a:endParaRPr>
          </a:p>
          <a:p>
            <a:pPr marL="304800" marR="5080" indent="-292735">
              <a:lnSpc>
                <a:spcPts val="3800"/>
              </a:lnSpc>
              <a:spcBef>
                <a:spcPts val="10"/>
              </a:spcBef>
              <a:buFont typeface="Arial"/>
              <a:buChar char="•"/>
              <a:tabLst>
                <a:tab pos="304800" algn="l"/>
              </a:tabLst>
            </a:pPr>
            <a:r>
              <a:rPr dirty="0" sz="2700" spc="145">
                <a:solidFill>
                  <a:srgbClr val="FFFFFF"/>
                </a:solidFill>
                <a:latin typeface="Verdana"/>
                <a:cs typeface="Verdana"/>
              </a:rPr>
              <a:t>Pre-</a:t>
            </a:r>
            <a:r>
              <a:rPr dirty="0" sz="2700" spc="-6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45">
                <a:solidFill>
                  <a:srgbClr val="FFFFFF"/>
                </a:solidFill>
                <a:latin typeface="Verdana"/>
                <a:cs typeface="Verdana"/>
              </a:rPr>
              <a:t>packaged</a:t>
            </a:r>
            <a:r>
              <a:rPr dirty="0" sz="2700" spc="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85">
                <a:solidFill>
                  <a:srgbClr val="FFFFFF"/>
                </a:solidFill>
                <a:latin typeface="Verdana"/>
                <a:cs typeface="Verdana"/>
              </a:rPr>
              <a:t>sandwiches</a:t>
            </a:r>
            <a:r>
              <a:rPr dirty="0" sz="2700" spc="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9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700" spc="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210">
                <a:solidFill>
                  <a:srgbClr val="FFFFFF"/>
                </a:solidFill>
                <a:latin typeface="Verdana"/>
                <a:cs typeface="Verdana"/>
              </a:rPr>
              <a:t>convenient</a:t>
            </a:r>
            <a:r>
              <a:rPr dirty="0" sz="2700" spc="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9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700" spc="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14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r>
              <a:rPr dirty="0" sz="2700" spc="-5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0">
                <a:solidFill>
                  <a:srgbClr val="FFFFFF"/>
                </a:solidFill>
                <a:latin typeface="Verdana"/>
                <a:cs typeface="Verdana"/>
              </a:rPr>
              <a:t>- </a:t>
            </a:r>
            <a:r>
              <a:rPr dirty="0" sz="2700" spc="125">
                <a:solidFill>
                  <a:srgbClr val="FFFFFF"/>
                </a:solidFill>
                <a:latin typeface="Verdana"/>
                <a:cs typeface="Verdana"/>
              </a:rPr>
              <a:t>the-</a:t>
            </a:r>
            <a:r>
              <a:rPr dirty="0" sz="2700" spc="-6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go</a:t>
            </a:r>
            <a:r>
              <a:rPr dirty="0" sz="2700" spc="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85">
                <a:solidFill>
                  <a:srgbClr val="FFFFFF"/>
                </a:solidFill>
                <a:latin typeface="Verdana"/>
                <a:cs typeface="Verdana"/>
              </a:rPr>
              <a:t>consumers</a:t>
            </a:r>
            <a:r>
              <a:rPr dirty="0" sz="2700" spc="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25">
                <a:solidFill>
                  <a:srgbClr val="FFFFFF"/>
                </a:solidFill>
                <a:latin typeface="Verdana"/>
                <a:cs typeface="Verdana"/>
              </a:rPr>
              <a:t>who</a:t>
            </a:r>
            <a:r>
              <a:rPr dirty="0" sz="2700" spc="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50">
                <a:solidFill>
                  <a:srgbClr val="FFFFFF"/>
                </a:solidFill>
                <a:latin typeface="Verdana"/>
                <a:cs typeface="Verdana"/>
              </a:rPr>
              <a:t>value</a:t>
            </a:r>
            <a:r>
              <a:rPr dirty="0" sz="2700" spc="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225">
                <a:solidFill>
                  <a:srgbClr val="FFFFFF"/>
                </a:solidFill>
                <a:latin typeface="Verdana"/>
                <a:cs typeface="Verdana"/>
              </a:rPr>
              <a:t>portability</a:t>
            </a:r>
            <a:r>
              <a:rPr dirty="0" sz="2700" spc="3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9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endParaRPr sz="2700">
              <a:latin typeface="Verdana"/>
              <a:cs typeface="Verdana"/>
            </a:endParaRPr>
          </a:p>
          <a:p>
            <a:pPr marL="304800">
              <a:lnSpc>
                <a:spcPct val="100000"/>
              </a:lnSpc>
              <a:spcBef>
                <a:spcPts val="340"/>
              </a:spcBef>
            </a:pPr>
            <a:r>
              <a:rPr dirty="0" sz="2700" spc="165">
                <a:solidFill>
                  <a:srgbClr val="FFFFFF"/>
                </a:solidFill>
                <a:latin typeface="Verdana"/>
                <a:cs typeface="Verdana"/>
              </a:rPr>
              <a:t>longer</a:t>
            </a:r>
            <a:r>
              <a:rPr dirty="0" sz="2700" spc="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95">
                <a:solidFill>
                  <a:srgbClr val="FFFFFF"/>
                </a:solidFill>
                <a:latin typeface="Verdana"/>
                <a:cs typeface="Verdana"/>
              </a:rPr>
              <a:t>shelf</a:t>
            </a:r>
            <a:r>
              <a:rPr dirty="0" sz="2700" spc="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5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dirty="0" sz="2700" spc="-6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95">
                <a:solidFill>
                  <a:srgbClr val="FFFFFF"/>
                </a:solidFill>
                <a:latin typeface="Verdana"/>
                <a:cs typeface="Verdana"/>
              </a:rPr>
              <a:t>ife.</a:t>
            </a:r>
            <a:endParaRPr sz="2700">
              <a:latin typeface="Verdana"/>
              <a:cs typeface="Verdana"/>
            </a:endParaRPr>
          </a:p>
          <a:p>
            <a:pPr marL="304800" marR="155575" indent="-292735">
              <a:lnSpc>
                <a:spcPct val="117300"/>
              </a:lnSpc>
              <a:buFont typeface="Arial"/>
              <a:buChar char="•"/>
              <a:tabLst>
                <a:tab pos="304800" algn="l"/>
              </a:tabLst>
            </a:pP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700" spc="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70">
                <a:solidFill>
                  <a:srgbClr val="FFFFFF"/>
                </a:solidFill>
                <a:latin typeface="Verdana"/>
                <a:cs typeface="Verdana"/>
              </a:rPr>
              <a:t>2023</a:t>
            </a:r>
            <a:r>
              <a:rPr dirty="0" sz="2700" spc="-6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8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dirty="0" sz="2700" spc="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4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50">
                <a:solidFill>
                  <a:srgbClr val="FFFFFF"/>
                </a:solidFill>
                <a:latin typeface="Verdana"/>
                <a:cs typeface="Verdana"/>
              </a:rPr>
              <a:t>Non-</a:t>
            </a:r>
            <a:r>
              <a:rPr dirty="0" sz="2700" spc="-6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55">
                <a:solidFill>
                  <a:srgbClr val="FFFFFF"/>
                </a:solidFill>
                <a:latin typeface="Verdana"/>
                <a:cs typeface="Verdana"/>
              </a:rPr>
              <a:t>vegetarian</a:t>
            </a:r>
            <a:r>
              <a:rPr dirty="0" sz="2700" spc="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40">
                <a:solidFill>
                  <a:srgbClr val="FFFFFF"/>
                </a:solidFill>
                <a:latin typeface="Verdana"/>
                <a:cs typeface="Verdana"/>
              </a:rPr>
              <a:t>segment</a:t>
            </a:r>
            <a:r>
              <a:rPr dirty="0" sz="2700" spc="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210">
                <a:solidFill>
                  <a:srgbClr val="FFFFFF"/>
                </a:solidFill>
                <a:latin typeface="Verdana"/>
                <a:cs typeface="Verdana"/>
              </a:rPr>
              <a:t>accounted </a:t>
            </a:r>
            <a:r>
              <a:rPr dirty="0" sz="2700" spc="19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700" spc="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220">
                <a:solidFill>
                  <a:srgbClr val="FFFFFF"/>
                </a:solidFill>
                <a:latin typeface="Verdana"/>
                <a:cs typeface="Verdana"/>
              </a:rPr>
              <a:t>noticeable</a:t>
            </a:r>
            <a:r>
              <a:rPr dirty="0" sz="2700" spc="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35">
                <a:solidFill>
                  <a:srgbClr val="FFFFFF"/>
                </a:solidFill>
                <a:latin typeface="Verdana"/>
                <a:cs typeface="Verdana"/>
              </a:rPr>
              <a:t>share</a:t>
            </a:r>
            <a:r>
              <a:rPr dirty="0" sz="2700" spc="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85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700" spc="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85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2700" spc="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65">
                <a:solidFill>
                  <a:srgbClr val="FFFFFF"/>
                </a:solidFill>
                <a:latin typeface="Verdana"/>
                <a:cs typeface="Verdana"/>
              </a:rPr>
              <a:t>Sandwich</a:t>
            </a:r>
            <a:r>
              <a:rPr dirty="0" sz="2700" spc="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55">
                <a:solidFill>
                  <a:srgbClr val="FFFFFF"/>
                </a:solidFill>
                <a:latin typeface="Verdana"/>
                <a:cs typeface="Verdana"/>
              </a:rPr>
              <a:t>Market </a:t>
            </a:r>
            <a:r>
              <a:rPr dirty="0" sz="2700" spc="12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8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700" spc="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210">
                <a:solidFill>
                  <a:srgbClr val="FFFFFF"/>
                </a:solidFill>
                <a:latin typeface="Verdana"/>
                <a:cs typeface="Verdana"/>
              </a:rPr>
              <a:t>projected</a:t>
            </a:r>
            <a:r>
              <a:rPr dirty="0" sz="2700" spc="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55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700" spc="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80">
                <a:solidFill>
                  <a:srgbClr val="FFFFFF"/>
                </a:solidFill>
                <a:latin typeface="Verdana"/>
                <a:cs typeface="Verdana"/>
              </a:rPr>
              <a:t>experience</a:t>
            </a:r>
            <a:r>
              <a:rPr dirty="0" sz="2700" spc="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90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endParaRPr sz="2700">
              <a:latin typeface="Verdana"/>
              <a:cs typeface="Verdana"/>
            </a:endParaRPr>
          </a:p>
          <a:p>
            <a:pPr marL="304800">
              <a:lnSpc>
                <a:spcPct val="100000"/>
              </a:lnSpc>
              <a:spcBef>
                <a:spcPts val="565"/>
              </a:spcBef>
            </a:pPr>
            <a:r>
              <a:rPr dirty="0" sz="2700" spc="155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2700" spc="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9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700" spc="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4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20">
                <a:solidFill>
                  <a:srgbClr val="FFFFFF"/>
                </a:solidFill>
                <a:latin typeface="Verdana"/>
                <a:cs typeface="Verdana"/>
              </a:rPr>
              <a:t>near</a:t>
            </a:r>
            <a:r>
              <a:rPr dirty="0" sz="2700" spc="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55">
                <a:solidFill>
                  <a:srgbClr val="FFFFFF"/>
                </a:solidFill>
                <a:latin typeface="Verdana"/>
                <a:cs typeface="Verdana"/>
              </a:rPr>
              <a:t>future.</a:t>
            </a:r>
            <a:endParaRPr sz="2700">
              <a:latin typeface="Verdana"/>
              <a:cs typeface="Verdana"/>
            </a:endParaRPr>
          </a:p>
          <a:p>
            <a:pPr marL="304800" marR="596900" indent="-292735">
              <a:lnSpc>
                <a:spcPts val="3800"/>
              </a:lnSpc>
              <a:spcBef>
                <a:spcPts val="215"/>
              </a:spcBef>
              <a:buFont typeface="Arial"/>
              <a:buChar char="•"/>
              <a:tabLst>
                <a:tab pos="304800" algn="l"/>
              </a:tabLst>
            </a:pPr>
            <a:r>
              <a:rPr dirty="0" sz="2700" spc="1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55">
                <a:solidFill>
                  <a:srgbClr val="FFFFFF"/>
                </a:solidFill>
                <a:latin typeface="Verdana"/>
                <a:cs typeface="Verdana"/>
              </a:rPr>
              <a:t>Fresh</a:t>
            </a:r>
            <a:r>
              <a:rPr dirty="0" sz="2700" spc="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75">
                <a:solidFill>
                  <a:srgbClr val="FFFFFF"/>
                </a:solidFill>
                <a:latin typeface="Verdana"/>
                <a:cs typeface="Verdana"/>
              </a:rPr>
              <a:t>Sandwiches</a:t>
            </a:r>
            <a:r>
              <a:rPr dirty="0" sz="2700" spc="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40">
                <a:solidFill>
                  <a:srgbClr val="FFFFFF"/>
                </a:solidFill>
                <a:latin typeface="Verdana"/>
                <a:cs typeface="Verdana"/>
              </a:rPr>
              <a:t>segment</a:t>
            </a:r>
            <a:r>
              <a:rPr dirty="0" sz="2700" spc="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8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700" spc="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90">
                <a:solidFill>
                  <a:srgbClr val="FFFFFF"/>
                </a:solidFill>
                <a:latin typeface="Verdana"/>
                <a:cs typeface="Verdana"/>
              </a:rPr>
              <a:t>expected</a:t>
            </a:r>
            <a:r>
              <a:rPr dirty="0" sz="2700" spc="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30">
                <a:solidFill>
                  <a:srgbClr val="FFFFFF"/>
                </a:solidFill>
                <a:latin typeface="Verdana"/>
                <a:cs typeface="Verdana"/>
              </a:rPr>
              <a:t>to </a:t>
            </a:r>
            <a:r>
              <a:rPr dirty="0" sz="2700" spc="140">
                <a:solidFill>
                  <a:srgbClr val="FFFFFF"/>
                </a:solidFill>
                <a:latin typeface="Verdana"/>
                <a:cs typeface="Verdana"/>
              </a:rPr>
              <a:t>expand</a:t>
            </a:r>
            <a:r>
              <a:rPr dirty="0" sz="2700" spc="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80">
                <a:solidFill>
                  <a:srgbClr val="FFFFFF"/>
                </a:solidFill>
                <a:latin typeface="Verdana"/>
                <a:cs typeface="Verdana"/>
              </a:rPr>
              <a:t>at</a:t>
            </a:r>
            <a:r>
              <a:rPr dirty="0" sz="2700" spc="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4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200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2700" spc="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30">
                <a:solidFill>
                  <a:srgbClr val="FFFFFF"/>
                </a:solidFill>
                <a:latin typeface="Verdana"/>
                <a:cs typeface="Verdana"/>
              </a:rPr>
              <a:t>CAGR</a:t>
            </a:r>
            <a:r>
              <a:rPr dirty="0" sz="2700" spc="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60">
                <a:solidFill>
                  <a:srgbClr val="FFFFFF"/>
                </a:solidFill>
                <a:latin typeface="Verdana"/>
                <a:cs typeface="Verdana"/>
              </a:rPr>
              <a:t>retaining</a:t>
            </a:r>
            <a:endParaRPr sz="2700">
              <a:latin typeface="Verdana"/>
              <a:cs typeface="Verdana"/>
            </a:endParaRPr>
          </a:p>
          <a:p>
            <a:pPr marL="304800">
              <a:lnSpc>
                <a:spcPct val="100000"/>
              </a:lnSpc>
              <a:spcBef>
                <a:spcPts val="350"/>
              </a:spcBef>
            </a:pPr>
            <a:r>
              <a:rPr dirty="0" sz="2700" spc="215">
                <a:solidFill>
                  <a:srgbClr val="FFFFFF"/>
                </a:solidFill>
                <a:latin typeface="Verdana"/>
                <a:cs typeface="Verdana"/>
              </a:rPr>
              <a:t>position</a:t>
            </a:r>
            <a:r>
              <a:rPr dirty="0" sz="2700" spc="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95">
                <a:solidFill>
                  <a:srgbClr val="FFFFFF"/>
                </a:solidFill>
                <a:latin typeface="Verdana"/>
                <a:cs typeface="Verdana"/>
              </a:rPr>
              <a:t>throughout</a:t>
            </a:r>
            <a:r>
              <a:rPr dirty="0" sz="2700" spc="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4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215">
                <a:solidFill>
                  <a:srgbClr val="FFFFFF"/>
                </a:solidFill>
                <a:latin typeface="Verdana"/>
                <a:cs typeface="Verdana"/>
              </a:rPr>
              <a:t>forecast</a:t>
            </a:r>
            <a:r>
              <a:rPr dirty="0" sz="2700" spc="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165">
                <a:solidFill>
                  <a:srgbClr val="FFFFFF"/>
                </a:solidFill>
                <a:latin typeface="Verdana"/>
                <a:cs typeface="Verdana"/>
              </a:rPr>
              <a:t>period.</a:t>
            </a:r>
            <a:endParaRPr sz="27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5917" rIns="0" bIns="0" rtlCol="0" vert="horz">
            <a:spAutoFit/>
          </a:bodyPr>
          <a:lstStyle/>
          <a:p>
            <a:pPr marL="6430010">
              <a:lnSpc>
                <a:spcPct val="100000"/>
              </a:lnSpc>
              <a:spcBef>
                <a:spcPts val="95"/>
              </a:spcBef>
            </a:pPr>
            <a:r>
              <a:rPr dirty="0" spc="-235"/>
              <a:t>KEY</a:t>
            </a:r>
            <a:r>
              <a:rPr dirty="0" spc="-725"/>
              <a:t> </a:t>
            </a:r>
            <a:r>
              <a:rPr dirty="0" spc="-95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7033" y="522224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-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-1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732" y="847470"/>
            <a:ext cx="6065520" cy="140081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000" spc="-565">
                <a:latin typeface="Arial Black"/>
                <a:cs typeface="Arial Black"/>
              </a:rPr>
              <a:t>Contact</a:t>
            </a:r>
            <a:r>
              <a:rPr dirty="0" sz="9000" spc="-865">
                <a:latin typeface="Arial Black"/>
                <a:cs typeface="Arial Black"/>
              </a:rPr>
              <a:t> </a:t>
            </a:r>
            <a:r>
              <a:rPr dirty="0" sz="9000" spc="-775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6939"/>
            <a:ext cx="3724655" cy="2368295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63245" rIns="0" bIns="0" rtlCol="0" vert="horz">
            <a:spAutoFit/>
          </a:bodyPr>
          <a:lstStyle/>
          <a:p>
            <a:pPr algn="ctr" marR="447675">
              <a:lnSpc>
                <a:spcPct val="100000"/>
              </a:lnSpc>
              <a:spcBef>
                <a:spcPts val="4435"/>
              </a:spcBef>
            </a:pPr>
            <a:r>
              <a:rPr dirty="0"/>
              <a:t>COGNITIVE</a:t>
            </a:r>
            <a:r>
              <a:rPr dirty="0" spc="-95"/>
              <a:t> </a:t>
            </a:r>
            <a:r>
              <a:rPr dirty="0"/>
              <a:t>MARKET</a:t>
            </a:r>
            <a:r>
              <a:rPr dirty="0" spc="-65"/>
              <a:t> </a:t>
            </a:r>
            <a:r>
              <a:rPr dirty="0" spc="-10"/>
              <a:t>RESEARCH</a:t>
            </a:r>
          </a:p>
          <a:p>
            <a:pPr algn="ctr" marR="728345">
              <a:lnSpc>
                <a:spcPct val="100000"/>
              </a:lnSpc>
              <a:spcBef>
                <a:spcPts val="2355"/>
              </a:spcBef>
              <a:tabLst>
                <a:tab pos="1049655" algn="l"/>
                <a:tab pos="1814830" algn="l"/>
                <a:tab pos="5433060" algn="l"/>
                <a:tab pos="5749290" algn="l"/>
                <a:tab pos="6816090" algn="l"/>
              </a:tabLst>
            </a:pPr>
            <a:r>
              <a:rPr dirty="0" sz="3500" spc="235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312</a:t>
            </a:r>
            <a:r>
              <a:rPr dirty="0" sz="3500" spc="-51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spc="145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020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54" b="0">
                <a:latin typeface="Lato"/>
                <a:cs typeface="Lato"/>
              </a:rPr>
              <a:t>8123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0732 </a:t>
            </a:r>
            <a:endParaRPr sz="3500">
              <a:latin typeface="Lato"/>
              <a:cs typeface="Lato"/>
            </a:endParaRPr>
          </a:p>
          <a:p>
            <a:pPr algn="ctr" marR="728345">
              <a:lnSpc>
                <a:spcPct val="100000"/>
              </a:lnSpc>
              <a:spcBef>
                <a:spcPts val="705"/>
              </a:spcBef>
              <a:tabLst>
                <a:tab pos="1490345" algn="l"/>
                <a:tab pos="2884805" algn="l"/>
              </a:tabLst>
            </a:pPr>
            <a:r>
              <a:rPr dirty="0" sz="3500" spc="275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170" b="0">
                <a:latin typeface="Lato"/>
                <a:cs typeface="Lato"/>
              </a:rPr>
              <a:t>91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983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8611 </a:t>
            </a:r>
            <a:endParaRPr sz="3500">
              <a:latin typeface="Lato"/>
              <a:cs typeface="Lato"/>
            </a:endParaRPr>
          </a:p>
          <a:p>
            <a:pPr algn="ctr" marR="506730">
              <a:lnSpc>
                <a:spcPct val="100000"/>
              </a:lnSpc>
              <a:spcBef>
                <a:spcPts val="2045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00" b="0">
                <a:latin typeface="Lato"/>
                <a:cs typeface="Lato"/>
              </a:rPr>
              <a:t> </a:t>
            </a:r>
            <a:r>
              <a:rPr dirty="0" sz="3500" spc="335" b="0">
                <a:latin typeface="Lato"/>
                <a:cs typeface="Lato"/>
              </a:rPr>
              <a:t>cognitivemarketresearch.</a:t>
            </a:r>
            <a:r>
              <a:rPr dirty="0" sz="3500" spc="-495" b="0">
                <a:latin typeface="Lato"/>
                <a:cs typeface="Lato"/>
              </a:rPr>
              <a:t> </a:t>
            </a:r>
            <a:r>
              <a:rPr dirty="0" sz="3500" spc="20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10"/>
              </a:spcBef>
              <a:tabLst>
                <a:tab pos="2085339" algn="l"/>
                <a:tab pos="3183890" algn="l"/>
                <a:tab pos="4415155" algn="l"/>
                <a:tab pos="6487160" algn="l"/>
                <a:tab pos="6870065" algn="l"/>
              </a:tabLst>
            </a:pPr>
            <a:r>
              <a:rPr dirty="0" sz="4100" spc="32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0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8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25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sng" sz="4100" spc="380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http://tinyurl.com/293jmur4 </a:t>
            </a:r>
            <a:endParaRPr sz="4100">
              <a:latin typeface="Lato"/>
              <a:cs typeface="Lato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100">
              <a:latin typeface="Lato"/>
              <a:cs typeface="Lato"/>
            </a:endParaRPr>
          </a:p>
          <a:p>
            <a:pPr algn="ctr" marL="415925">
              <a:lnSpc>
                <a:spcPts val="3620"/>
              </a:lnSpc>
              <a:tabLst>
                <a:tab pos="1965960" algn="l"/>
                <a:tab pos="3047365" algn="l"/>
                <a:tab pos="3926204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0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7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64820">
              <a:lnSpc>
                <a:spcPts val="3620"/>
              </a:lnSpc>
            </a:pPr>
            <a:r>
              <a:rPr dirty="0" u="sng" sz="3200" spc="30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 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2024-01-13T09:22:04Z</dcterms:created>
  <dcterms:modified xsi:type="dcterms:W3CDTF">2024-01-13T09:22:04Z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2024-01-13T00:00:00Z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2024-01-13T00:00:00Z</vt:filetime>
  </property>
  <property fmtid="{D5CDD505-2E9C-101B-9397-08002B2CF9AE}" pid="5" name="Producer">
    <vt:lpwstr>3-Heights(TM) PDF Security Shell 4.8.25.2 (http://www.pdf-tools.com)</vt:lpwstr>
  </property>
</Properties>
</file>