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5bsxact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2996" b="-5670"/>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392388" y="3857622"/>
            <a:ext cx="13857012" cy="2752228"/>
          </a:xfrm>
          <a:prstGeom prst="rect">
            <a:avLst/>
          </a:prstGeom>
        </p:spPr>
        <p:txBody>
          <a:bodyPr wrap="square" lIns="0" tIns="0" rIns="0" bIns="0" rtlCol="0" anchor="t">
            <a:spAutoFit/>
          </a:bodyPr>
          <a:lstStyle/>
          <a:p>
            <a:pPr algn="l">
              <a:lnSpc>
                <a:spcPts val="7050"/>
              </a:lnSpc>
            </a:pPr>
            <a:r>
              <a:rPr lang="en-US" sz="7500">
                <a:solidFill>
                  <a:srgbClr val="FFFFFF"/>
                </a:solidFill>
                <a:latin typeface="Canva Sans"/>
              </a:rPr>
              <a:t>SALT</a:t>
            </a:r>
          </a:p>
          <a:p>
            <a:pPr algn="l">
              <a:lnSpc>
                <a:spcPts val="7050"/>
              </a:lnSpc>
            </a:pPr>
            <a:r>
              <a:rPr lang="en-US" sz="7500">
                <a:solidFill>
                  <a:srgbClr val="FFFFFF"/>
                </a:solidFill>
                <a:latin typeface="Canva Sans"/>
              </a:rPr>
              <a:t>MARKET REPORT </a:t>
            </a:r>
          </a:p>
          <a:p>
            <a:pPr algn="l">
              <a:lnSpc>
                <a:spcPts val="7050"/>
              </a:lnSpc>
            </a:pPr>
            <a:r>
              <a:rPr lang="en-US" sz="7500">
                <a:solidFill>
                  <a:srgbClr val="FFFFFF"/>
                </a:solidFill>
                <a:latin typeface="Canva Sans"/>
              </a:rPr>
              <a:t>2024</a:t>
            </a:r>
          </a:p>
        </p:txBody>
      </p:sp>
      <p:sp>
        <p:nvSpPr>
          <p:cNvPr id="5" name="TextBox 5"/>
          <p:cNvSpPr txBox="1"/>
          <p:nvPr/>
        </p:nvSpPr>
        <p:spPr>
          <a:xfrm>
            <a:off x="-256514" y="9501014"/>
            <a:ext cx="10027118" cy="563879"/>
          </a:xfrm>
          <a:prstGeom prst="rect">
            <a:avLst/>
          </a:prstGeom>
        </p:spPr>
        <p:txBody>
          <a:bodyPr lIns="0" tIns="0" rIns="0" bIns="0" rtlCol="0" anchor="t">
            <a:spAutoFit/>
          </a:bodyPr>
          <a:lstStyle/>
          <a:p>
            <a:pPr algn="ctr">
              <a:lnSpc>
                <a:spcPts val="4620"/>
              </a:lnSpc>
            </a:pPr>
            <a:r>
              <a:rPr lang="en-US" sz="33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1444" b="0"/>
            </a:stretch>
          </a:blipFill>
        </p:spPr>
        <p:txBody>
          <a:bodyPr/>
          <a:lstStyle/>
          <a:p/>
        </p:txBody>
      </p:sp>
      <p:grpSp>
        <p:nvGrpSpPr>
          <p:cNvPr id="3" name="Group 3"/>
          <p:cNvGrpSpPr/>
          <p:nvPr/>
        </p:nvGrpSpPr>
        <p:grpSpPr>
          <a:xfrm>
            <a:off x="1278418" y="1749034"/>
            <a:ext cx="16236544" cy="7509266"/>
            <a:chExt cx="4276291" cy="1977749"/>
          </a:xfrm>
        </p:grpSpPr>
        <p:sp>
          <p:nvSpPr>
            <p:cNvPr id="4" name="Freeform 4"/>
            <p:cNvSpPr/>
            <p:nvPr/>
          </p:nvSpPr>
          <p:spPr>
            <a:xfrm>
              <a:off x="0" y="0"/>
              <a:ext cx="4276291" cy="1977749"/>
            </a:xfrm>
            <a:custGeom>
              <a:rect l="l" t="t" r="r" b="b"/>
              <a:pathLst>
                <a:path w="4276291" h="1977749">
                  <a:moveTo>
                    <a:pt x="0" y="0"/>
                  </a:moveTo>
                  <a:lnTo>
                    <a:pt x="4276291" y="0"/>
                  </a:lnTo>
                  <a:lnTo>
                    <a:pt x="4276291" y="1977749"/>
                  </a:lnTo>
                  <a:lnTo>
                    <a:pt x="0" y="1977749"/>
                  </a:lnTo>
                  <a:close/>
                </a:path>
              </a:pathLst>
            </a:custGeom>
            <a:solidFill>
              <a:srgbClr val="000000">
                <a:alpha val="66667"/>
              </a:srgbClr>
            </a:solidFill>
          </p:spPr>
          <p:txBody>
            <a:bodyPr/>
            <a:lstStyle/>
            <a:p/>
          </p:txBody>
        </p:sp>
        <p:sp>
          <p:nvSpPr>
            <p:cNvPr id="5" name="TextBox 5"/>
            <p:cNvSpPr txBox="1"/>
            <p:nvPr/>
          </p:nvSpPr>
          <p:spPr>
            <a:xfrm>
              <a:off x="0" y="-47625"/>
              <a:ext cx="4276291" cy="2025374"/>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773038" y="692505"/>
            <a:ext cx="2398521" cy="2161852"/>
          </a:xfrm>
          <a:prstGeom prst="rect">
            <a:avLst/>
          </a:prstGeom>
        </p:spPr>
      </p:pic>
      <p:sp>
        <p:nvSpPr>
          <p:cNvPr id="7" name="TextBox 7"/>
          <p:cNvSpPr txBox="1"/>
          <p:nvPr/>
        </p:nvSpPr>
        <p:spPr>
          <a:xfrm>
            <a:off x="1622208" y="3353941"/>
            <a:ext cx="15548966" cy="5398135"/>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Canva Sans"/>
              </a:rPr>
              <a:t>One of the inorganic substances used in many different sectors is salt. It is one of the most precious minerals on the planet and a necessary component of the diet. The result is a sodium and chlorine mixture that is processed through a variety of steps, including mining, rock salt extraction, brine extraction, and seawater evaporation. The market is driven by the increasing demand for products from the chemical manufacturing sector, particularly in the production of chlorine-alkali chemicals. Since there isn't a viable substitute for the commodity, chlorine-alkali is widely used in the chemical sector. But in order to remove the material from mines, more permissions and permits are required from mining authorities all over the world. This is meant to limit production.</a:t>
            </a:r>
          </a:p>
        </p:txBody>
      </p:sp>
      <p:sp>
        <p:nvSpPr>
          <p:cNvPr id="8" name="TextBox 8"/>
          <p:cNvSpPr txBox="1"/>
          <p:nvPr/>
        </p:nvSpPr>
        <p:spPr>
          <a:xfrm>
            <a:off x="5332786" y="202187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5629" b="0"/>
            </a:stretch>
          </a:blipFill>
        </p:spPr>
        <p:txBody>
          <a:bodyPr/>
          <a:lstStyle/>
          <a:p/>
        </p:txBody>
      </p:sp>
      <p:grpSp>
        <p:nvGrpSpPr>
          <p:cNvPr id="3" name="Group 3"/>
          <p:cNvGrpSpPr/>
          <p:nvPr/>
        </p:nvGrpSpPr>
        <p:grpSpPr>
          <a:xfrm>
            <a:off x="513703" y="6074322"/>
            <a:ext cx="8340069" cy="2417958"/>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7D533C">
                <a:alpha val="80784"/>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841556" y="6417329"/>
            <a:ext cx="1945288" cy="1942856"/>
          </a:xfrm>
          <a:custGeom>
            <a:rect l="l" t="t" r="r" b="b"/>
            <a:pathLst>
              <a:path w="1945288" h="1942856">
                <a:moveTo>
                  <a:pt x="0" y="0"/>
                </a:moveTo>
                <a:lnTo>
                  <a:pt x="1945288" y="0"/>
                </a:lnTo>
                <a:lnTo>
                  <a:pt x="1945288" y="1942857"/>
                </a:lnTo>
                <a:lnTo>
                  <a:pt x="0" y="1942857"/>
                </a:lnTo>
                <a:lnTo>
                  <a:pt x="0" y="0"/>
                </a:lnTo>
                <a:close/>
              </a:path>
            </a:pathLst>
          </a:custGeom>
          <a:blipFill>
            <a:blip r:embed="rId3"/>
            <a:stretch>
              <a:fillRect/>
            </a:stretch>
          </a:blipFill>
        </p:spPr>
        <p:txBody>
          <a:bodyPr/>
          <a:lstStyle/>
          <a:p/>
        </p:txBody>
      </p:sp>
      <p:grpSp>
        <p:nvGrpSpPr>
          <p:cNvPr id="7" name="Group 7"/>
          <p:cNvGrpSpPr/>
          <p:nvPr/>
        </p:nvGrpSpPr>
        <p:grpSpPr>
          <a:xfrm>
            <a:off x="539893" y="6353311"/>
            <a:ext cx="1916639" cy="191663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513703" y="3283780"/>
            <a:ext cx="8340069" cy="2417958"/>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7D533C">
                <a:alpha val="80784"/>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841556" y="3626787"/>
            <a:ext cx="1945288" cy="1942856"/>
          </a:xfrm>
          <a:custGeom>
            <a:rect l="l" t="t" r="r" b="b"/>
            <a:pathLst>
              <a:path w="1945288" h="1942856">
                <a:moveTo>
                  <a:pt x="0" y="0"/>
                </a:moveTo>
                <a:lnTo>
                  <a:pt x="1945288" y="0"/>
                </a:lnTo>
                <a:lnTo>
                  <a:pt x="1945288" y="1942856"/>
                </a:lnTo>
                <a:lnTo>
                  <a:pt x="0" y="1942856"/>
                </a:lnTo>
                <a:lnTo>
                  <a:pt x="0" y="0"/>
                </a:lnTo>
                <a:close/>
              </a:path>
            </a:pathLst>
          </a:custGeom>
          <a:blipFill>
            <a:blip r:embed="rId3"/>
            <a:stretch>
              <a:fillRect/>
            </a:stretch>
          </a:blipFill>
        </p:spPr>
        <p:txBody>
          <a:bodyPr/>
          <a:lstStyle/>
          <a:p/>
        </p:txBody>
      </p:sp>
      <p:grpSp>
        <p:nvGrpSpPr>
          <p:cNvPr id="15" name="Group 15"/>
          <p:cNvGrpSpPr/>
          <p:nvPr/>
        </p:nvGrpSpPr>
        <p:grpSpPr>
          <a:xfrm>
            <a:off x="539893" y="3549038"/>
            <a:ext cx="1916639" cy="1916639"/>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841556" y="6896712"/>
            <a:ext cx="1404021" cy="1058438"/>
          </a:xfrm>
          <a:prstGeom prst="rect">
            <a:avLst/>
          </a:prstGeom>
        </p:spPr>
        <p:txBody>
          <a:bodyPr lIns="0" tIns="0" rIns="0" bIns="0" rtlCol="0" anchor="t">
            <a:spAutoFit/>
          </a:bodyPr>
          <a:lstStyle/>
          <a:p>
            <a:pPr algn="ctr">
              <a:lnSpc>
                <a:spcPts val="2604"/>
              </a:lnSpc>
            </a:pPr>
            <a:r>
              <a:rPr lang="en-US" sz="4134">
                <a:solidFill>
                  <a:srgbClr val="1E3048"/>
                </a:solidFill>
                <a:latin typeface="Canva Sans Bold"/>
              </a:rPr>
              <a:t>2024- 2031</a:t>
            </a:r>
          </a:p>
        </p:txBody>
      </p:sp>
      <p:sp>
        <p:nvSpPr>
          <p:cNvPr id="19" name="TextBox 19"/>
          <p:cNvSpPr txBox="1"/>
          <p:nvPr/>
        </p:nvSpPr>
        <p:spPr>
          <a:xfrm>
            <a:off x="3212153" y="6550355"/>
            <a:ext cx="4706026" cy="1446844"/>
          </a:xfrm>
          <a:prstGeom prst="rect">
            <a:avLst/>
          </a:prstGeom>
        </p:spPr>
        <p:txBody>
          <a:bodyPr lIns="0" tIns="0" rIns="0" bIns="0" rtlCol="0" anchor="t">
            <a:spAutoFit/>
          </a:bodyPr>
          <a:lstStyle/>
          <a:p>
            <a:pPr algn="ctr">
              <a:lnSpc>
                <a:spcPts val="5707"/>
              </a:lnSpc>
            </a:pPr>
            <a:r>
              <a:rPr lang="en-US" sz="4640">
                <a:solidFill>
                  <a:srgbClr val="FFFFFF"/>
                </a:solidFill>
                <a:latin typeface="Canva Sans"/>
              </a:rPr>
              <a:t>CAGR</a:t>
            </a:r>
          </a:p>
          <a:p>
            <a:pPr algn="ctr">
              <a:lnSpc>
                <a:spcPts val="5707"/>
              </a:lnSpc>
            </a:pPr>
            <a:r>
              <a:rPr lang="en-US" sz="4640">
                <a:solidFill>
                  <a:srgbClr val="FFFFFF"/>
                </a:solidFill>
                <a:latin typeface="Canva Sans"/>
              </a:rPr>
              <a:t>3.00% </a:t>
            </a:r>
          </a:p>
        </p:txBody>
      </p:sp>
      <p:sp>
        <p:nvSpPr>
          <p:cNvPr id="20" name="TextBox 20"/>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796202" y="4421685"/>
            <a:ext cx="1404021" cy="399945"/>
          </a:xfrm>
          <a:prstGeom prst="rect">
            <a:avLst/>
          </a:prstGeom>
        </p:spPr>
        <p:txBody>
          <a:bodyPr lIns="0" tIns="0" rIns="0" bIns="0" rtlCol="0" anchor="t">
            <a:spAutoFit/>
          </a:bodyPr>
          <a:lstStyle/>
          <a:p>
            <a:pPr algn="ctr">
              <a:lnSpc>
                <a:spcPts val="2604"/>
              </a:lnSpc>
            </a:pPr>
            <a:r>
              <a:rPr lang="en-US" sz="4134">
                <a:solidFill>
                  <a:srgbClr val="1E3048"/>
                </a:solidFill>
                <a:latin typeface="Canva Sans Bold"/>
              </a:rPr>
              <a:t>2024</a:t>
            </a:r>
          </a:p>
        </p:txBody>
      </p:sp>
      <p:sp>
        <p:nvSpPr>
          <p:cNvPr id="22" name="TextBox 22"/>
          <p:cNvSpPr txBox="1"/>
          <p:nvPr/>
        </p:nvSpPr>
        <p:spPr>
          <a:xfrm>
            <a:off x="2456532" y="3774410"/>
            <a:ext cx="6217267" cy="1446844"/>
          </a:xfrm>
          <a:prstGeom prst="rect">
            <a:avLst/>
          </a:prstGeom>
        </p:spPr>
        <p:txBody>
          <a:bodyPr lIns="0" tIns="0" rIns="0" bIns="0" rtlCol="0" anchor="t">
            <a:spAutoFit/>
          </a:bodyPr>
          <a:lstStyle/>
          <a:p>
            <a:pPr algn="ctr">
              <a:lnSpc>
                <a:spcPts val="5707"/>
              </a:lnSpc>
            </a:pPr>
            <a:r>
              <a:rPr lang="en-US" sz="4640">
                <a:solidFill>
                  <a:srgbClr val="FFFFFF"/>
                </a:solidFill>
                <a:latin typeface="Canva Sans"/>
              </a:rPr>
              <a:t>MARKET SIZE</a:t>
            </a:r>
          </a:p>
          <a:p>
            <a:pPr algn="ctr">
              <a:lnSpc>
                <a:spcPts val="5707"/>
              </a:lnSpc>
            </a:pPr>
            <a:r>
              <a:rPr lang="en-US" sz="4640">
                <a:solidFill>
                  <a:srgbClr val="FFFFFF"/>
                </a:solidFill>
                <a:latin typeface="Canva Sans"/>
              </a:rPr>
              <a:t>USD 35125.2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982606" y="2195272"/>
            <a:ext cx="7577772" cy="2475046"/>
            <a:chExt cx="11154495" cy="3643272"/>
          </a:xfrm>
        </p:grpSpPr>
        <p:sp>
          <p:nvSpPr>
            <p:cNvPr id="4" name="Freeform 4"/>
            <p:cNvSpPr/>
            <p:nvPr/>
          </p:nvSpPr>
          <p:spPr>
            <a:xfrm>
              <a:off x="0" y="0"/>
              <a:ext cx="11154495" cy="3643272"/>
            </a:xfrm>
            <a:custGeom>
              <a:rect l="l" t="t" r="r" b="b"/>
              <a:pathLst>
                <a:path w="11154495" h="3643272">
                  <a:moveTo>
                    <a:pt x="11030035" y="3643272"/>
                  </a:moveTo>
                  <a:lnTo>
                    <a:pt x="124460" y="3643272"/>
                  </a:lnTo>
                  <a:cubicBezTo>
                    <a:pt x="55880" y="3643272"/>
                    <a:pt x="0" y="3587392"/>
                    <a:pt x="0" y="3518812"/>
                  </a:cubicBezTo>
                  <a:lnTo>
                    <a:pt x="0" y="124460"/>
                  </a:lnTo>
                  <a:cubicBezTo>
                    <a:pt x="0" y="55880"/>
                    <a:pt x="55880" y="0"/>
                    <a:pt x="124460" y="0"/>
                  </a:cubicBezTo>
                  <a:lnTo>
                    <a:pt x="11030035" y="0"/>
                  </a:lnTo>
                  <a:cubicBezTo>
                    <a:pt x="11098615" y="0"/>
                    <a:pt x="11154495" y="55880"/>
                    <a:pt x="11154495" y="124460"/>
                  </a:cubicBezTo>
                  <a:lnTo>
                    <a:pt x="11154495" y="3518812"/>
                  </a:lnTo>
                  <a:cubicBezTo>
                    <a:pt x="11154495" y="3587392"/>
                    <a:pt x="11098615" y="3643272"/>
                    <a:pt x="11030035" y="3643272"/>
                  </a:cubicBezTo>
                  <a:close/>
                </a:path>
              </a:pathLst>
            </a:custGeom>
            <a:solidFill>
              <a:srgbClr val="000000">
                <a:alpha val="72941"/>
              </a:srgbClr>
            </a:solidFill>
          </p:spPr>
          <p:txBody>
            <a:bodyPr/>
            <a:lstStyle/>
            <a:p/>
          </p:txBody>
        </p:sp>
      </p:grpSp>
      <p:grpSp>
        <p:nvGrpSpPr>
          <p:cNvPr id="5" name="Group 5"/>
          <p:cNvGrpSpPr/>
          <p:nvPr/>
        </p:nvGrpSpPr>
        <p:grpSpPr>
          <a:xfrm rot="5400000">
            <a:off x="1042268" y="1989254"/>
            <a:ext cx="767776" cy="2932609"/>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895806" y="128783"/>
            <a:ext cx="1730160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148" y="0"/>
            <a:ext cx="1871908" cy="1916613"/>
          </a:xfrm>
          <a:prstGeom prst="rect">
            <a:avLst/>
          </a:prstGeom>
        </p:spPr>
      </p:pic>
      <p:grpSp>
        <p:nvGrpSpPr>
          <p:cNvPr id="9" name="Group 9"/>
          <p:cNvGrpSpPr/>
          <p:nvPr/>
        </p:nvGrpSpPr>
        <p:grpSpPr>
          <a:xfrm>
            <a:off x="2022754" y="4890124"/>
            <a:ext cx="7577772" cy="2475046"/>
            <a:chExt cx="11154495" cy="3643272"/>
          </a:xfrm>
        </p:grpSpPr>
        <p:sp>
          <p:nvSpPr>
            <p:cNvPr id="10" name="Freeform 10"/>
            <p:cNvSpPr/>
            <p:nvPr/>
          </p:nvSpPr>
          <p:spPr>
            <a:xfrm>
              <a:off x="0" y="0"/>
              <a:ext cx="11154495" cy="3643272"/>
            </a:xfrm>
            <a:custGeom>
              <a:rect l="l" t="t" r="r" b="b"/>
              <a:pathLst>
                <a:path w="11154495" h="3643272">
                  <a:moveTo>
                    <a:pt x="11030035" y="3643272"/>
                  </a:moveTo>
                  <a:lnTo>
                    <a:pt x="124460" y="3643272"/>
                  </a:lnTo>
                  <a:cubicBezTo>
                    <a:pt x="55880" y="3643272"/>
                    <a:pt x="0" y="3587392"/>
                    <a:pt x="0" y="3518812"/>
                  </a:cubicBezTo>
                  <a:lnTo>
                    <a:pt x="0" y="124460"/>
                  </a:lnTo>
                  <a:cubicBezTo>
                    <a:pt x="0" y="55880"/>
                    <a:pt x="55880" y="0"/>
                    <a:pt x="124460" y="0"/>
                  </a:cubicBezTo>
                  <a:lnTo>
                    <a:pt x="11030035" y="0"/>
                  </a:lnTo>
                  <a:cubicBezTo>
                    <a:pt x="11098615" y="0"/>
                    <a:pt x="11154495" y="55880"/>
                    <a:pt x="11154495" y="124460"/>
                  </a:cubicBezTo>
                  <a:lnTo>
                    <a:pt x="11154495" y="3518812"/>
                  </a:lnTo>
                  <a:cubicBezTo>
                    <a:pt x="11154495" y="3587392"/>
                    <a:pt x="11098615" y="3643272"/>
                    <a:pt x="11030035" y="3643272"/>
                  </a:cubicBezTo>
                  <a:close/>
                </a:path>
              </a:pathLst>
            </a:custGeom>
            <a:solidFill>
              <a:srgbClr val="000000">
                <a:alpha val="72941"/>
              </a:srgbClr>
            </a:solidFill>
          </p:spPr>
          <p:txBody>
            <a:bodyPr/>
            <a:lstStyle/>
            <a:p/>
          </p:txBody>
        </p:sp>
      </p:grpSp>
      <p:grpSp>
        <p:nvGrpSpPr>
          <p:cNvPr id="11" name="Group 11"/>
          <p:cNvGrpSpPr/>
          <p:nvPr/>
        </p:nvGrpSpPr>
        <p:grpSpPr>
          <a:xfrm rot="5400000">
            <a:off x="1082416" y="4684107"/>
            <a:ext cx="767776" cy="2932609"/>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2932609" y="2324852"/>
            <a:ext cx="6433204" cy="2186953"/>
          </a:xfrm>
          <a:prstGeom prst="rect">
            <a:avLst/>
          </a:prstGeom>
        </p:spPr>
        <p:txBody>
          <a:bodyPr lIns="0" tIns="0" rIns="0" bIns="0" rtlCol="0" anchor="t">
            <a:spAutoFit/>
          </a:bodyPr>
          <a:lstStyle/>
          <a:p>
            <a:pPr marL="648254" lvl="1" indent="-324127" algn="l">
              <a:lnSpc>
                <a:spcPts val="3482"/>
              </a:lnSpc>
              <a:buFont typeface="Arial"/>
              <a:buChar char="•"/>
            </a:pPr>
            <a:r>
              <a:rPr lang="en-US" sz="3002">
                <a:solidFill>
                  <a:srgbClr val="FFFFFF"/>
                </a:solidFill>
                <a:latin typeface="Canva Sans"/>
              </a:rPr>
              <a:t>rock salt stands out as the dominating category</a:t>
            </a:r>
          </a:p>
          <a:p>
            <a:pPr marL="648254" lvl="1" indent="-324127" algn="l">
              <a:lnSpc>
                <a:spcPts val="3482"/>
              </a:lnSpc>
              <a:buFont typeface="Arial"/>
              <a:buChar char="•"/>
            </a:pPr>
            <a:r>
              <a:rPr lang="en-US" sz="3002">
                <a:solidFill>
                  <a:srgbClr val="FFFFFF"/>
                </a:solidFill>
                <a:latin typeface="Canva Sans"/>
              </a:rPr>
              <a:t>Solar Salt emerges as the fastest-growing category in the Salt market</a:t>
            </a:r>
          </a:p>
        </p:txBody>
      </p:sp>
      <p:sp>
        <p:nvSpPr>
          <p:cNvPr id="14" name="TextBox 14"/>
          <p:cNvSpPr txBox="1"/>
          <p:nvPr/>
        </p:nvSpPr>
        <p:spPr>
          <a:xfrm>
            <a:off x="68005" y="3329835"/>
            <a:ext cx="2642790" cy="308598"/>
          </a:xfrm>
          <a:prstGeom prst="rect">
            <a:avLst/>
          </a:prstGeom>
        </p:spPr>
        <p:txBody>
          <a:bodyPr lIns="0" tIns="0" rIns="0" bIns="0" rtlCol="0" anchor="t">
            <a:spAutoFit/>
          </a:bodyPr>
          <a:lstStyle/>
          <a:p>
            <a:pPr algn="ctr">
              <a:lnSpc>
                <a:spcPts val="2475"/>
              </a:lnSpc>
            </a:pPr>
            <a:r>
              <a:rPr lang="en-US" sz="2451">
                <a:solidFill>
                  <a:srgbClr val="43B4BE"/>
                </a:solidFill>
                <a:latin typeface="Canva Sans"/>
              </a:rPr>
              <a:t>Type Segment</a:t>
            </a:r>
          </a:p>
        </p:txBody>
      </p:sp>
      <p:sp>
        <p:nvSpPr>
          <p:cNvPr id="15" name="TextBox 15"/>
          <p:cNvSpPr txBox="1"/>
          <p:nvPr/>
        </p:nvSpPr>
        <p:spPr>
          <a:xfrm>
            <a:off x="104761" y="6024688"/>
            <a:ext cx="2642790" cy="308598"/>
          </a:xfrm>
          <a:prstGeom prst="rect">
            <a:avLst/>
          </a:prstGeom>
        </p:spPr>
        <p:txBody>
          <a:bodyPr lIns="0" tIns="0" rIns="0" bIns="0" rtlCol="0" anchor="t">
            <a:spAutoFit/>
          </a:bodyPr>
          <a:lstStyle/>
          <a:p>
            <a:pPr algn="ctr">
              <a:lnSpc>
                <a:spcPts val="2475"/>
              </a:lnSpc>
            </a:pPr>
            <a:r>
              <a:rPr lang="en-US" sz="2451">
                <a:solidFill>
                  <a:srgbClr val="43B4BE"/>
                </a:solidFill>
                <a:latin typeface="Canva Sans"/>
              </a:rPr>
              <a:t>Source Segment</a:t>
            </a:r>
          </a:p>
        </p:txBody>
      </p:sp>
      <p:grpSp>
        <p:nvGrpSpPr>
          <p:cNvPr id="16" name="Group 16"/>
          <p:cNvGrpSpPr/>
          <p:nvPr/>
        </p:nvGrpSpPr>
        <p:grpSpPr>
          <a:xfrm>
            <a:off x="1982606" y="7584977"/>
            <a:ext cx="7577772" cy="2475046"/>
            <a:chExt cx="11154495" cy="3643272"/>
          </a:xfrm>
        </p:grpSpPr>
        <p:sp>
          <p:nvSpPr>
            <p:cNvPr id="17" name="Freeform 17"/>
            <p:cNvSpPr/>
            <p:nvPr/>
          </p:nvSpPr>
          <p:spPr>
            <a:xfrm>
              <a:off x="0" y="0"/>
              <a:ext cx="11154495" cy="3643272"/>
            </a:xfrm>
            <a:custGeom>
              <a:rect l="l" t="t" r="r" b="b"/>
              <a:pathLst>
                <a:path w="11154495" h="3643272">
                  <a:moveTo>
                    <a:pt x="11030035" y="3643272"/>
                  </a:moveTo>
                  <a:lnTo>
                    <a:pt x="124460" y="3643272"/>
                  </a:lnTo>
                  <a:cubicBezTo>
                    <a:pt x="55880" y="3643272"/>
                    <a:pt x="0" y="3587392"/>
                    <a:pt x="0" y="3518812"/>
                  </a:cubicBezTo>
                  <a:lnTo>
                    <a:pt x="0" y="124460"/>
                  </a:lnTo>
                  <a:cubicBezTo>
                    <a:pt x="0" y="55880"/>
                    <a:pt x="55880" y="0"/>
                    <a:pt x="124460" y="0"/>
                  </a:cubicBezTo>
                  <a:lnTo>
                    <a:pt x="11030035" y="0"/>
                  </a:lnTo>
                  <a:cubicBezTo>
                    <a:pt x="11098615" y="0"/>
                    <a:pt x="11154495" y="55880"/>
                    <a:pt x="11154495" y="124460"/>
                  </a:cubicBezTo>
                  <a:lnTo>
                    <a:pt x="11154495" y="3518812"/>
                  </a:lnTo>
                  <a:cubicBezTo>
                    <a:pt x="11154495" y="3587392"/>
                    <a:pt x="11098615" y="3643272"/>
                    <a:pt x="11030035" y="3643272"/>
                  </a:cubicBezTo>
                  <a:close/>
                </a:path>
              </a:pathLst>
            </a:custGeom>
            <a:solidFill>
              <a:srgbClr val="000000">
                <a:alpha val="72941"/>
              </a:srgbClr>
            </a:solidFill>
          </p:spPr>
          <p:txBody>
            <a:bodyPr/>
            <a:lstStyle/>
            <a:p/>
          </p:txBody>
        </p:sp>
      </p:grpSp>
      <p:grpSp>
        <p:nvGrpSpPr>
          <p:cNvPr id="18" name="Group 18"/>
          <p:cNvGrpSpPr/>
          <p:nvPr/>
        </p:nvGrpSpPr>
        <p:grpSpPr>
          <a:xfrm rot="5400000">
            <a:off x="1042268" y="7378960"/>
            <a:ext cx="767776" cy="2932609"/>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0" name="TextBox 20"/>
          <p:cNvSpPr txBox="1"/>
          <p:nvPr/>
        </p:nvSpPr>
        <p:spPr>
          <a:xfrm>
            <a:off x="68005" y="8566239"/>
            <a:ext cx="2642790" cy="615200"/>
          </a:xfrm>
          <a:prstGeom prst="rect">
            <a:avLst/>
          </a:prstGeom>
        </p:spPr>
        <p:txBody>
          <a:bodyPr lIns="0" tIns="0" rIns="0" bIns="0" rtlCol="0" anchor="t">
            <a:spAutoFit/>
          </a:bodyPr>
          <a:lstStyle/>
          <a:p>
            <a:pPr algn="ctr">
              <a:lnSpc>
                <a:spcPts val="2475"/>
              </a:lnSpc>
            </a:pPr>
            <a:r>
              <a:rPr lang="en-US" sz="2451">
                <a:solidFill>
                  <a:srgbClr val="43B4BE"/>
                </a:solidFill>
                <a:latin typeface="Canva Sans"/>
              </a:rPr>
              <a:t>Application Segment </a:t>
            </a:r>
          </a:p>
        </p:txBody>
      </p:sp>
      <p:sp>
        <p:nvSpPr>
          <p:cNvPr id="21" name="TextBox 21"/>
          <p:cNvSpPr txBox="1"/>
          <p:nvPr/>
        </p:nvSpPr>
        <p:spPr>
          <a:xfrm>
            <a:off x="2892461" y="5262771"/>
            <a:ext cx="6433204" cy="1748803"/>
          </a:xfrm>
          <a:prstGeom prst="rect">
            <a:avLst/>
          </a:prstGeom>
        </p:spPr>
        <p:txBody>
          <a:bodyPr lIns="0" tIns="0" rIns="0" bIns="0" rtlCol="0" anchor="t">
            <a:spAutoFit/>
          </a:bodyPr>
          <a:lstStyle/>
          <a:p>
            <a:pPr marL="648254" lvl="1" indent="-324127" algn="l">
              <a:lnSpc>
                <a:spcPts val="3482"/>
              </a:lnSpc>
              <a:buFont typeface="Arial"/>
              <a:buChar char="•"/>
            </a:pPr>
            <a:r>
              <a:rPr lang="en-US" sz="3002">
                <a:solidFill>
                  <a:srgbClr val="FFFFFF"/>
                </a:solidFill>
                <a:latin typeface="Canva Sans"/>
              </a:rPr>
              <a:t>the dominating category is salt mines</a:t>
            </a:r>
          </a:p>
          <a:p>
            <a:pPr marL="648254" lvl="1" indent="-324127" algn="l">
              <a:lnSpc>
                <a:spcPts val="3482"/>
              </a:lnSpc>
              <a:buFont typeface="Arial"/>
              <a:buChar char="•"/>
            </a:pPr>
            <a:r>
              <a:rPr lang="en-US" sz="3002">
                <a:solidFill>
                  <a:srgbClr val="FFFFFF"/>
                </a:solidFill>
                <a:latin typeface="Canva Sans"/>
              </a:rPr>
              <a:t>The fastest-growing category in the Salt market is brine</a:t>
            </a:r>
          </a:p>
        </p:txBody>
      </p:sp>
      <p:sp>
        <p:nvSpPr>
          <p:cNvPr id="22" name="TextBox 22"/>
          <p:cNvSpPr txBox="1"/>
          <p:nvPr/>
        </p:nvSpPr>
        <p:spPr>
          <a:xfrm>
            <a:off x="2932609" y="7738549"/>
            <a:ext cx="6433204" cy="2186953"/>
          </a:xfrm>
          <a:prstGeom prst="rect">
            <a:avLst/>
          </a:prstGeom>
        </p:spPr>
        <p:txBody>
          <a:bodyPr lIns="0" tIns="0" rIns="0" bIns="0" rtlCol="0" anchor="t">
            <a:spAutoFit/>
          </a:bodyPr>
          <a:lstStyle/>
          <a:p>
            <a:pPr marL="648254" lvl="1" indent="-324127" algn="l">
              <a:lnSpc>
                <a:spcPts val="3482"/>
              </a:lnSpc>
              <a:buFont typeface="Arial"/>
              <a:buChar char="•"/>
            </a:pPr>
            <a:r>
              <a:rPr lang="en-US" sz="3002">
                <a:solidFill>
                  <a:srgbClr val="FFFFFF"/>
                </a:solidFill>
                <a:latin typeface="Canva Sans"/>
              </a:rPr>
              <a:t>Chemical Processing</a:t>
            </a:r>
          </a:p>
          <a:p>
            <a:pPr marL="648254" lvl="1" indent="-324127" algn="l">
              <a:lnSpc>
                <a:spcPts val="3482"/>
              </a:lnSpc>
              <a:buFont typeface="Arial"/>
              <a:buChar char="•"/>
            </a:pPr>
            <a:r>
              <a:rPr lang="en-US" sz="3002">
                <a:solidFill>
                  <a:srgbClr val="FFFFFF"/>
                </a:solidFill>
                <a:latin typeface="Canva Sans"/>
              </a:rPr>
              <a:t>De-icing</a:t>
            </a:r>
          </a:p>
          <a:p>
            <a:pPr marL="648254" lvl="1" indent="-324127" algn="l">
              <a:lnSpc>
                <a:spcPts val="3482"/>
              </a:lnSpc>
              <a:buFont typeface="Arial"/>
              <a:buChar char="•"/>
            </a:pPr>
            <a:r>
              <a:rPr lang="en-US" sz="3002">
                <a:solidFill>
                  <a:srgbClr val="FFFFFF"/>
                </a:solidFill>
                <a:latin typeface="Canva Sans"/>
              </a:rPr>
              <a:t>Water Treatment</a:t>
            </a:r>
          </a:p>
          <a:p>
            <a:pPr marL="648254" lvl="1" indent="-324127" algn="l">
              <a:lnSpc>
                <a:spcPts val="3482"/>
              </a:lnSpc>
              <a:buFont typeface="Arial"/>
              <a:buChar char="•"/>
            </a:pPr>
            <a:r>
              <a:rPr lang="en-US" sz="3002">
                <a:solidFill>
                  <a:srgbClr val="FFFFFF"/>
                </a:solidFill>
                <a:latin typeface="Canva Sans"/>
              </a:rPr>
              <a:t>Oil &amp; Gas</a:t>
            </a:r>
          </a:p>
          <a:p>
            <a:pPr marL="648254" lvl="1" indent="-324127" algn="l">
              <a:lnSpc>
                <a:spcPts val="3482"/>
              </a:lnSpc>
              <a:buFont typeface="Arial"/>
              <a:buChar char="•"/>
            </a:pPr>
            <a:r>
              <a:rPr lang="en-US" sz="3002">
                <a:solidFill>
                  <a:srgbClr val="FFFFFF"/>
                </a:solidFill>
                <a:latin typeface="Canva Sans"/>
              </a:rPr>
              <a:t>Agriculture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397695" y="20859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788305" y="4219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402874" y="20859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804031" y="25061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804031" y="36130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804031" y="47199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804031" y="58944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804031" y="73067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370795" y="9056771"/>
            <a:ext cx="17546410" cy="596388"/>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North America Salt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37" b="-9037"/>
            </a:stretch>
          </a:blipFill>
        </p:spPr>
        <p:txBody>
          <a:bodyPr/>
          <a:lstStyle/>
          <a:p/>
        </p:txBody>
      </p:sp>
      <p:grpSp>
        <p:nvGrpSpPr>
          <p:cNvPr id="3" name="Group 3"/>
          <p:cNvGrpSpPr/>
          <p:nvPr/>
        </p:nvGrpSpPr>
        <p:grpSpPr>
          <a:xfrm>
            <a:off x="4686579"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686579"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45304"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45304"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07533"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07533"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51846"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63847"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187125" y="1751125"/>
            <a:ext cx="7927764" cy="3033268"/>
          </a:xfrm>
          <a:prstGeom prst="rect">
            <a:avLst/>
          </a:prstGeom>
        </p:spPr>
        <p:txBody>
          <a:bodyPr lIns="0" tIns="0" rIns="0" bIns="0" rtlCol="0" anchor="t">
            <a:spAutoFit/>
          </a:bodyPr>
          <a:lstStyle/>
          <a:p>
            <a:pPr marL="734063" lvl="1" indent="-367031" algn="l">
              <a:lnSpc>
                <a:spcPts val="4046"/>
              </a:lnSpc>
              <a:buFont typeface="Arial"/>
              <a:buChar char="•"/>
            </a:pPr>
            <a:r>
              <a:rPr lang="en-US" sz="3400" spc="108">
                <a:solidFill>
                  <a:srgbClr val="FFFFFF"/>
                </a:solidFill>
                <a:latin typeface="Canva Sans"/>
              </a:rPr>
              <a:t>Growing Use of Industrial Salt in the Chemical Sector to Increase the Demand Globally</a:t>
            </a:r>
          </a:p>
          <a:p>
            <a:pPr marL="734063" lvl="1" indent="-367031" algn="l">
              <a:lnSpc>
                <a:spcPts val="4046"/>
              </a:lnSpc>
              <a:buFont typeface="Arial"/>
              <a:buChar char="•"/>
            </a:pPr>
            <a:r>
              <a:rPr lang="en-US" sz="3400" spc="108">
                <a:solidFill>
                  <a:srgbClr val="FFFFFF"/>
                </a:solidFill>
                <a:latin typeface="Canva Sans"/>
              </a:rPr>
              <a:t>Increasing Requirement for Industrial Uses to Propel Market Growth</a:t>
            </a:r>
          </a:p>
        </p:txBody>
      </p:sp>
      <p:sp>
        <p:nvSpPr>
          <p:cNvPr id="19" name="TextBox 19"/>
          <p:cNvSpPr txBox="1"/>
          <p:nvPr/>
        </p:nvSpPr>
        <p:spPr>
          <a:xfrm>
            <a:off x="6694062" y="6223543"/>
            <a:ext cx="7420828" cy="1518793"/>
          </a:xfrm>
          <a:prstGeom prst="rect">
            <a:avLst/>
          </a:prstGeom>
        </p:spPr>
        <p:txBody>
          <a:bodyPr lIns="0" tIns="0" rIns="0" bIns="0" rtlCol="0" anchor="t">
            <a:spAutoFit/>
          </a:bodyPr>
          <a:lstStyle/>
          <a:p>
            <a:pPr algn="l">
              <a:lnSpc>
                <a:spcPts val="4045"/>
              </a:lnSpc>
            </a:pPr>
            <a:r>
              <a:rPr lang="en-US" sz="3399" spc="108">
                <a:solidFill>
                  <a:srgbClr val="FFFFFF"/>
                </a:solidFill>
                <a:latin typeface="Canva Sans"/>
              </a:rPr>
              <a:t>Production-Related Environmental Issues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69682" y="1546499"/>
            <a:ext cx="15877515" cy="7533288"/>
            <a:chExt cx="4519799" cy="2144476"/>
          </a:xfrm>
        </p:grpSpPr>
        <p:sp>
          <p:nvSpPr>
            <p:cNvPr id="4" name="Freeform 4"/>
            <p:cNvSpPr/>
            <p:nvPr/>
          </p:nvSpPr>
          <p:spPr>
            <a:xfrm>
              <a:off x="0" y="0"/>
              <a:ext cx="4519799" cy="2144476"/>
            </a:xfrm>
            <a:custGeom>
              <a:rect l="l" t="t" r="r" b="b"/>
              <a:pathLst>
                <a:path w="4519799" h="2144476">
                  <a:moveTo>
                    <a:pt x="0" y="0"/>
                  </a:moveTo>
                  <a:lnTo>
                    <a:pt x="4519799" y="0"/>
                  </a:lnTo>
                  <a:lnTo>
                    <a:pt x="4519799" y="2144476"/>
                  </a:lnTo>
                  <a:lnTo>
                    <a:pt x="0" y="2144476"/>
                  </a:lnTo>
                  <a:close/>
                </a:path>
              </a:pathLst>
            </a:custGeom>
            <a:solidFill>
              <a:srgbClr val="000000">
                <a:alpha val="62745"/>
              </a:srgbClr>
            </a:solidFill>
          </p:spPr>
          <p:txBody>
            <a:bodyPr/>
            <a:lstStyle/>
            <a:p/>
          </p:txBody>
        </p:sp>
        <p:sp>
          <p:nvSpPr>
            <p:cNvPr id="5" name="TextBox 5"/>
            <p:cNvSpPr txBox="1"/>
            <p:nvPr/>
          </p:nvSpPr>
          <p:spPr>
            <a:xfrm>
              <a:off x="0" y="-38100"/>
              <a:ext cx="4519799" cy="218257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474223" y="729979"/>
            <a:ext cx="1876375" cy="2242667"/>
          </a:xfrm>
          <a:prstGeom prst="rect">
            <a:avLst/>
          </a:prstGeom>
        </p:spPr>
      </p:pic>
      <p:sp>
        <p:nvSpPr>
          <p:cNvPr id="7" name="TextBox 7"/>
          <p:cNvSpPr txBox="1"/>
          <p:nvPr/>
        </p:nvSpPr>
        <p:spPr>
          <a:xfrm>
            <a:off x="1412411" y="3118075"/>
            <a:ext cx="15392057" cy="5549900"/>
          </a:xfrm>
          <a:prstGeom prst="rect">
            <a:avLst/>
          </a:prstGeom>
        </p:spPr>
        <p:txBody>
          <a:bodyPr lIns="0" tIns="0" rIns="0" bIns="0" rtlCol="0" anchor="t">
            <a:spAutoFit/>
          </a:bodyPr>
          <a:lstStyle/>
          <a:p>
            <a:pPr marL="755651" lvl="1" indent="-377825" algn="l">
              <a:lnSpc>
                <a:spcPts val="4900"/>
              </a:lnSpc>
              <a:buFont typeface="Arial"/>
              <a:buChar char="•"/>
            </a:pPr>
            <a:r>
              <a:rPr lang="en-US" sz="3500">
                <a:solidFill>
                  <a:srgbClr val="FFFFFF"/>
                </a:solidFill>
                <a:latin typeface="Canva Sans"/>
              </a:rPr>
              <a:t>The global Salt market will expand significantly by 3.00% CAGR between 2024 to 2031. </a:t>
            </a:r>
          </a:p>
          <a:p>
            <a:pPr marL="755651" lvl="1" indent="-377825" algn="l">
              <a:lnSpc>
                <a:spcPts val="4900"/>
              </a:lnSpc>
              <a:buFont typeface="Arial"/>
              <a:buChar char="•"/>
            </a:pPr>
            <a:r>
              <a:rPr lang="en-US" sz="3500">
                <a:solidFill>
                  <a:srgbClr val="FFFFFF"/>
                </a:solidFill>
                <a:latin typeface="Canva Sans"/>
              </a:rPr>
              <a:t>Rock salt stands out as the dominating category. Evaporating lake or seawater yields rock salt, the least processed type of salt. </a:t>
            </a:r>
          </a:p>
          <a:p>
            <a:pPr marL="755651" lvl="1" indent="-377825" algn="l">
              <a:lnSpc>
                <a:spcPts val="4900"/>
              </a:lnSpc>
              <a:buFont typeface="Arial"/>
              <a:buChar char="•"/>
            </a:pPr>
            <a:r>
              <a:rPr lang="en-US" sz="3500">
                <a:solidFill>
                  <a:srgbClr val="FFFFFF"/>
                </a:solidFill>
                <a:latin typeface="Canva Sans"/>
              </a:rPr>
              <a:t>Rock salt's intrinsic impurities can give it a range of colors, including yellow, blue, and red.</a:t>
            </a:r>
          </a:p>
          <a:p>
            <a:pPr marL="755651" lvl="1" indent="-377825" algn="l">
              <a:lnSpc>
                <a:spcPts val="4900"/>
              </a:lnSpc>
              <a:buFont typeface="Arial"/>
              <a:buChar char="•"/>
            </a:pPr>
            <a:r>
              <a:rPr lang="en-US" sz="3500">
                <a:solidFill>
                  <a:srgbClr val="FFFFFF"/>
                </a:solidFill>
                <a:latin typeface="Canva Sans"/>
              </a:rPr>
              <a:t> The dominating category is Chemical Processing. </a:t>
            </a:r>
          </a:p>
          <a:p>
            <a:pPr marL="755651" lvl="1" indent="-377825" algn="l">
              <a:lnSpc>
                <a:spcPts val="4900"/>
              </a:lnSpc>
              <a:buFont typeface="Arial"/>
              <a:buChar char="•"/>
            </a:pPr>
            <a:r>
              <a:rPr lang="en-US" sz="3500">
                <a:solidFill>
                  <a:srgbClr val="FFFFFF"/>
                </a:solidFill>
                <a:latin typeface="Canva Sans"/>
              </a:rPr>
              <a:t>Because of the growing use in the production of chlorine, caustic soda, and soda ash.</a:t>
            </a:r>
          </a:p>
        </p:txBody>
      </p:sp>
      <p:sp>
        <p:nvSpPr>
          <p:cNvPr id="8" name="TextBox 8"/>
          <p:cNvSpPr txBox="1"/>
          <p:nvPr/>
        </p:nvSpPr>
        <p:spPr>
          <a:xfrm>
            <a:off x="4315453" y="1821460"/>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1217" y="-52084"/>
            <a:ext cx="1837067" cy="1984756"/>
          </a:xfrm>
          <a:prstGeom prst="rect">
            <a:avLst/>
          </a:prstGeom>
        </p:spPr>
      </p:pic>
      <p:sp>
        <p:nvSpPr>
          <p:cNvPr id="4" name="Freeform 4"/>
          <p:cNvSpPr/>
          <p:nvPr/>
        </p:nvSpPr>
        <p:spPr>
          <a:xfrm>
            <a:off x="345072" y="2386172"/>
            <a:ext cx="5370761" cy="1145430"/>
          </a:xfrm>
          <a:custGeom>
            <a:rect l="l" t="t" r="r" b="b"/>
            <a:pathLst>
              <a:path w="5370761" h="1145430">
                <a:moveTo>
                  <a:pt x="0" y="0"/>
                </a:moveTo>
                <a:lnTo>
                  <a:pt x="5370761" y="0"/>
                </a:lnTo>
                <a:lnTo>
                  <a:pt x="5370761" y="1145430"/>
                </a:lnTo>
                <a:lnTo>
                  <a:pt x="0" y="1145430"/>
                </a:lnTo>
                <a:lnTo>
                  <a:pt x="0" y="0"/>
                </a:lnTo>
                <a:close/>
              </a:path>
            </a:pathLst>
          </a:custGeom>
          <a:blipFill>
            <a:blip r:embed="rId4"/>
            <a:stretch>
              <a:fillRect l="-5445" t="-27660" r="-5218" b="-27660"/>
            </a:stretch>
          </a:blipFill>
        </p:spPr>
        <p:txBody>
          <a:bodyPr/>
          <a:lstStyle/>
          <a:p/>
        </p:txBody>
      </p:sp>
      <p:sp>
        <p:nvSpPr>
          <p:cNvPr id="5" name="Freeform 5"/>
          <p:cNvSpPr/>
          <p:nvPr/>
        </p:nvSpPr>
        <p:spPr>
          <a:xfrm>
            <a:off x="508848" y="3886174"/>
            <a:ext cx="3662194" cy="1766063"/>
          </a:xfrm>
          <a:custGeom>
            <a:rect l="l" t="t" r="r" b="b"/>
            <a:pathLst>
              <a:path w="3662194" h="1766063">
                <a:moveTo>
                  <a:pt x="0" y="0"/>
                </a:moveTo>
                <a:lnTo>
                  <a:pt x="3662194" y="0"/>
                </a:lnTo>
                <a:lnTo>
                  <a:pt x="3662194" y="1766063"/>
                </a:lnTo>
                <a:lnTo>
                  <a:pt x="0" y="1766063"/>
                </a:lnTo>
                <a:lnTo>
                  <a:pt x="0" y="0"/>
                </a:lnTo>
                <a:close/>
              </a:path>
            </a:pathLst>
          </a:custGeom>
          <a:blipFill>
            <a:blip r:embed="rId5"/>
            <a:stretch>
              <a:fillRect t="-8338" b="-8338"/>
            </a:stretch>
          </a:blipFill>
        </p:spPr>
        <p:txBody>
          <a:bodyPr/>
          <a:lstStyle/>
          <a:p/>
        </p:txBody>
      </p:sp>
      <p:sp>
        <p:nvSpPr>
          <p:cNvPr id="6" name="Freeform 6"/>
          <p:cNvSpPr/>
          <p:nvPr/>
        </p:nvSpPr>
        <p:spPr>
          <a:xfrm>
            <a:off x="6332907" y="2248166"/>
            <a:ext cx="4232584" cy="1421443"/>
          </a:xfrm>
          <a:custGeom>
            <a:rect l="l" t="t" r="r" b="b"/>
            <a:pathLst>
              <a:path w="4232584" h="1421443">
                <a:moveTo>
                  <a:pt x="0" y="0"/>
                </a:moveTo>
                <a:lnTo>
                  <a:pt x="4232584" y="0"/>
                </a:lnTo>
                <a:lnTo>
                  <a:pt x="4232584" y="1421443"/>
                </a:lnTo>
                <a:lnTo>
                  <a:pt x="0" y="1421443"/>
                </a:lnTo>
                <a:lnTo>
                  <a:pt x="0" y="0"/>
                </a:lnTo>
                <a:close/>
              </a:path>
            </a:pathLst>
          </a:custGeom>
          <a:blipFill>
            <a:blip r:embed="rId6"/>
            <a:stretch>
              <a:fillRect/>
            </a:stretch>
          </a:blipFill>
        </p:spPr>
        <p:txBody>
          <a:bodyPr/>
          <a:lstStyle/>
          <a:p/>
        </p:txBody>
      </p:sp>
      <p:sp>
        <p:nvSpPr>
          <p:cNvPr id="7" name="Freeform 7"/>
          <p:cNvSpPr/>
          <p:nvPr/>
        </p:nvSpPr>
        <p:spPr>
          <a:xfrm>
            <a:off x="4799692" y="4196921"/>
            <a:ext cx="4344308" cy="1144570"/>
          </a:xfrm>
          <a:custGeom>
            <a:rect l="l" t="t" r="r" b="b"/>
            <a:pathLst>
              <a:path w="4344308" h="1144570">
                <a:moveTo>
                  <a:pt x="0" y="0"/>
                </a:moveTo>
                <a:lnTo>
                  <a:pt x="4344308" y="0"/>
                </a:lnTo>
                <a:lnTo>
                  <a:pt x="4344308" y="1144570"/>
                </a:lnTo>
                <a:lnTo>
                  <a:pt x="0" y="1144570"/>
                </a:lnTo>
                <a:lnTo>
                  <a:pt x="0" y="0"/>
                </a:lnTo>
                <a:close/>
              </a:path>
            </a:pathLst>
          </a:custGeom>
          <a:blipFill>
            <a:blip r:embed="rId7"/>
            <a:stretch>
              <a:fillRect l="-2328" t="-9944" r="-2474" b="-9392"/>
            </a:stretch>
          </a:blipFill>
        </p:spPr>
        <p:txBody>
          <a:bodyPr/>
          <a:lstStyle/>
          <a:p/>
        </p:txBody>
      </p:sp>
      <p:sp>
        <p:nvSpPr>
          <p:cNvPr id="8" name="Freeform 8"/>
          <p:cNvSpPr/>
          <p:nvPr/>
        </p:nvSpPr>
        <p:spPr>
          <a:xfrm>
            <a:off x="11603716" y="2386172"/>
            <a:ext cx="3333492" cy="1394511"/>
          </a:xfrm>
          <a:custGeom>
            <a:rect l="l" t="t" r="r" b="b"/>
            <a:pathLst>
              <a:path w="3333491" h="1394511">
                <a:moveTo>
                  <a:pt x="0" y="0"/>
                </a:moveTo>
                <a:lnTo>
                  <a:pt x="3333493" y="0"/>
                </a:lnTo>
                <a:lnTo>
                  <a:pt x="3333493" y="1394511"/>
                </a:lnTo>
                <a:lnTo>
                  <a:pt x="0" y="1394511"/>
                </a:lnTo>
                <a:lnTo>
                  <a:pt x="0" y="0"/>
                </a:lnTo>
                <a:close/>
              </a:path>
            </a:pathLst>
          </a:custGeom>
          <a:blipFill>
            <a:blip r:embed="rId8"/>
            <a:stretch>
              <a:fillRect/>
            </a:stretch>
          </a:blipFill>
        </p:spPr>
        <p:txBody>
          <a:bodyPr/>
          <a:lstStyle/>
          <a:p/>
        </p:txBody>
      </p:sp>
      <p:sp>
        <p:nvSpPr>
          <p:cNvPr id="9" name="Freeform 9"/>
          <p:cNvSpPr/>
          <p:nvPr/>
        </p:nvSpPr>
        <p:spPr>
          <a:xfrm>
            <a:off x="15874577" y="2087040"/>
            <a:ext cx="1899917" cy="2474047"/>
          </a:xfrm>
          <a:custGeom>
            <a:rect l="l" t="t" r="r" b="b"/>
            <a:pathLst>
              <a:path w="1899917" h="2474047">
                <a:moveTo>
                  <a:pt x="0" y="0"/>
                </a:moveTo>
                <a:lnTo>
                  <a:pt x="1899917" y="0"/>
                </a:lnTo>
                <a:lnTo>
                  <a:pt x="1899917" y="2474047"/>
                </a:lnTo>
                <a:lnTo>
                  <a:pt x="0" y="2474047"/>
                </a:lnTo>
                <a:lnTo>
                  <a:pt x="0" y="0"/>
                </a:lnTo>
                <a:close/>
              </a:path>
            </a:pathLst>
          </a:custGeom>
          <a:blipFill>
            <a:blip r:embed="rId9"/>
            <a:stretch>
              <a:fillRect l="-39562" t="-21526" r="-39363" b="-15877"/>
            </a:stretch>
          </a:blipFill>
        </p:spPr>
        <p:txBody>
          <a:bodyPr/>
          <a:lstStyle/>
          <a:p/>
        </p:txBody>
      </p:sp>
      <p:sp>
        <p:nvSpPr>
          <p:cNvPr id="10" name="Freeform 10"/>
          <p:cNvSpPr/>
          <p:nvPr/>
        </p:nvSpPr>
        <p:spPr>
          <a:xfrm>
            <a:off x="9768538" y="4032921"/>
            <a:ext cx="4947870" cy="1959960"/>
          </a:xfrm>
          <a:custGeom>
            <a:rect l="l" t="t" r="r" b="b"/>
            <a:pathLst>
              <a:path w="4947870" h="1959960">
                <a:moveTo>
                  <a:pt x="0" y="0"/>
                </a:moveTo>
                <a:lnTo>
                  <a:pt x="4947870" y="0"/>
                </a:lnTo>
                <a:lnTo>
                  <a:pt x="4947870" y="1959960"/>
                </a:lnTo>
                <a:lnTo>
                  <a:pt x="0" y="1959960"/>
                </a:lnTo>
                <a:lnTo>
                  <a:pt x="0" y="0"/>
                </a:lnTo>
                <a:close/>
              </a:path>
            </a:pathLst>
          </a:custGeom>
          <a:blipFill>
            <a:blip r:embed="rId10"/>
            <a:stretch>
              <a:fillRect/>
            </a:stretch>
          </a:blipFill>
        </p:spPr>
        <p:txBody>
          <a:bodyPr/>
          <a:lstStyle/>
          <a:p/>
        </p:txBody>
      </p:sp>
      <p:sp>
        <p:nvSpPr>
          <p:cNvPr id="11" name="TextBox 11"/>
          <p:cNvSpPr txBox="1"/>
          <p:nvPr/>
        </p:nvSpPr>
        <p:spPr>
          <a:xfrm>
            <a:off x="5715833" y="697230"/>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5bsxactn"/>
              </a:rPr>
              <a:t>https://tinyurl.com/5bsxactn</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Salt Market Report 2024</dc:title>
  <cp:lastModifiedBy>decipher market</cp:lastModifiedBy>
  <cp:revision>2</cp:revision>
  <dcterms:created xsi:type="dcterms:W3CDTF">2006-08-16T00:00:00Z</dcterms:created>
  <dcterms:modified xsi:type="dcterms:W3CDTF">2024-05-11T11:40:42Z</dcterms:modified>
</cp:coreProperties>
</file>