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jp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jpg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7721" y="1028781"/>
            <a:ext cx="11992795" cy="916801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48019" y="158782"/>
            <a:ext cx="16191960" cy="863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279276" y="0"/>
            <a:ext cx="4789570" cy="10286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1395" y="2186756"/>
            <a:ext cx="3448049" cy="1638287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77724" y="2012624"/>
            <a:ext cx="4067159" cy="1809743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989576" y="2180096"/>
            <a:ext cx="3438539" cy="1476365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4341692"/>
            <a:ext cx="3209932" cy="2228849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213201" y="4382840"/>
            <a:ext cx="4371959" cy="1685909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772521" y="3852763"/>
            <a:ext cx="2743199" cy="2743199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893521" y="4465106"/>
            <a:ext cx="2790824" cy="1600199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0" y="7296880"/>
            <a:ext cx="3276599" cy="1828799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536655" y="7322804"/>
            <a:ext cx="4438649" cy="1781159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979633" y="6875312"/>
            <a:ext cx="2324099" cy="2324099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0893521" y="6875312"/>
            <a:ext cx="2666999" cy="267650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3130107" y="2046674"/>
            <a:ext cx="12024995" cy="6193790"/>
          </a:xfrm>
          <a:custGeom>
            <a:avLst/>
            <a:gdLst/>
            <a:ahLst/>
            <a:cxnLst/>
            <a:rect l="l" t="t" r="r" b="b"/>
            <a:pathLst>
              <a:path w="12024994" h="6193790">
                <a:moveTo>
                  <a:pt x="12024396" y="6193652"/>
                </a:moveTo>
                <a:lnTo>
                  <a:pt x="0" y="6193652"/>
                </a:lnTo>
                <a:lnTo>
                  <a:pt x="0" y="0"/>
                </a:lnTo>
                <a:lnTo>
                  <a:pt x="12024396" y="0"/>
                </a:lnTo>
                <a:lnTo>
                  <a:pt x="12024396" y="6193652"/>
                </a:lnTo>
                <a:close/>
              </a:path>
            </a:pathLst>
          </a:custGeom>
          <a:solidFill>
            <a:srgbClr val="B93B2E">
              <a:alpha val="750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2706" y="156273"/>
            <a:ext cx="17002587" cy="21824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42070" y="4026781"/>
            <a:ext cx="15113000" cy="6148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Relationship Id="rId3" Type="http://schemas.openxmlformats.org/officeDocument/2006/relationships/image" Target="../media/image17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7" Type="http://schemas.openxmlformats.org/officeDocument/2006/relationships/image" Target="../media/image23.png"/><Relationship Id="rId8" Type="http://schemas.openxmlformats.org/officeDocument/2006/relationships/image" Target="../media/image24.png"/><Relationship Id="rId9" Type="http://schemas.openxmlformats.org/officeDocument/2006/relationships/image" Target="../media/image25.png"/><Relationship Id="rId10" Type="http://schemas.openxmlformats.org/officeDocument/2006/relationships/image" Target="../media/image26.png"/><Relationship Id="rId11" Type="http://schemas.openxmlformats.org/officeDocument/2006/relationships/image" Target="../media/image27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g"/><Relationship Id="rId3" Type="http://schemas.openxmlformats.org/officeDocument/2006/relationships/image" Target="../media/image30.png"/><Relationship Id="rId4" Type="http://schemas.openxmlformats.org/officeDocument/2006/relationships/image" Target="../media/image31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g"/><Relationship Id="rId3" Type="http://schemas.openxmlformats.org/officeDocument/2006/relationships/image" Target="../media/image33.png"/><Relationship Id="rId4" Type="http://schemas.openxmlformats.org/officeDocument/2006/relationships/hyperlink" Target="http://tinyurl.com/yya5wbh2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852793" y="7495445"/>
            <a:ext cx="6582409" cy="558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10">
                <a:solidFill>
                  <a:srgbClr val="FFFFFF"/>
                </a:solidFill>
                <a:latin typeface="Arial"/>
                <a:cs typeface="Arial"/>
              </a:rPr>
              <a:t>Global,Regional,CountryAnalysis</a:t>
            </a:r>
            <a:endParaRPr sz="35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3685621" y="2829630"/>
            <a:ext cx="10537825" cy="4494530"/>
          </a:xfrm>
          <a:prstGeom prst="rect">
            <a:avLst/>
          </a:prstGeom>
        </p:spPr>
        <p:txBody>
          <a:bodyPr wrap="square" lIns="0" tIns="290830" rIns="0" bIns="0" rtlCol="0" vert="horz">
            <a:spAutoFit/>
          </a:bodyPr>
          <a:lstStyle/>
          <a:p>
            <a:pPr marL="12700" marR="5441315">
              <a:lnSpc>
                <a:spcPct val="79000"/>
              </a:lnSpc>
              <a:spcBef>
                <a:spcPts val="2290"/>
              </a:spcBef>
            </a:pPr>
            <a:r>
              <a:rPr dirty="0" sz="8700" spc="1230" b="1">
                <a:solidFill>
                  <a:srgbClr val="FFFFFF"/>
                </a:solidFill>
                <a:latin typeface="Trebuchet MS"/>
                <a:cs typeface="Trebuchet MS"/>
              </a:rPr>
              <a:t>GLOBAL </a:t>
            </a:r>
            <a:r>
              <a:rPr dirty="0" sz="8700" spc="1260" b="1">
                <a:solidFill>
                  <a:srgbClr val="FFFFFF"/>
                </a:solidFill>
                <a:latin typeface="Trebuchet MS"/>
                <a:cs typeface="Trebuchet MS"/>
              </a:rPr>
              <a:t>SALAMI</a:t>
            </a:r>
            <a:endParaRPr sz="8700">
              <a:latin typeface="Trebuchet MS"/>
              <a:cs typeface="Trebuchet MS"/>
            </a:endParaRPr>
          </a:p>
          <a:p>
            <a:pPr marL="12700" marR="5080">
              <a:lnSpc>
                <a:spcPct val="79000"/>
              </a:lnSpc>
              <a:spcBef>
                <a:spcPts val="5"/>
              </a:spcBef>
            </a:pPr>
            <a:r>
              <a:rPr dirty="0" sz="8700" spc="1200" b="1">
                <a:solidFill>
                  <a:srgbClr val="FFFFFF"/>
                </a:solidFill>
                <a:latin typeface="Trebuchet MS"/>
                <a:cs typeface="Trebuchet MS"/>
              </a:rPr>
              <a:t>MARKET</a:t>
            </a:r>
            <a:r>
              <a:rPr dirty="0" sz="8700" spc="73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8700" spc="1110" b="1">
                <a:solidFill>
                  <a:srgbClr val="FFFFFF"/>
                </a:solidFill>
                <a:latin typeface="Trebuchet MS"/>
                <a:cs typeface="Trebuchet MS"/>
              </a:rPr>
              <a:t>REPORT </a:t>
            </a:r>
            <a:r>
              <a:rPr dirty="0" sz="8700" spc="925" b="1">
                <a:solidFill>
                  <a:srgbClr val="FFFFFF"/>
                </a:solidFill>
                <a:latin typeface="Trebuchet MS"/>
                <a:cs typeface="Trebuchet MS"/>
              </a:rPr>
              <a:t>2024</a:t>
            </a:r>
            <a:endParaRPr sz="87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6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680531" y="1462682"/>
              <a:ext cx="14925040" cy="7362190"/>
            </a:xfrm>
            <a:custGeom>
              <a:avLst/>
              <a:gdLst/>
              <a:ahLst/>
              <a:cxnLst/>
              <a:rect l="l" t="t" r="r" b="b"/>
              <a:pathLst>
                <a:path w="14925040" h="7362190">
                  <a:moveTo>
                    <a:pt x="14924565" y="7361635"/>
                  </a:moveTo>
                  <a:lnTo>
                    <a:pt x="0" y="7361635"/>
                  </a:lnTo>
                  <a:lnTo>
                    <a:pt x="0" y="0"/>
                  </a:lnTo>
                  <a:lnTo>
                    <a:pt x="14924565" y="0"/>
                  </a:lnTo>
                  <a:lnTo>
                    <a:pt x="14924565" y="7361635"/>
                  </a:lnTo>
                  <a:close/>
                </a:path>
              </a:pathLst>
            </a:custGeom>
            <a:solidFill>
              <a:srgbClr val="A9514E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908559" y="1651469"/>
            <a:ext cx="6390640" cy="1016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0" spc="-10">
                <a:solidFill>
                  <a:srgbClr val="FFFFFF"/>
                </a:solidFill>
                <a:latin typeface="Arial"/>
                <a:cs typeface="Arial"/>
              </a:rPr>
              <a:t>INTRODUCTION</a:t>
            </a:r>
            <a:endParaRPr sz="65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846467" y="2964999"/>
            <a:ext cx="14420850" cy="5054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42240">
              <a:lnSpc>
                <a:spcPct val="115399"/>
              </a:lnSpc>
              <a:spcBef>
                <a:spcPts val="100"/>
              </a:spcBef>
            </a:pPr>
            <a:r>
              <a:rPr dirty="0" sz="260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26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70">
                <a:solidFill>
                  <a:srgbClr val="FFFFFF"/>
                </a:solidFill>
                <a:latin typeface="Arial"/>
                <a:cs typeface="Arial"/>
              </a:rPr>
              <a:t>salami</a:t>
            </a:r>
            <a:r>
              <a:rPr dirty="0" sz="26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125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26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26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105">
                <a:solidFill>
                  <a:srgbClr val="FFFFFF"/>
                </a:solidFill>
                <a:latin typeface="Arial"/>
                <a:cs typeface="Arial"/>
              </a:rPr>
              <a:t>characterized</a:t>
            </a:r>
            <a:r>
              <a:rPr dirty="0" sz="26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190">
                <a:solidFill>
                  <a:srgbClr val="FFFFFF"/>
                </a:solidFill>
                <a:latin typeface="Arial"/>
                <a:cs typeface="Arial"/>
              </a:rPr>
              <a:t>by</a:t>
            </a:r>
            <a:r>
              <a:rPr dirty="0" sz="26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26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105">
                <a:solidFill>
                  <a:srgbClr val="FFFFFF"/>
                </a:solidFill>
                <a:latin typeface="Arial"/>
                <a:cs typeface="Arial"/>
              </a:rPr>
              <a:t>diverse</a:t>
            </a:r>
            <a:r>
              <a:rPr dirty="0" sz="26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65">
                <a:solidFill>
                  <a:srgbClr val="FFFFFF"/>
                </a:solidFill>
                <a:latin typeface="Arial"/>
                <a:cs typeface="Arial"/>
              </a:rPr>
              <a:t>range</a:t>
            </a:r>
            <a:r>
              <a:rPr dirty="0" sz="26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20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26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170">
                <a:solidFill>
                  <a:srgbClr val="FFFFFF"/>
                </a:solidFill>
                <a:latin typeface="Arial"/>
                <a:cs typeface="Arial"/>
              </a:rPr>
              <a:t>products</a:t>
            </a:r>
            <a:r>
              <a:rPr dirty="0" sz="26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114">
                <a:solidFill>
                  <a:srgbClr val="FFFFFF"/>
                </a:solidFill>
                <a:latin typeface="Arial"/>
                <a:cs typeface="Arial"/>
              </a:rPr>
              <a:t>catering</a:t>
            </a:r>
            <a:r>
              <a:rPr dirty="0" sz="26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24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26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90">
                <a:solidFill>
                  <a:srgbClr val="FFFFFF"/>
                </a:solidFill>
                <a:latin typeface="Arial"/>
                <a:cs typeface="Arial"/>
              </a:rPr>
              <a:t>various </a:t>
            </a:r>
            <a:r>
              <a:rPr dirty="0" sz="2600" spc="120">
                <a:solidFill>
                  <a:srgbClr val="FFFFFF"/>
                </a:solidFill>
                <a:latin typeface="Arial"/>
                <a:cs typeface="Arial"/>
              </a:rPr>
              <a:t>consumer</a:t>
            </a:r>
            <a:r>
              <a:rPr dirty="0" sz="26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100">
                <a:solidFill>
                  <a:srgbClr val="FFFFFF"/>
                </a:solidFill>
                <a:latin typeface="Arial"/>
                <a:cs typeface="Arial"/>
              </a:rPr>
              <a:t>preferences.</a:t>
            </a:r>
            <a:r>
              <a:rPr dirty="0" sz="26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120">
                <a:solidFill>
                  <a:srgbClr val="FFFFFF"/>
                </a:solidFill>
                <a:latin typeface="Arial"/>
                <a:cs typeface="Arial"/>
              </a:rPr>
              <a:t>Offering</a:t>
            </a:r>
            <a:r>
              <a:rPr dirty="0" sz="26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150">
                <a:solidFill>
                  <a:srgbClr val="FFFFFF"/>
                </a:solidFill>
                <a:latin typeface="Arial"/>
                <a:cs typeface="Arial"/>
              </a:rPr>
              <a:t>options</a:t>
            </a:r>
            <a:r>
              <a:rPr dirty="0" sz="26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100">
                <a:solidFill>
                  <a:srgbClr val="FFFFFF"/>
                </a:solidFill>
                <a:latin typeface="Arial"/>
                <a:cs typeface="Arial"/>
              </a:rPr>
              <a:t>such</a:t>
            </a:r>
            <a:r>
              <a:rPr dirty="0" sz="26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FFFFFF"/>
                </a:solidFill>
                <a:latin typeface="Arial"/>
                <a:cs typeface="Arial"/>
              </a:rPr>
              <a:t>as</a:t>
            </a:r>
            <a:r>
              <a:rPr dirty="0" sz="26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100">
                <a:solidFill>
                  <a:srgbClr val="FFFFFF"/>
                </a:solidFill>
                <a:latin typeface="Arial"/>
                <a:cs typeface="Arial"/>
              </a:rPr>
              <a:t>pork,</a:t>
            </a:r>
            <a:r>
              <a:rPr dirty="0" sz="26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95">
                <a:solidFill>
                  <a:srgbClr val="FFFFFF"/>
                </a:solidFill>
                <a:latin typeface="Arial"/>
                <a:cs typeface="Arial"/>
              </a:rPr>
              <a:t>beef,</a:t>
            </a:r>
            <a:r>
              <a:rPr dirty="0" sz="26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80">
                <a:solidFill>
                  <a:srgbClr val="FFFFFF"/>
                </a:solidFill>
                <a:latin typeface="Arial"/>
                <a:cs typeface="Arial"/>
              </a:rPr>
              <a:t>chicken,</a:t>
            </a:r>
            <a:r>
              <a:rPr dirty="0" sz="26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114">
                <a:solidFill>
                  <a:srgbClr val="FFFFFF"/>
                </a:solidFill>
                <a:latin typeface="Arial"/>
                <a:cs typeface="Arial"/>
              </a:rPr>
              <a:t>turkey,</a:t>
            </a:r>
            <a:r>
              <a:rPr dirty="0" sz="26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180">
                <a:solidFill>
                  <a:srgbClr val="FFFFFF"/>
                </a:solidFill>
                <a:latin typeface="Arial"/>
                <a:cs typeface="Arial"/>
              </a:rPr>
              <a:t>mutton,</a:t>
            </a:r>
            <a:r>
              <a:rPr dirty="0" sz="26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90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dirty="0" sz="2600" spc="95">
                <a:solidFill>
                  <a:srgbClr val="FFFFFF"/>
                </a:solidFill>
                <a:latin typeface="Arial"/>
                <a:cs typeface="Arial"/>
              </a:rPr>
              <a:t>vegetarian</a:t>
            </a:r>
            <a:r>
              <a:rPr dirty="0" sz="26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55">
                <a:solidFill>
                  <a:srgbClr val="FFFFFF"/>
                </a:solidFill>
                <a:latin typeface="Arial"/>
                <a:cs typeface="Arial"/>
              </a:rPr>
              <a:t>salami,</a:t>
            </a:r>
            <a:r>
              <a:rPr dirty="0" sz="26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17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26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125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26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60">
                <a:solidFill>
                  <a:srgbClr val="FFFFFF"/>
                </a:solidFill>
                <a:latin typeface="Arial"/>
                <a:cs typeface="Arial"/>
              </a:rPr>
              <a:t>spans</a:t>
            </a:r>
            <a:r>
              <a:rPr dirty="0" sz="26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125">
                <a:solidFill>
                  <a:srgbClr val="FFFFFF"/>
                </a:solidFill>
                <a:latin typeface="Arial"/>
                <a:cs typeface="Arial"/>
              </a:rPr>
              <a:t>applications</a:t>
            </a:r>
            <a:r>
              <a:rPr dirty="0" sz="26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204">
                <a:solidFill>
                  <a:srgbClr val="FFFFFF"/>
                </a:solidFill>
                <a:latin typeface="Arial"/>
                <a:cs typeface="Arial"/>
              </a:rPr>
              <a:t>from</a:t>
            </a:r>
            <a:r>
              <a:rPr dirty="0" sz="26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100">
                <a:solidFill>
                  <a:srgbClr val="FFFFFF"/>
                </a:solidFill>
                <a:latin typeface="Arial"/>
                <a:cs typeface="Arial"/>
              </a:rPr>
              <a:t>homes</a:t>
            </a:r>
            <a:r>
              <a:rPr dirty="0" sz="26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24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26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105">
                <a:solidFill>
                  <a:srgbClr val="FFFFFF"/>
                </a:solidFill>
                <a:latin typeface="Arial"/>
                <a:cs typeface="Arial"/>
              </a:rPr>
              <a:t>restaurants,</a:t>
            </a:r>
            <a:r>
              <a:rPr dirty="0" sz="26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110">
                <a:solidFill>
                  <a:srgbClr val="FFFFFF"/>
                </a:solidFill>
                <a:latin typeface="Arial"/>
                <a:cs typeface="Arial"/>
              </a:rPr>
              <a:t>hotels,</a:t>
            </a:r>
            <a:r>
              <a:rPr dirty="0" sz="26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90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dirty="0" sz="2600" spc="110">
                <a:solidFill>
                  <a:srgbClr val="FFFFFF"/>
                </a:solidFill>
                <a:latin typeface="Arial"/>
                <a:cs typeface="Arial"/>
              </a:rPr>
              <a:t>airline</a:t>
            </a:r>
            <a:r>
              <a:rPr dirty="0" sz="26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95">
                <a:solidFill>
                  <a:srgbClr val="FFFFFF"/>
                </a:solidFill>
                <a:latin typeface="Arial"/>
                <a:cs typeface="Arial"/>
              </a:rPr>
              <a:t>catering.</a:t>
            </a:r>
            <a:r>
              <a:rPr dirty="0" sz="26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160">
                <a:solidFill>
                  <a:srgbClr val="FFFFFF"/>
                </a:solidFill>
                <a:latin typeface="Arial"/>
                <a:cs typeface="Arial"/>
              </a:rPr>
              <a:t>Different</a:t>
            </a:r>
            <a:r>
              <a:rPr dirty="0" sz="26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55">
                <a:solidFill>
                  <a:srgbClr val="FFFFFF"/>
                </a:solidFill>
                <a:latin typeface="Arial"/>
                <a:cs typeface="Arial"/>
              </a:rPr>
              <a:t>packaging</a:t>
            </a:r>
            <a:r>
              <a:rPr dirty="0" sz="26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135">
                <a:solidFill>
                  <a:srgbClr val="FFFFFF"/>
                </a:solidFill>
                <a:latin typeface="Arial"/>
                <a:cs typeface="Arial"/>
              </a:rPr>
              <a:t>formats,</a:t>
            </a:r>
            <a:r>
              <a:rPr dirty="0" sz="26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125">
                <a:solidFill>
                  <a:srgbClr val="FFFFFF"/>
                </a:solidFill>
                <a:latin typeface="Arial"/>
                <a:cs typeface="Arial"/>
              </a:rPr>
              <a:t>including</a:t>
            </a:r>
            <a:r>
              <a:rPr dirty="0" sz="26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120">
                <a:solidFill>
                  <a:srgbClr val="FFFFFF"/>
                </a:solidFill>
                <a:latin typeface="Arial"/>
                <a:cs typeface="Arial"/>
              </a:rPr>
              <a:t>vacuum-</a:t>
            </a:r>
            <a:r>
              <a:rPr dirty="0" sz="2600" spc="75">
                <a:solidFill>
                  <a:srgbClr val="FFFFFF"/>
                </a:solidFill>
                <a:latin typeface="Arial"/>
                <a:cs typeface="Arial"/>
              </a:rPr>
              <a:t>packed,</a:t>
            </a:r>
            <a:r>
              <a:rPr dirty="0" sz="26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85">
                <a:solidFill>
                  <a:srgbClr val="FFFFFF"/>
                </a:solidFill>
                <a:latin typeface="Arial"/>
                <a:cs typeface="Arial"/>
              </a:rPr>
              <a:t>canned,</a:t>
            </a:r>
            <a:r>
              <a:rPr dirty="0" sz="26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114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26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105">
                <a:solidFill>
                  <a:srgbClr val="FFFFFF"/>
                </a:solidFill>
                <a:latin typeface="Arial"/>
                <a:cs typeface="Arial"/>
              </a:rPr>
              <a:t>fresh </a:t>
            </a:r>
            <a:r>
              <a:rPr dirty="0" sz="2600" spc="125">
                <a:solidFill>
                  <a:srgbClr val="FFFFFF"/>
                </a:solidFill>
                <a:latin typeface="Arial"/>
                <a:cs typeface="Arial"/>
              </a:rPr>
              <a:t>options,</a:t>
            </a:r>
            <a:r>
              <a:rPr dirty="0" sz="26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175">
                <a:solidFill>
                  <a:srgbClr val="FFFFFF"/>
                </a:solidFill>
                <a:latin typeface="Arial"/>
                <a:cs typeface="Arial"/>
              </a:rPr>
              <a:t>contribute</a:t>
            </a:r>
            <a:r>
              <a:rPr dirty="0" sz="26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24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26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17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26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140">
                <a:solidFill>
                  <a:srgbClr val="FFFFFF"/>
                </a:solidFill>
                <a:latin typeface="Arial"/>
                <a:cs typeface="Arial"/>
              </a:rPr>
              <a:t>industry's</a:t>
            </a:r>
            <a:r>
              <a:rPr dirty="0" sz="26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130">
                <a:solidFill>
                  <a:srgbClr val="FFFFFF"/>
                </a:solidFill>
                <a:latin typeface="Arial"/>
                <a:cs typeface="Arial"/>
              </a:rPr>
              <a:t>versatility.</a:t>
            </a:r>
            <a:r>
              <a:rPr dirty="0" sz="26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160">
                <a:solidFill>
                  <a:srgbClr val="FFFFFF"/>
                </a:solidFill>
                <a:latin typeface="Arial"/>
                <a:cs typeface="Arial"/>
              </a:rPr>
              <a:t>Distribution</a:t>
            </a:r>
            <a:r>
              <a:rPr dirty="0" sz="26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95">
                <a:solidFill>
                  <a:srgbClr val="FFFFFF"/>
                </a:solidFill>
                <a:latin typeface="Arial"/>
                <a:cs typeface="Arial"/>
              </a:rPr>
              <a:t>channels</a:t>
            </a:r>
            <a:r>
              <a:rPr dirty="0" sz="26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90">
                <a:solidFill>
                  <a:srgbClr val="FFFFFF"/>
                </a:solidFill>
                <a:latin typeface="Arial"/>
                <a:cs typeface="Arial"/>
              </a:rPr>
              <a:t>encompass</a:t>
            </a:r>
            <a:r>
              <a:rPr dirty="0" sz="26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114">
                <a:solidFill>
                  <a:srgbClr val="FFFFFF"/>
                </a:solidFill>
                <a:latin typeface="Arial"/>
                <a:cs typeface="Arial"/>
              </a:rPr>
              <a:t>online </a:t>
            </a:r>
            <a:r>
              <a:rPr dirty="0" sz="2600" spc="110">
                <a:solidFill>
                  <a:srgbClr val="FFFFFF"/>
                </a:solidFill>
                <a:latin typeface="Arial"/>
                <a:cs typeface="Arial"/>
              </a:rPr>
              <a:t>retail,</a:t>
            </a:r>
            <a:r>
              <a:rPr dirty="0" sz="26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95">
                <a:solidFill>
                  <a:srgbClr val="FFFFFF"/>
                </a:solidFill>
                <a:latin typeface="Arial"/>
                <a:cs typeface="Arial"/>
              </a:rPr>
              <a:t>supermarkets,</a:t>
            </a:r>
            <a:r>
              <a:rPr dirty="0" sz="26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110">
                <a:solidFill>
                  <a:srgbClr val="FFFFFF"/>
                </a:solidFill>
                <a:latin typeface="Arial"/>
                <a:cs typeface="Arial"/>
              </a:rPr>
              <a:t>convenience</a:t>
            </a:r>
            <a:r>
              <a:rPr dirty="0" sz="26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90">
                <a:solidFill>
                  <a:srgbClr val="FFFFFF"/>
                </a:solidFill>
                <a:latin typeface="Arial"/>
                <a:cs typeface="Arial"/>
              </a:rPr>
              <a:t>stores,</a:t>
            </a:r>
            <a:r>
              <a:rPr dirty="0" sz="26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114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26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190">
                <a:solidFill>
                  <a:srgbClr val="FFFFFF"/>
                </a:solidFill>
                <a:latin typeface="Arial"/>
                <a:cs typeface="Arial"/>
              </a:rPr>
              <a:t>food</a:t>
            </a:r>
            <a:r>
              <a:rPr dirty="0" sz="26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95">
                <a:solidFill>
                  <a:srgbClr val="FFFFFF"/>
                </a:solidFill>
                <a:latin typeface="Arial"/>
                <a:cs typeface="Arial"/>
              </a:rPr>
              <a:t>service</a:t>
            </a:r>
            <a:r>
              <a:rPr dirty="0" sz="26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130">
                <a:solidFill>
                  <a:srgbClr val="FFFFFF"/>
                </a:solidFill>
                <a:latin typeface="Arial"/>
                <a:cs typeface="Arial"/>
              </a:rPr>
              <a:t>outlets.</a:t>
            </a:r>
            <a:r>
              <a:rPr dirty="0" sz="26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26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125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26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Arial"/>
                <a:cs typeface="Arial"/>
              </a:rPr>
              <a:t>is </a:t>
            </a:r>
            <a:r>
              <a:rPr dirty="0" sz="2600" spc="135">
                <a:solidFill>
                  <a:srgbClr val="FFFFFF"/>
                </a:solidFill>
                <a:latin typeface="Arial"/>
                <a:cs typeface="Arial"/>
              </a:rPr>
              <a:t>influenced</a:t>
            </a:r>
            <a:r>
              <a:rPr dirty="0" sz="26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190">
                <a:solidFill>
                  <a:srgbClr val="FFFFFF"/>
                </a:solidFill>
                <a:latin typeface="Arial"/>
                <a:cs typeface="Arial"/>
              </a:rPr>
              <a:t>by</a:t>
            </a:r>
            <a:r>
              <a:rPr dirty="0" sz="26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114">
                <a:solidFill>
                  <a:srgbClr val="FFFFFF"/>
                </a:solidFill>
                <a:latin typeface="Arial"/>
                <a:cs typeface="Arial"/>
              </a:rPr>
              <a:t>evolving</a:t>
            </a:r>
            <a:r>
              <a:rPr dirty="0" sz="26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120">
                <a:solidFill>
                  <a:srgbClr val="FFFFFF"/>
                </a:solidFill>
                <a:latin typeface="Arial"/>
                <a:cs typeface="Arial"/>
              </a:rPr>
              <a:t>consumer</a:t>
            </a:r>
            <a:r>
              <a:rPr dirty="0" sz="26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125">
                <a:solidFill>
                  <a:srgbClr val="FFFFFF"/>
                </a:solidFill>
                <a:latin typeface="Arial"/>
                <a:cs typeface="Arial"/>
              </a:rPr>
              <a:t>trends,</a:t>
            </a:r>
            <a:r>
              <a:rPr dirty="0" sz="26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135">
                <a:solidFill>
                  <a:srgbClr val="FFFFFF"/>
                </a:solidFill>
                <a:latin typeface="Arial"/>
                <a:cs typeface="Arial"/>
              </a:rPr>
              <a:t>health</a:t>
            </a:r>
            <a:r>
              <a:rPr dirty="0" sz="26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105">
                <a:solidFill>
                  <a:srgbClr val="FFFFFF"/>
                </a:solidFill>
                <a:latin typeface="Arial"/>
                <a:cs typeface="Arial"/>
              </a:rPr>
              <a:t>considerations,</a:t>
            </a:r>
            <a:r>
              <a:rPr dirty="0" sz="26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114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26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95">
                <a:solidFill>
                  <a:srgbClr val="FFFFFF"/>
                </a:solidFill>
                <a:latin typeface="Arial"/>
                <a:cs typeface="Arial"/>
              </a:rPr>
              <a:t>regional</a:t>
            </a:r>
            <a:r>
              <a:rPr dirty="0" sz="26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90">
                <a:solidFill>
                  <a:srgbClr val="FFFFFF"/>
                </a:solidFill>
                <a:latin typeface="Arial"/>
                <a:cs typeface="Arial"/>
              </a:rPr>
              <a:t>preferences, </a:t>
            </a:r>
            <a:r>
              <a:rPr dirty="0" sz="2600" spc="185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dirty="0" sz="26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170">
                <a:solidFill>
                  <a:srgbClr val="FFFFFF"/>
                </a:solidFill>
                <a:latin typeface="Arial"/>
                <a:cs typeface="Arial"/>
              </a:rPr>
              <a:t>competition</a:t>
            </a:r>
            <a:r>
              <a:rPr dirty="0" sz="26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145">
                <a:solidFill>
                  <a:srgbClr val="FFFFFF"/>
                </a:solidFill>
                <a:latin typeface="Arial"/>
                <a:cs typeface="Arial"/>
              </a:rPr>
              <a:t>driven</a:t>
            </a:r>
            <a:r>
              <a:rPr dirty="0" sz="26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190">
                <a:solidFill>
                  <a:srgbClr val="FFFFFF"/>
                </a:solidFill>
                <a:latin typeface="Arial"/>
                <a:cs typeface="Arial"/>
              </a:rPr>
              <a:t>by</a:t>
            </a:r>
            <a:r>
              <a:rPr dirty="0" sz="26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145">
                <a:solidFill>
                  <a:srgbClr val="FFFFFF"/>
                </a:solidFill>
                <a:latin typeface="Arial"/>
                <a:cs typeface="Arial"/>
              </a:rPr>
              <a:t>innovation</a:t>
            </a:r>
            <a:r>
              <a:rPr dirty="0" sz="26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13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26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110">
                <a:solidFill>
                  <a:srgbClr val="FFFFFF"/>
                </a:solidFill>
                <a:latin typeface="Arial"/>
                <a:cs typeface="Arial"/>
              </a:rPr>
              <a:t>flavors,</a:t>
            </a:r>
            <a:r>
              <a:rPr dirty="0" sz="26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100">
                <a:solidFill>
                  <a:srgbClr val="FFFFFF"/>
                </a:solidFill>
                <a:latin typeface="Arial"/>
                <a:cs typeface="Arial"/>
              </a:rPr>
              <a:t>ingredients,</a:t>
            </a:r>
            <a:r>
              <a:rPr dirty="0" sz="26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114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26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95">
                <a:solidFill>
                  <a:srgbClr val="FFFFFF"/>
                </a:solidFill>
                <a:latin typeface="Arial"/>
                <a:cs typeface="Arial"/>
              </a:rPr>
              <a:t>sustainable</a:t>
            </a:r>
            <a:r>
              <a:rPr dirty="0" sz="26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95">
                <a:solidFill>
                  <a:srgbClr val="FFFFFF"/>
                </a:solidFill>
                <a:latin typeface="Arial"/>
                <a:cs typeface="Arial"/>
              </a:rPr>
              <a:t>practices.</a:t>
            </a:r>
            <a:endParaRPr sz="2600">
              <a:latin typeface="Arial"/>
              <a:cs typeface="Arial"/>
            </a:endParaRPr>
          </a:p>
          <a:p>
            <a:pPr marL="12700" marR="5080">
              <a:lnSpc>
                <a:spcPct val="115399"/>
              </a:lnSpc>
            </a:pPr>
            <a:r>
              <a:rPr dirty="0" sz="2600" spc="95">
                <a:solidFill>
                  <a:srgbClr val="FFFFFF"/>
                </a:solidFill>
                <a:latin typeface="Arial"/>
                <a:cs typeface="Arial"/>
              </a:rPr>
              <a:t>Regulatory</a:t>
            </a:r>
            <a:r>
              <a:rPr dirty="0" sz="26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110">
                <a:solidFill>
                  <a:srgbClr val="FFFFFF"/>
                </a:solidFill>
                <a:latin typeface="Arial"/>
                <a:cs typeface="Arial"/>
              </a:rPr>
              <a:t>compliance,</a:t>
            </a:r>
            <a:r>
              <a:rPr dirty="0" sz="26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150">
                <a:solidFill>
                  <a:srgbClr val="FFFFFF"/>
                </a:solidFill>
                <a:latin typeface="Arial"/>
                <a:cs typeface="Arial"/>
              </a:rPr>
              <a:t>particularly</a:t>
            </a:r>
            <a:r>
              <a:rPr dirty="0" sz="26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13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26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190">
                <a:solidFill>
                  <a:srgbClr val="FFFFFF"/>
                </a:solidFill>
                <a:latin typeface="Arial"/>
                <a:cs typeface="Arial"/>
              </a:rPr>
              <a:t>food</a:t>
            </a:r>
            <a:r>
              <a:rPr dirty="0" sz="26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125">
                <a:solidFill>
                  <a:srgbClr val="FFFFFF"/>
                </a:solidFill>
                <a:latin typeface="Arial"/>
                <a:cs typeface="Arial"/>
              </a:rPr>
              <a:t>safety</a:t>
            </a:r>
            <a:r>
              <a:rPr dirty="0" sz="26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114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26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130">
                <a:solidFill>
                  <a:srgbClr val="FFFFFF"/>
                </a:solidFill>
                <a:latin typeface="Arial"/>
                <a:cs typeface="Arial"/>
              </a:rPr>
              <a:t>quality,</a:t>
            </a:r>
            <a:r>
              <a:rPr dirty="0" sz="26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26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130">
                <a:solidFill>
                  <a:srgbClr val="FFFFFF"/>
                </a:solidFill>
                <a:latin typeface="Arial"/>
                <a:cs typeface="Arial"/>
              </a:rPr>
              <a:t>paramount,</a:t>
            </a:r>
            <a:r>
              <a:rPr dirty="0" sz="26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114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26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145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2600" spc="105">
                <a:solidFill>
                  <a:srgbClr val="FFFFFF"/>
                </a:solidFill>
                <a:latin typeface="Arial"/>
                <a:cs typeface="Arial"/>
              </a:rPr>
              <a:t>market's</a:t>
            </a:r>
            <a:r>
              <a:rPr dirty="0" sz="26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125">
                <a:solidFill>
                  <a:srgbClr val="FFFFFF"/>
                </a:solidFill>
                <a:latin typeface="Arial"/>
                <a:cs typeface="Arial"/>
              </a:rPr>
              <a:t>dynamism</a:t>
            </a:r>
            <a:r>
              <a:rPr dirty="0" sz="26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100">
                <a:solidFill>
                  <a:srgbClr val="FFFFFF"/>
                </a:solidFill>
                <a:latin typeface="Arial"/>
                <a:cs typeface="Arial"/>
              </a:rPr>
              <a:t>creates</a:t>
            </a:r>
            <a:r>
              <a:rPr dirty="0" sz="26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160">
                <a:solidFill>
                  <a:srgbClr val="FFFFFF"/>
                </a:solidFill>
                <a:latin typeface="Arial"/>
                <a:cs typeface="Arial"/>
              </a:rPr>
              <a:t>opportunities</a:t>
            </a:r>
            <a:r>
              <a:rPr dirty="0" sz="26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204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26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195">
                <a:solidFill>
                  <a:srgbClr val="FFFFFF"/>
                </a:solidFill>
                <a:latin typeface="Arial"/>
                <a:cs typeface="Arial"/>
              </a:rPr>
              <a:t>product</a:t>
            </a:r>
            <a:r>
              <a:rPr dirty="0" sz="26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150">
                <a:solidFill>
                  <a:srgbClr val="FFFFFF"/>
                </a:solidFill>
                <a:latin typeface="Arial"/>
                <a:cs typeface="Arial"/>
              </a:rPr>
              <a:t>development</a:t>
            </a:r>
            <a:r>
              <a:rPr dirty="0" sz="26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114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26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125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26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60">
                <a:solidFill>
                  <a:srgbClr val="FFFFFF"/>
                </a:solidFill>
                <a:latin typeface="Arial"/>
                <a:cs typeface="Arial"/>
              </a:rPr>
              <a:t>expansion, </a:t>
            </a:r>
            <a:r>
              <a:rPr dirty="0" sz="2600" spc="70">
                <a:solidFill>
                  <a:srgbClr val="FFFFFF"/>
                </a:solidFill>
                <a:latin typeface="Arial"/>
                <a:cs typeface="Arial"/>
              </a:rPr>
              <a:t>making</a:t>
            </a:r>
            <a:r>
              <a:rPr dirty="0" sz="26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225">
                <a:solidFill>
                  <a:srgbClr val="FFFFFF"/>
                </a:solidFill>
                <a:latin typeface="Arial"/>
                <a:cs typeface="Arial"/>
              </a:rPr>
              <a:t>it</a:t>
            </a:r>
            <a:r>
              <a:rPr dirty="0" sz="26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26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135">
                <a:solidFill>
                  <a:srgbClr val="FFFFFF"/>
                </a:solidFill>
                <a:latin typeface="Arial"/>
                <a:cs typeface="Arial"/>
              </a:rPr>
              <a:t>sector</a:t>
            </a:r>
            <a:r>
              <a:rPr dirty="0" sz="26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20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26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145">
                <a:solidFill>
                  <a:srgbClr val="FFFFFF"/>
                </a:solidFill>
                <a:latin typeface="Arial"/>
                <a:cs typeface="Arial"/>
              </a:rPr>
              <a:t>continual</a:t>
            </a:r>
            <a:r>
              <a:rPr dirty="0" sz="26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120">
                <a:solidFill>
                  <a:srgbClr val="FFFFFF"/>
                </a:solidFill>
                <a:latin typeface="Arial"/>
                <a:cs typeface="Arial"/>
              </a:rPr>
              <a:t>evolution.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6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9144000" y="3707952"/>
              <a:ext cx="9144000" cy="2871470"/>
            </a:xfrm>
            <a:custGeom>
              <a:avLst/>
              <a:gdLst/>
              <a:ahLst/>
              <a:cxnLst/>
              <a:rect l="l" t="t" r="r" b="b"/>
              <a:pathLst>
                <a:path w="9144000" h="2871470">
                  <a:moveTo>
                    <a:pt x="8530924" y="2871093"/>
                  </a:moveTo>
                  <a:lnTo>
                    <a:pt x="952499" y="2871093"/>
                  </a:lnTo>
                  <a:lnTo>
                    <a:pt x="904960" y="2869928"/>
                  </a:lnTo>
                  <a:lnTo>
                    <a:pt x="858023" y="2866467"/>
                  </a:lnTo>
                  <a:lnTo>
                    <a:pt x="811745" y="2860766"/>
                  </a:lnTo>
                  <a:lnTo>
                    <a:pt x="766179" y="2852879"/>
                  </a:lnTo>
                  <a:lnTo>
                    <a:pt x="721381" y="2842861"/>
                  </a:lnTo>
                  <a:lnTo>
                    <a:pt x="677404" y="2830766"/>
                  </a:lnTo>
                  <a:lnTo>
                    <a:pt x="634303" y="2816648"/>
                  </a:lnTo>
                  <a:lnTo>
                    <a:pt x="592133" y="2800564"/>
                  </a:lnTo>
                  <a:lnTo>
                    <a:pt x="550948" y="2782566"/>
                  </a:lnTo>
                  <a:lnTo>
                    <a:pt x="510803" y="2762710"/>
                  </a:lnTo>
                  <a:lnTo>
                    <a:pt x="471753" y="2741050"/>
                  </a:lnTo>
                  <a:lnTo>
                    <a:pt x="433852" y="2717640"/>
                  </a:lnTo>
                  <a:lnTo>
                    <a:pt x="397154" y="2692536"/>
                  </a:lnTo>
                  <a:lnTo>
                    <a:pt x="361715" y="2665792"/>
                  </a:lnTo>
                  <a:lnTo>
                    <a:pt x="327588" y="2637462"/>
                  </a:lnTo>
                  <a:lnTo>
                    <a:pt x="294829" y="2607601"/>
                  </a:lnTo>
                  <a:lnTo>
                    <a:pt x="263491" y="2576264"/>
                  </a:lnTo>
                  <a:lnTo>
                    <a:pt x="233630" y="2543504"/>
                  </a:lnTo>
                  <a:lnTo>
                    <a:pt x="205301" y="2509378"/>
                  </a:lnTo>
                  <a:lnTo>
                    <a:pt x="178556" y="2473938"/>
                  </a:lnTo>
                  <a:lnTo>
                    <a:pt x="153452" y="2437241"/>
                  </a:lnTo>
                  <a:lnTo>
                    <a:pt x="130043" y="2399340"/>
                  </a:lnTo>
                  <a:lnTo>
                    <a:pt x="108383" y="2360289"/>
                  </a:lnTo>
                  <a:lnTo>
                    <a:pt x="88527" y="2320145"/>
                  </a:lnTo>
                  <a:lnTo>
                    <a:pt x="70529" y="2278960"/>
                  </a:lnTo>
                  <a:lnTo>
                    <a:pt x="54444" y="2236790"/>
                  </a:lnTo>
                  <a:lnTo>
                    <a:pt x="40327" y="2193689"/>
                  </a:lnTo>
                  <a:lnTo>
                    <a:pt x="28232" y="2149712"/>
                  </a:lnTo>
                  <a:lnTo>
                    <a:pt x="18214" y="2104913"/>
                  </a:lnTo>
                  <a:lnTo>
                    <a:pt x="10327" y="2059347"/>
                  </a:lnTo>
                  <a:lnTo>
                    <a:pt x="4626" y="2013069"/>
                  </a:lnTo>
                  <a:lnTo>
                    <a:pt x="1165" y="1966133"/>
                  </a:lnTo>
                  <a:lnTo>
                    <a:pt x="0" y="1918602"/>
                  </a:lnTo>
                  <a:lnTo>
                    <a:pt x="0" y="952491"/>
                  </a:lnTo>
                  <a:lnTo>
                    <a:pt x="1165" y="904960"/>
                  </a:lnTo>
                  <a:lnTo>
                    <a:pt x="4626" y="858023"/>
                  </a:lnTo>
                  <a:lnTo>
                    <a:pt x="10327" y="811745"/>
                  </a:lnTo>
                  <a:lnTo>
                    <a:pt x="18214" y="766179"/>
                  </a:lnTo>
                  <a:lnTo>
                    <a:pt x="28232" y="721381"/>
                  </a:lnTo>
                  <a:lnTo>
                    <a:pt x="40327" y="677404"/>
                  </a:lnTo>
                  <a:lnTo>
                    <a:pt x="54444" y="634303"/>
                  </a:lnTo>
                  <a:lnTo>
                    <a:pt x="70529" y="592133"/>
                  </a:lnTo>
                  <a:lnTo>
                    <a:pt x="88527" y="550948"/>
                  </a:lnTo>
                  <a:lnTo>
                    <a:pt x="108383" y="510803"/>
                  </a:lnTo>
                  <a:lnTo>
                    <a:pt x="130043" y="471753"/>
                  </a:lnTo>
                  <a:lnTo>
                    <a:pt x="153452" y="433852"/>
                  </a:lnTo>
                  <a:lnTo>
                    <a:pt x="178556" y="397154"/>
                  </a:lnTo>
                  <a:lnTo>
                    <a:pt x="205301" y="361715"/>
                  </a:lnTo>
                  <a:lnTo>
                    <a:pt x="233630" y="327588"/>
                  </a:lnTo>
                  <a:lnTo>
                    <a:pt x="263491" y="294829"/>
                  </a:lnTo>
                  <a:lnTo>
                    <a:pt x="294829" y="263491"/>
                  </a:lnTo>
                  <a:lnTo>
                    <a:pt x="327588" y="233631"/>
                  </a:lnTo>
                  <a:lnTo>
                    <a:pt x="361715" y="205301"/>
                  </a:lnTo>
                  <a:lnTo>
                    <a:pt x="397154" y="178556"/>
                  </a:lnTo>
                  <a:lnTo>
                    <a:pt x="433852" y="153452"/>
                  </a:lnTo>
                  <a:lnTo>
                    <a:pt x="471753" y="130043"/>
                  </a:lnTo>
                  <a:lnTo>
                    <a:pt x="510803" y="108383"/>
                  </a:lnTo>
                  <a:lnTo>
                    <a:pt x="550948" y="88527"/>
                  </a:lnTo>
                  <a:lnTo>
                    <a:pt x="592133" y="70529"/>
                  </a:lnTo>
                  <a:lnTo>
                    <a:pt x="634303" y="54444"/>
                  </a:lnTo>
                  <a:lnTo>
                    <a:pt x="677404" y="40327"/>
                  </a:lnTo>
                  <a:lnTo>
                    <a:pt x="721381" y="28232"/>
                  </a:lnTo>
                  <a:lnTo>
                    <a:pt x="766179" y="18214"/>
                  </a:lnTo>
                  <a:lnTo>
                    <a:pt x="811745" y="10327"/>
                  </a:lnTo>
                  <a:lnTo>
                    <a:pt x="858023" y="4626"/>
                  </a:lnTo>
                  <a:lnTo>
                    <a:pt x="904960" y="1165"/>
                  </a:lnTo>
                  <a:lnTo>
                    <a:pt x="952496" y="0"/>
                  </a:lnTo>
                  <a:lnTo>
                    <a:pt x="8530927" y="0"/>
                  </a:lnTo>
                  <a:lnTo>
                    <a:pt x="8578463" y="1165"/>
                  </a:lnTo>
                  <a:lnTo>
                    <a:pt x="8625400" y="4626"/>
                  </a:lnTo>
                  <a:lnTo>
                    <a:pt x="8671678" y="10327"/>
                  </a:lnTo>
                  <a:lnTo>
                    <a:pt x="8717244" y="18214"/>
                  </a:lnTo>
                  <a:lnTo>
                    <a:pt x="8762042" y="28232"/>
                  </a:lnTo>
                  <a:lnTo>
                    <a:pt x="8806019" y="40327"/>
                  </a:lnTo>
                  <a:lnTo>
                    <a:pt x="8849120" y="54444"/>
                  </a:lnTo>
                  <a:lnTo>
                    <a:pt x="8891290" y="70529"/>
                  </a:lnTo>
                  <a:lnTo>
                    <a:pt x="8932475" y="88527"/>
                  </a:lnTo>
                  <a:lnTo>
                    <a:pt x="8972620" y="108383"/>
                  </a:lnTo>
                  <a:lnTo>
                    <a:pt x="9011670" y="130043"/>
                  </a:lnTo>
                  <a:lnTo>
                    <a:pt x="9049571" y="153452"/>
                  </a:lnTo>
                  <a:lnTo>
                    <a:pt x="9086269" y="178556"/>
                  </a:lnTo>
                  <a:lnTo>
                    <a:pt x="9121708" y="205301"/>
                  </a:lnTo>
                  <a:lnTo>
                    <a:pt x="9143998" y="2647288"/>
                  </a:lnTo>
                  <a:lnTo>
                    <a:pt x="9121708" y="2665792"/>
                  </a:lnTo>
                  <a:lnTo>
                    <a:pt x="9086269" y="2692536"/>
                  </a:lnTo>
                  <a:lnTo>
                    <a:pt x="9049571" y="2717640"/>
                  </a:lnTo>
                  <a:lnTo>
                    <a:pt x="9011670" y="2741050"/>
                  </a:lnTo>
                  <a:lnTo>
                    <a:pt x="8972620" y="2762710"/>
                  </a:lnTo>
                  <a:lnTo>
                    <a:pt x="8932475" y="2782566"/>
                  </a:lnTo>
                  <a:lnTo>
                    <a:pt x="8891290" y="2800564"/>
                  </a:lnTo>
                  <a:lnTo>
                    <a:pt x="8849120" y="2816648"/>
                  </a:lnTo>
                  <a:lnTo>
                    <a:pt x="8806019" y="2830766"/>
                  </a:lnTo>
                  <a:lnTo>
                    <a:pt x="8762042" y="2842861"/>
                  </a:lnTo>
                  <a:lnTo>
                    <a:pt x="8717244" y="2852879"/>
                  </a:lnTo>
                  <a:lnTo>
                    <a:pt x="8671678" y="2860766"/>
                  </a:lnTo>
                  <a:lnTo>
                    <a:pt x="8625400" y="2866467"/>
                  </a:lnTo>
                  <a:lnTo>
                    <a:pt x="8578463" y="2869928"/>
                  </a:lnTo>
                  <a:lnTo>
                    <a:pt x="8530924" y="2871093"/>
                  </a:lnTo>
                  <a:close/>
                </a:path>
              </a:pathLst>
            </a:custGeom>
            <a:solidFill>
              <a:srgbClr val="795A3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34387" y="4060728"/>
              <a:ext cx="2314574" cy="231455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9480394" y="3968129"/>
              <a:ext cx="2282825" cy="2282825"/>
            </a:xfrm>
            <a:custGeom>
              <a:avLst/>
              <a:gdLst/>
              <a:ahLst/>
              <a:cxnLst/>
              <a:rect l="l" t="t" r="r" b="b"/>
              <a:pathLst>
                <a:path w="2282825" h="2282825">
                  <a:moveTo>
                    <a:pt x="1141942" y="2282233"/>
                  </a:moveTo>
                  <a:lnTo>
                    <a:pt x="1140242" y="2282233"/>
                  </a:lnTo>
                  <a:lnTo>
                    <a:pt x="1092857" y="2281249"/>
                  </a:lnTo>
                  <a:lnTo>
                    <a:pt x="1045132" y="2278272"/>
                  </a:lnTo>
                  <a:lnTo>
                    <a:pt x="997956" y="2273359"/>
                  </a:lnTo>
                  <a:lnTo>
                    <a:pt x="951370" y="2266550"/>
                  </a:lnTo>
                  <a:lnTo>
                    <a:pt x="905414" y="2257883"/>
                  </a:lnTo>
                  <a:lnTo>
                    <a:pt x="860125" y="2247399"/>
                  </a:lnTo>
                  <a:lnTo>
                    <a:pt x="815546" y="2235137"/>
                  </a:lnTo>
                  <a:lnTo>
                    <a:pt x="771714" y="2221137"/>
                  </a:lnTo>
                  <a:lnTo>
                    <a:pt x="728669" y="2205439"/>
                  </a:lnTo>
                  <a:lnTo>
                    <a:pt x="686452" y="2188081"/>
                  </a:lnTo>
                  <a:lnTo>
                    <a:pt x="645101" y="2169104"/>
                  </a:lnTo>
                  <a:lnTo>
                    <a:pt x="604656" y="2148548"/>
                  </a:lnTo>
                  <a:lnTo>
                    <a:pt x="565158" y="2126451"/>
                  </a:lnTo>
                  <a:lnTo>
                    <a:pt x="526645" y="2102854"/>
                  </a:lnTo>
                  <a:lnTo>
                    <a:pt x="489157" y="2077796"/>
                  </a:lnTo>
                  <a:lnTo>
                    <a:pt x="452734" y="2051317"/>
                  </a:lnTo>
                  <a:lnTo>
                    <a:pt x="417416" y="2023456"/>
                  </a:lnTo>
                  <a:lnTo>
                    <a:pt x="383241" y="1994253"/>
                  </a:lnTo>
                  <a:lnTo>
                    <a:pt x="350250" y="1963747"/>
                  </a:lnTo>
                  <a:lnTo>
                    <a:pt x="318482" y="1931978"/>
                  </a:lnTo>
                  <a:lnTo>
                    <a:pt x="287977" y="1898987"/>
                  </a:lnTo>
                  <a:lnTo>
                    <a:pt x="258774" y="1864811"/>
                  </a:lnTo>
                  <a:lnTo>
                    <a:pt x="230913" y="1829492"/>
                  </a:lnTo>
                  <a:lnTo>
                    <a:pt x="204435" y="1793068"/>
                  </a:lnTo>
                  <a:lnTo>
                    <a:pt x="179377" y="1755579"/>
                  </a:lnTo>
                  <a:lnTo>
                    <a:pt x="155780" y="1717065"/>
                  </a:lnTo>
                  <a:lnTo>
                    <a:pt x="133684" y="1677566"/>
                  </a:lnTo>
                  <a:lnTo>
                    <a:pt x="113127" y="1637120"/>
                  </a:lnTo>
                  <a:lnTo>
                    <a:pt x="94151" y="1595768"/>
                  </a:lnTo>
                  <a:lnTo>
                    <a:pt x="76793" y="1553549"/>
                  </a:lnTo>
                  <a:lnTo>
                    <a:pt x="61095" y="1510503"/>
                  </a:lnTo>
                  <a:lnTo>
                    <a:pt x="47095" y="1466670"/>
                  </a:lnTo>
                  <a:lnTo>
                    <a:pt x="34833" y="1422088"/>
                  </a:lnTo>
                  <a:lnTo>
                    <a:pt x="24349" y="1376798"/>
                  </a:lnTo>
                  <a:lnTo>
                    <a:pt x="15683" y="1330840"/>
                  </a:lnTo>
                  <a:lnTo>
                    <a:pt x="8873" y="1284252"/>
                  </a:lnTo>
                  <a:lnTo>
                    <a:pt x="3960" y="1237075"/>
                  </a:lnTo>
                  <a:lnTo>
                    <a:pt x="983" y="1189347"/>
                  </a:lnTo>
                  <a:lnTo>
                    <a:pt x="0" y="1141954"/>
                  </a:lnTo>
                  <a:lnTo>
                    <a:pt x="0" y="1140265"/>
                  </a:lnTo>
                  <a:lnTo>
                    <a:pt x="983" y="1092874"/>
                  </a:lnTo>
                  <a:lnTo>
                    <a:pt x="3960" y="1045149"/>
                  </a:lnTo>
                  <a:lnTo>
                    <a:pt x="8873" y="997974"/>
                  </a:lnTo>
                  <a:lnTo>
                    <a:pt x="15683" y="951388"/>
                  </a:lnTo>
                  <a:lnTo>
                    <a:pt x="24349" y="905431"/>
                  </a:lnTo>
                  <a:lnTo>
                    <a:pt x="34833" y="860143"/>
                  </a:lnTo>
                  <a:lnTo>
                    <a:pt x="47095" y="815563"/>
                  </a:lnTo>
                  <a:lnTo>
                    <a:pt x="61095" y="771731"/>
                  </a:lnTo>
                  <a:lnTo>
                    <a:pt x="76793" y="728686"/>
                  </a:lnTo>
                  <a:lnTo>
                    <a:pt x="94151" y="686469"/>
                  </a:lnTo>
                  <a:lnTo>
                    <a:pt x="113127" y="645118"/>
                  </a:lnTo>
                  <a:lnTo>
                    <a:pt x="133684" y="604674"/>
                  </a:lnTo>
                  <a:lnTo>
                    <a:pt x="155780" y="565175"/>
                  </a:lnTo>
                  <a:lnTo>
                    <a:pt x="179377" y="526662"/>
                  </a:lnTo>
                  <a:lnTo>
                    <a:pt x="204435" y="489175"/>
                  </a:lnTo>
                  <a:lnTo>
                    <a:pt x="230913" y="452752"/>
                  </a:lnTo>
                  <a:lnTo>
                    <a:pt x="258774" y="417433"/>
                  </a:lnTo>
                  <a:lnTo>
                    <a:pt x="287977" y="383258"/>
                  </a:lnTo>
                  <a:lnTo>
                    <a:pt x="318482" y="350267"/>
                  </a:lnTo>
                  <a:lnTo>
                    <a:pt x="350250" y="318499"/>
                  </a:lnTo>
                  <a:lnTo>
                    <a:pt x="383241" y="287994"/>
                  </a:lnTo>
                  <a:lnTo>
                    <a:pt x="417416" y="258792"/>
                  </a:lnTo>
                  <a:lnTo>
                    <a:pt x="452734" y="230931"/>
                  </a:lnTo>
                  <a:lnTo>
                    <a:pt x="489157" y="204452"/>
                  </a:lnTo>
                  <a:lnTo>
                    <a:pt x="526645" y="179394"/>
                  </a:lnTo>
                  <a:lnTo>
                    <a:pt x="565158" y="155797"/>
                  </a:lnTo>
                  <a:lnTo>
                    <a:pt x="604656" y="133701"/>
                  </a:lnTo>
                  <a:lnTo>
                    <a:pt x="645101" y="113145"/>
                  </a:lnTo>
                  <a:lnTo>
                    <a:pt x="686452" y="94168"/>
                  </a:lnTo>
                  <a:lnTo>
                    <a:pt x="728669" y="76811"/>
                  </a:lnTo>
                  <a:lnTo>
                    <a:pt x="771714" y="61112"/>
                  </a:lnTo>
                  <a:lnTo>
                    <a:pt x="815546" y="47113"/>
                  </a:lnTo>
                  <a:lnTo>
                    <a:pt x="860125" y="34851"/>
                  </a:lnTo>
                  <a:lnTo>
                    <a:pt x="905414" y="24367"/>
                  </a:lnTo>
                  <a:lnTo>
                    <a:pt x="951370" y="15700"/>
                  </a:lnTo>
                  <a:lnTo>
                    <a:pt x="997956" y="8890"/>
                  </a:lnTo>
                  <a:lnTo>
                    <a:pt x="1045132" y="3977"/>
                  </a:lnTo>
                  <a:lnTo>
                    <a:pt x="1092857" y="1001"/>
                  </a:lnTo>
                  <a:lnTo>
                    <a:pt x="1141088" y="0"/>
                  </a:lnTo>
                  <a:lnTo>
                    <a:pt x="1189330" y="1001"/>
                  </a:lnTo>
                  <a:lnTo>
                    <a:pt x="1237057" y="3977"/>
                  </a:lnTo>
                  <a:lnTo>
                    <a:pt x="1284235" y="8890"/>
                  </a:lnTo>
                  <a:lnTo>
                    <a:pt x="1330822" y="15700"/>
                  </a:lnTo>
                  <a:lnTo>
                    <a:pt x="1376781" y="24367"/>
                  </a:lnTo>
                  <a:lnTo>
                    <a:pt x="1422071" y="34851"/>
                  </a:lnTo>
                  <a:lnTo>
                    <a:pt x="1466652" y="47113"/>
                  </a:lnTo>
                  <a:lnTo>
                    <a:pt x="1510486" y="61112"/>
                  </a:lnTo>
                  <a:lnTo>
                    <a:pt x="1553532" y="76811"/>
                  </a:lnTo>
                  <a:lnTo>
                    <a:pt x="1595751" y="94168"/>
                  </a:lnTo>
                  <a:lnTo>
                    <a:pt x="1637103" y="113145"/>
                  </a:lnTo>
                  <a:lnTo>
                    <a:pt x="1677548" y="133701"/>
                  </a:lnTo>
                  <a:lnTo>
                    <a:pt x="1717048" y="155797"/>
                  </a:lnTo>
                  <a:lnTo>
                    <a:pt x="1755562" y="179394"/>
                  </a:lnTo>
                  <a:lnTo>
                    <a:pt x="1793051" y="204452"/>
                  </a:lnTo>
                  <a:lnTo>
                    <a:pt x="1829474" y="230931"/>
                  </a:lnTo>
                  <a:lnTo>
                    <a:pt x="1864794" y="258792"/>
                  </a:lnTo>
                  <a:lnTo>
                    <a:pt x="1898969" y="287994"/>
                  </a:lnTo>
                  <a:lnTo>
                    <a:pt x="1931961" y="318499"/>
                  </a:lnTo>
                  <a:lnTo>
                    <a:pt x="1963730" y="350267"/>
                  </a:lnTo>
                  <a:lnTo>
                    <a:pt x="1994235" y="383258"/>
                  </a:lnTo>
                  <a:lnTo>
                    <a:pt x="2023438" y="417433"/>
                  </a:lnTo>
                  <a:lnTo>
                    <a:pt x="2051299" y="452752"/>
                  </a:lnTo>
                  <a:lnTo>
                    <a:pt x="2077779" y="489175"/>
                  </a:lnTo>
                  <a:lnTo>
                    <a:pt x="2102837" y="526662"/>
                  </a:lnTo>
                  <a:lnTo>
                    <a:pt x="2126434" y="565175"/>
                  </a:lnTo>
                  <a:lnTo>
                    <a:pt x="2148530" y="604674"/>
                  </a:lnTo>
                  <a:lnTo>
                    <a:pt x="2169087" y="645118"/>
                  </a:lnTo>
                  <a:lnTo>
                    <a:pt x="2188064" y="686469"/>
                  </a:lnTo>
                  <a:lnTo>
                    <a:pt x="2205421" y="728686"/>
                  </a:lnTo>
                  <a:lnTo>
                    <a:pt x="2221120" y="771731"/>
                  </a:lnTo>
                  <a:lnTo>
                    <a:pt x="2235120" y="815563"/>
                  </a:lnTo>
                  <a:lnTo>
                    <a:pt x="2247381" y="860143"/>
                  </a:lnTo>
                  <a:lnTo>
                    <a:pt x="2257865" y="905431"/>
                  </a:lnTo>
                  <a:lnTo>
                    <a:pt x="2266532" y="951388"/>
                  </a:lnTo>
                  <a:lnTo>
                    <a:pt x="2273342" y="997974"/>
                  </a:lnTo>
                  <a:lnTo>
                    <a:pt x="2278255" y="1045149"/>
                  </a:lnTo>
                  <a:lnTo>
                    <a:pt x="2281232" y="1092874"/>
                  </a:lnTo>
                  <a:lnTo>
                    <a:pt x="2282215" y="1140265"/>
                  </a:lnTo>
                  <a:lnTo>
                    <a:pt x="2282215" y="1141954"/>
                  </a:lnTo>
                  <a:lnTo>
                    <a:pt x="2281232" y="1189347"/>
                  </a:lnTo>
                  <a:lnTo>
                    <a:pt x="2278255" y="1237075"/>
                  </a:lnTo>
                  <a:lnTo>
                    <a:pt x="2273342" y="1284252"/>
                  </a:lnTo>
                  <a:lnTo>
                    <a:pt x="2266532" y="1330840"/>
                  </a:lnTo>
                  <a:lnTo>
                    <a:pt x="2257865" y="1376798"/>
                  </a:lnTo>
                  <a:lnTo>
                    <a:pt x="2247381" y="1422088"/>
                  </a:lnTo>
                  <a:lnTo>
                    <a:pt x="2235120" y="1466670"/>
                  </a:lnTo>
                  <a:lnTo>
                    <a:pt x="2221120" y="1510503"/>
                  </a:lnTo>
                  <a:lnTo>
                    <a:pt x="2205421" y="1553549"/>
                  </a:lnTo>
                  <a:lnTo>
                    <a:pt x="2188064" y="1595768"/>
                  </a:lnTo>
                  <a:lnTo>
                    <a:pt x="2169087" y="1637120"/>
                  </a:lnTo>
                  <a:lnTo>
                    <a:pt x="2148530" y="1677566"/>
                  </a:lnTo>
                  <a:lnTo>
                    <a:pt x="2126434" y="1717065"/>
                  </a:lnTo>
                  <a:lnTo>
                    <a:pt x="2102837" y="1755579"/>
                  </a:lnTo>
                  <a:lnTo>
                    <a:pt x="2077779" y="1793068"/>
                  </a:lnTo>
                  <a:lnTo>
                    <a:pt x="2051299" y="1829492"/>
                  </a:lnTo>
                  <a:lnTo>
                    <a:pt x="2023438" y="1864811"/>
                  </a:lnTo>
                  <a:lnTo>
                    <a:pt x="1994235" y="1898987"/>
                  </a:lnTo>
                  <a:lnTo>
                    <a:pt x="1963730" y="1931978"/>
                  </a:lnTo>
                  <a:lnTo>
                    <a:pt x="1931961" y="1963747"/>
                  </a:lnTo>
                  <a:lnTo>
                    <a:pt x="1898969" y="1994253"/>
                  </a:lnTo>
                  <a:lnTo>
                    <a:pt x="1864794" y="2023456"/>
                  </a:lnTo>
                  <a:lnTo>
                    <a:pt x="1829474" y="2051317"/>
                  </a:lnTo>
                  <a:lnTo>
                    <a:pt x="1793051" y="2077796"/>
                  </a:lnTo>
                  <a:lnTo>
                    <a:pt x="1755562" y="2102854"/>
                  </a:lnTo>
                  <a:lnTo>
                    <a:pt x="1717048" y="2126451"/>
                  </a:lnTo>
                  <a:lnTo>
                    <a:pt x="1677548" y="2148548"/>
                  </a:lnTo>
                  <a:lnTo>
                    <a:pt x="1637103" y="2169104"/>
                  </a:lnTo>
                  <a:lnTo>
                    <a:pt x="1595751" y="2188081"/>
                  </a:lnTo>
                  <a:lnTo>
                    <a:pt x="1553532" y="2205439"/>
                  </a:lnTo>
                  <a:lnTo>
                    <a:pt x="1510486" y="2221137"/>
                  </a:lnTo>
                  <a:lnTo>
                    <a:pt x="1466652" y="2235137"/>
                  </a:lnTo>
                  <a:lnTo>
                    <a:pt x="1422071" y="2247399"/>
                  </a:lnTo>
                  <a:lnTo>
                    <a:pt x="1376781" y="2257883"/>
                  </a:lnTo>
                  <a:lnTo>
                    <a:pt x="1330822" y="2266550"/>
                  </a:lnTo>
                  <a:lnTo>
                    <a:pt x="1284235" y="2273359"/>
                  </a:lnTo>
                  <a:lnTo>
                    <a:pt x="1237057" y="2278272"/>
                  </a:lnTo>
                  <a:lnTo>
                    <a:pt x="1189330" y="2281249"/>
                  </a:lnTo>
                  <a:lnTo>
                    <a:pt x="1141942" y="22822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0" y="0"/>
              <a:ext cx="18286730" cy="1557655"/>
            </a:xfrm>
            <a:custGeom>
              <a:avLst/>
              <a:gdLst/>
              <a:ahLst/>
              <a:cxnLst/>
              <a:rect l="l" t="t" r="r" b="b"/>
              <a:pathLst>
                <a:path w="18286730" h="1557655">
                  <a:moveTo>
                    <a:pt x="18286552" y="1557337"/>
                  </a:moveTo>
                  <a:lnTo>
                    <a:pt x="0" y="1557337"/>
                  </a:lnTo>
                  <a:lnTo>
                    <a:pt x="0" y="0"/>
                  </a:lnTo>
                  <a:lnTo>
                    <a:pt x="18286552" y="0"/>
                  </a:lnTo>
                  <a:lnTo>
                    <a:pt x="18286552" y="1557337"/>
                  </a:ln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9893206" y="4302473"/>
            <a:ext cx="1456690" cy="7162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dirty="0" sz="4500" spc="-185" b="1">
                <a:solidFill>
                  <a:srgbClr val="1E2F47"/>
                </a:solidFill>
                <a:latin typeface="Verdana"/>
                <a:cs typeface="Verdana"/>
              </a:rPr>
              <a:t>2</a:t>
            </a:r>
            <a:r>
              <a:rPr dirty="0" sz="4500" spc="-1730" b="1">
                <a:solidFill>
                  <a:srgbClr val="1E2F47"/>
                </a:solidFill>
                <a:latin typeface="Verdana"/>
                <a:cs typeface="Verdana"/>
              </a:rPr>
              <a:t>0</a:t>
            </a:r>
            <a:r>
              <a:rPr dirty="0" baseline="-37654" sz="6750" spc="-1777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r>
              <a:rPr dirty="0" sz="4500" spc="-585" b="1">
                <a:solidFill>
                  <a:srgbClr val="1E2F47"/>
                </a:solidFill>
                <a:latin typeface="Verdana"/>
                <a:cs typeface="Verdana"/>
              </a:rPr>
              <a:t>23</a:t>
            </a:r>
            <a:endParaRPr sz="4500">
              <a:latin typeface="Verdana"/>
              <a:cs typeface="Verdana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9895333" y="5083136"/>
            <a:ext cx="1452245" cy="7162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500" spc="-430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4500">
              <a:latin typeface="Verdana"/>
              <a:cs typeface="Verdan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3846246" y="4114768"/>
            <a:ext cx="1957070" cy="19157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8890">
              <a:lnSpc>
                <a:spcPct val="117000"/>
              </a:lnSpc>
              <a:spcBef>
                <a:spcPts val="95"/>
              </a:spcBef>
            </a:pPr>
            <a:r>
              <a:rPr dirty="0" sz="5300" spc="-60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5300" spc="-10">
                <a:solidFill>
                  <a:srgbClr val="FFFFFF"/>
                </a:solidFill>
                <a:latin typeface="Arial"/>
                <a:cs typeface="Arial"/>
              </a:rPr>
              <a:t>5.60%</a:t>
            </a:r>
            <a:endParaRPr sz="5300">
              <a:latin typeface="Arial"/>
              <a:cs typeface="Aria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1563" rIns="0" bIns="0" rtlCol="0" vert="horz">
            <a:spAutoFit/>
          </a:bodyPr>
          <a:lstStyle/>
          <a:p>
            <a:pPr marL="5497195">
              <a:lnSpc>
                <a:spcPct val="100000"/>
              </a:lnSpc>
              <a:spcBef>
                <a:spcPts val="100"/>
              </a:spcBef>
            </a:pPr>
            <a:r>
              <a:rPr dirty="0" spc="-395">
                <a:solidFill>
                  <a:srgbClr val="FFFFFF"/>
                </a:solidFill>
                <a:latin typeface="Arial"/>
                <a:cs typeface="Arial"/>
              </a:rPr>
              <a:t>KEY</a:t>
            </a:r>
            <a:r>
              <a:rPr dirty="0" spc="-2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pc="-45">
                <a:solidFill>
                  <a:srgbClr val="FFFFFF"/>
                </a:solidFill>
                <a:latin typeface="Arial"/>
                <a:cs typeface="Arial"/>
              </a:rPr>
              <a:t>INSIGHTS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635" cy="10287000"/>
            <a:chOff x="0" y="0"/>
            <a:chExt cx="18288635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6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0" y="0"/>
              <a:ext cx="18288635" cy="1299845"/>
            </a:xfrm>
            <a:custGeom>
              <a:avLst/>
              <a:gdLst/>
              <a:ahLst/>
              <a:cxnLst/>
              <a:rect l="l" t="t" r="r" b="b"/>
              <a:pathLst>
                <a:path w="18288635" h="1299845">
                  <a:moveTo>
                    <a:pt x="18288315" y="1299780"/>
                  </a:moveTo>
                  <a:lnTo>
                    <a:pt x="0" y="1299780"/>
                  </a:lnTo>
                  <a:lnTo>
                    <a:pt x="0" y="0"/>
                  </a:lnTo>
                  <a:lnTo>
                    <a:pt x="18288315" y="0"/>
                  </a:lnTo>
                  <a:lnTo>
                    <a:pt x="18288315" y="1299780"/>
                  </a:lnTo>
                  <a:close/>
                </a:path>
              </a:pathLst>
            </a:custGeom>
            <a:solidFill>
              <a:srgbClr val="000000">
                <a:alpha val="5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2861317" y="1603683"/>
              <a:ext cx="6282690" cy="2690495"/>
            </a:xfrm>
            <a:custGeom>
              <a:avLst/>
              <a:gdLst/>
              <a:ahLst/>
              <a:cxnLst/>
              <a:rect l="l" t="t" r="r" b="b"/>
              <a:pathLst>
                <a:path w="6282690" h="2690495">
                  <a:moveTo>
                    <a:pt x="6205311" y="2689918"/>
                  </a:moveTo>
                  <a:lnTo>
                    <a:pt x="77374" y="2689918"/>
                  </a:lnTo>
                  <a:lnTo>
                    <a:pt x="55821" y="2685549"/>
                  </a:lnTo>
                  <a:lnTo>
                    <a:pt x="26787" y="2665943"/>
                  </a:lnTo>
                  <a:lnTo>
                    <a:pt x="7188" y="2636900"/>
                  </a:lnTo>
                  <a:lnTo>
                    <a:pt x="0" y="2601420"/>
                  </a:lnTo>
                  <a:lnTo>
                    <a:pt x="0" y="91304"/>
                  </a:lnTo>
                  <a:lnTo>
                    <a:pt x="26787" y="26791"/>
                  </a:lnTo>
                  <a:lnTo>
                    <a:pt x="91322" y="0"/>
                  </a:lnTo>
                  <a:lnTo>
                    <a:pt x="6191364" y="0"/>
                  </a:lnTo>
                  <a:lnTo>
                    <a:pt x="6226862" y="7192"/>
                  </a:lnTo>
                  <a:lnTo>
                    <a:pt x="6255894" y="26791"/>
                  </a:lnTo>
                  <a:lnTo>
                    <a:pt x="6275490" y="55826"/>
                  </a:lnTo>
                  <a:lnTo>
                    <a:pt x="6282677" y="91304"/>
                  </a:lnTo>
                  <a:lnTo>
                    <a:pt x="6282677" y="2601420"/>
                  </a:lnTo>
                  <a:lnTo>
                    <a:pt x="6275490" y="2636900"/>
                  </a:lnTo>
                  <a:lnTo>
                    <a:pt x="6255894" y="2665943"/>
                  </a:lnTo>
                  <a:lnTo>
                    <a:pt x="6226862" y="2685549"/>
                  </a:lnTo>
                  <a:lnTo>
                    <a:pt x="6205311" y="2689918"/>
                  </a:lnTo>
                  <a:close/>
                </a:path>
              </a:pathLst>
            </a:custGeom>
            <a:solidFill>
              <a:srgbClr val="6C492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2430453"/>
              <a:ext cx="3792854" cy="1039494"/>
            </a:xfrm>
            <a:custGeom>
              <a:avLst/>
              <a:gdLst/>
              <a:ahLst/>
              <a:cxnLst/>
              <a:rect l="l" t="t" r="r" b="b"/>
              <a:pathLst>
                <a:path w="3792854" h="1039495">
                  <a:moveTo>
                    <a:pt x="0" y="1039169"/>
                  </a:moveTo>
                  <a:lnTo>
                    <a:pt x="0" y="0"/>
                  </a:lnTo>
                  <a:lnTo>
                    <a:pt x="3419307" y="0"/>
                  </a:lnTo>
                  <a:lnTo>
                    <a:pt x="3792398" y="1039136"/>
                  </a:lnTo>
                  <a:lnTo>
                    <a:pt x="0" y="1039169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43168" y="156273"/>
            <a:ext cx="17002125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95">
                <a:solidFill>
                  <a:srgbClr val="FFFFFF"/>
                </a:solidFill>
                <a:latin typeface="Arial"/>
                <a:cs typeface="Arial"/>
              </a:rPr>
              <a:t>REVENUE</a:t>
            </a:r>
            <a:r>
              <a:rPr dirty="0" sz="6000" spc="-2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0" spc="-130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6000" spc="-2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0" spc="-204">
                <a:solidFill>
                  <a:srgbClr val="FFFFFF"/>
                </a:solidFill>
                <a:latin typeface="Arial"/>
                <a:cs typeface="Arial"/>
              </a:rPr>
              <a:t>SHARE</a:t>
            </a:r>
            <a:r>
              <a:rPr dirty="0" sz="6000" spc="-2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0">
                <a:solidFill>
                  <a:srgbClr val="FFFFFF"/>
                </a:solidFill>
                <a:latin typeface="Arial"/>
                <a:cs typeface="Arial"/>
              </a:rPr>
              <a:t>BY</a:t>
            </a:r>
            <a:r>
              <a:rPr dirty="0" sz="6000" spc="-2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0" spc="-165">
                <a:solidFill>
                  <a:srgbClr val="FFFFFF"/>
                </a:solidFill>
                <a:latin typeface="Arial"/>
                <a:cs typeface="Arial"/>
              </a:rPr>
              <a:t>SEGMENTS</a:t>
            </a:r>
            <a:r>
              <a:rPr dirty="0" sz="6000" spc="-2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0" spc="140">
                <a:solidFill>
                  <a:srgbClr val="FFFFFF"/>
                </a:solidFill>
                <a:latin typeface="Arial"/>
                <a:cs typeface="Arial"/>
              </a:rPr>
              <a:t>2022</a:t>
            </a:r>
            <a:endParaRPr sz="60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93998" y="2694306"/>
            <a:ext cx="2517775" cy="44195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700" spc="145">
                <a:solidFill>
                  <a:srgbClr val="43B4BD"/>
                </a:solidFill>
                <a:latin typeface="Trebuchet MS"/>
                <a:cs typeface="Trebuchet MS"/>
              </a:rPr>
              <a:t>Type</a:t>
            </a:r>
            <a:r>
              <a:rPr dirty="0" sz="2700" spc="-105">
                <a:solidFill>
                  <a:srgbClr val="43B4BD"/>
                </a:solidFill>
                <a:latin typeface="Trebuchet MS"/>
                <a:cs typeface="Trebuchet MS"/>
              </a:rPr>
              <a:t> </a:t>
            </a:r>
            <a:r>
              <a:rPr dirty="0" sz="2700" spc="270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2700">
              <a:latin typeface="Trebuchet MS"/>
              <a:cs typeface="Trebuchet MS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0" y="1975174"/>
            <a:ext cx="9144000" cy="5205730"/>
            <a:chOff x="0" y="1975174"/>
            <a:chExt cx="9144000" cy="5205730"/>
          </a:xfrm>
        </p:grpSpPr>
        <p:pic>
          <p:nvPicPr>
            <p:cNvPr id="10" name="object 1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72586" y="1975174"/>
              <a:ext cx="83128" cy="83128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72586" y="2353033"/>
              <a:ext cx="83128" cy="83128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72586" y="2730892"/>
              <a:ext cx="83128" cy="83128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72586" y="3108751"/>
              <a:ext cx="83128" cy="83128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72586" y="3486610"/>
              <a:ext cx="83128" cy="83128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72586" y="3864469"/>
              <a:ext cx="83128" cy="83128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2861317" y="4490678"/>
              <a:ext cx="6282690" cy="2690495"/>
            </a:xfrm>
            <a:custGeom>
              <a:avLst/>
              <a:gdLst/>
              <a:ahLst/>
              <a:cxnLst/>
              <a:rect l="l" t="t" r="r" b="b"/>
              <a:pathLst>
                <a:path w="6282690" h="2690495">
                  <a:moveTo>
                    <a:pt x="6205215" y="2689918"/>
                  </a:moveTo>
                  <a:lnTo>
                    <a:pt x="77470" y="2689918"/>
                  </a:lnTo>
                  <a:lnTo>
                    <a:pt x="55821" y="2685533"/>
                  </a:lnTo>
                  <a:lnTo>
                    <a:pt x="26787" y="2665936"/>
                  </a:lnTo>
                  <a:lnTo>
                    <a:pt x="7188" y="2636905"/>
                  </a:lnTo>
                  <a:lnTo>
                    <a:pt x="0" y="2601429"/>
                  </a:lnTo>
                  <a:lnTo>
                    <a:pt x="0" y="91295"/>
                  </a:lnTo>
                  <a:lnTo>
                    <a:pt x="7188" y="55819"/>
                  </a:lnTo>
                  <a:lnTo>
                    <a:pt x="26787" y="26788"/>
                  </a:lnTo>
                  <a:lnTo>
                    <a:pt x="55821" y="7191"/>
                  </a:lnTo>
                  <a:lnTo>
                    <a:pt x="91322" y="0"/>
                  </a:lnTo>
                  <a:lnTo>
                    <a:pt x="6191364" y="0"/>
                  </a:lnTo>
                  <a:lnTo>
                    <a:pt x="6226862" y="7191"/>
                  </a:lnTo>
                  <a:lnTo>
                    <a:pt x="6255894" y="26788"/>
                  </a:lnTo>
                  <a:lnTo>
                    <a:pt x="6275490" y="55819"/>
                  </a:lnTo>
                  <a:lnTo>
                    <a:pt x="6282677" y="91295"/>
                  </a:lnTo>
                  <a:lnTo>
                    <a:pt x="6282677" y="2601429"/>
                  </a:lnTo>
                  <a:lnTo>
                    <a:pt x="6275490" y="2636905"/>
                  </a:lnTo>
                  <a:lnTo>
                    <a:pt x="6255894" y="2665936"/>
                  </a:lnTo>
                  <a:lnTo>
                    <a:pt x="6226862" y="2685533"/>
                  </a:lnTo>
                  <a:lnTo>
                    <a:pt x="6205215" y="2689918"/>
                  </a:lnTo>
                  <a:close/>
                </a:path>
              </a:pathLst>
            </a:custGeom>
            <a:solidFill>
              <a:srgbClr val="B4543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0" y="5162275"/>
              <a:ext cx="3830954" cy="1039494"/>
            </a:xfrm>
            <a:custGeom>
              <a:avLst/>
              <a:gdLst/>
              <a:ahLst/>
              <a:cxnLst/>
              <a:rect l="l" t="t" r="r" b="b"/>
              <a:pathLst>
                <a:path w="3830954" h="1039495">
                  <a:moveTo>
                    <a:pt x="0" y="1039154"/>
                  </a:moveTo>
                  <a:lnTo>
                    <a:pt x="0" y="0"/>
                  </a:lnTo>
                  <a:lnTo>
                    <a:pt x="3457620" y="0"/>
                  </a:lnTo>
                  <a:lnTo>
                    <a:pt x="3830691" y="1039142"/>
                  </a:lnTo>
                  <a:lnTo>
                    <a:pt x="0" y="1039154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 descr=""/>
          <p:cNvSpPr txBox="1"/>
          <p:nvPr/>
        </p:nvSpPr>
        <p:spPr>
          <a:xfrm>
            <a:off x="4280461" y="1759926"/>
            <a:ext cx="2522220" cy="22929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300"/>
              </a:lnSpc>
              <a:spcBef>
                <a:spcPts val="100"/>
              </a:spcBef>
            </a:pPr>
            <a:r>
              <a:rPr dirty="0" sz="2150" spc="50">
                <a:solidFill>
                  <a:srgbClr val="FFFFFF"/>
                </a:solidFill>
                <a:latin typeface="Verdana"/>
                <a:cs typeface="Verdana"/>
              </a:rPr>
              <a:t>Pork</a:t>
            </a:r>
            <a:r>
              <a:rPr dirty="0" sz="215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50" spc="-10">
                <a:solidFill>
                  <a:srgbClr val="FFFFFF"/>
                </a:solidFill>
                <a:latin typeface="Verdana"/>
                <a:cs typeface="Verdana"/>
              </a:rPr>
              <a:t>Salami </a:t>
            </a:r>
            <a:r>
              <a:rPr dirty="0" sz="2150">
                <a:solidFill>
                  <a:srgbClr val="FFFFFF"/>
                </a:solidFill>
                <a:latin typeface="Verdana"/>
                <a:cs typeface="Verdana"/>
              </a:rPr>
              <a:t>Chicken</a:t>
            </a:r>
            <a:r>
              <a:rPr dirty="0" sz="2150" spc="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50" spc="-10">
                <a:solidFill>
                  <a:srgbClr val="FFFFFF"/>
                </a:solidFill>
                <a:latin typeface="Verdana"/>
                <a:cs typeface="Verdana"/>
              </a:rPr>
              <a:t>Salami </a:t>
            </a:r>
            <a:r>
              <a:rPr dirty="0" sz="2150">
                <a:solidFill>
                  <a:srgbClr val="FFFFFF"/>
                </a:solidFill>
                <a:latin typeface="Verdana"/>
                <a:cs typeface="Verdana"/>
              </a:rPr>
              <a:t>Beef</a:t>
            </a:r>
            <a:r>
              <a:rPr dirty="0" sz="2150" spc="-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50" spc="-10">
                <a:solidFill>
                  <a:srgbClr val="FFFFFF"/>
                </a:solidFill>
                <a:latin typeface="Verdana"/>
                <a:cs typeface="Verdana"/>
              </a:rPr>
              <a:t>Salami </a:t>
            </a:r>
            <a:r>
              <a:rPr dirty="0" sz="2150" spc="-45">
                <a:solidFill>
                  <a:srgbClr val="FFFFFF"/>
                </a:solidFill>
                <a:latin typeface="Verdana"/>
                <a:cs typeface="Verdana"/>
              </a:rPr>
              <a:t>Turkey</a:t>
            </a:r>
            <a:r>
              <a:rPr dirty="0" sz="215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50" spc="-10">
                <a:solidFill>
                  <a:srgbClr val="FFFFFF"/>
                </a:solidFill>
                <a:latin typeface="Verdana"/>
                <a:cs typeface="Verdana"/>
              </a:rPr>
              <a:t>Salami </a:t>
            </a:r>
            <a:r>
              <a:rPr dirty="0" sz="2150" spc="65">
                <a:solidFill>
                  <a:srgbClr val="FFFFFF"/>
                </a:solidFill>
                <a:latin typeface="Verdana"/>
                <a:cs typeface="Verdana"/>
              </a:rPr>
              <a:t>Mutton</a:t>
            </a:r>
            <a:r>
              <a:rPr dirty="0" sz="215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50" spc="-10">
                <a:solidFill>
                  <a:srgbClr val="FFFFFF"/>
                </a:solidFill>
                <a:latin typeface="Verdana"/>
                <a:cs typeface="Verdana"/>
              </a:rPr>
              <a:t>Salami </a:t>
            </a:r>
            <a:r>
              <a:rPr dirty="0" sz="2150">
                <a:solidFill>
                  <a:srgbClr val="FFFFFF"/>
                </a:solidFill>
                <a:latin typeface="Verdana"/>
                <a:cs typeface="Verdana"/>
              </a:rPr>
              <a:t>Vegetarian</a:t>
            </a:r>
            <a:r>
              <a:rPr dirty="0" sz="215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50" spc="-10">
                <a:solidFill>
                  <a:srgbClr val="FFFFFF"/>
                </a:solidFill>
                <a:latin typeface="Verdana"/>
                <a:cs typeface="Verdana"/>
              </a:rPr>
              <a:t>Salami</a:t>
            </a:r>
            <a:endParaRPr sz="2150">
              <a:latin typeface="Verdana"/>
              <a:cs typeface="Verdana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871789" y="5287688"/>
            <a:ext cx="2038985" cy="788670"/>
          </a:xfrm>
          <a:prstGeom prst="rect">
            <a:avLst/>
          </a:prstGeom>
        </p:spPr>
        <p:txBody>
          <a:bodyPr wrap="square" lIns="0" tIns="81915" rIns="0" bIns="0" rtlCol="0" vert="horz">
            <a:spAutoFit/>
          </a:bodyPr>
          <a:lstStyle/>
          <a:p>
            <a:pPr marL="229870" marR="5080" indent="-217804">
              <a:lnSpc>
                <a:spcPts val="2730"/>
              </a:lnSpc>
              <a:spcBef>
                <a:spcPts val="645"/>
              </a:spcBef>
            </a:pPr>
            <a:r>
              <a:rPr dirty="0" sz="2700" spc="180">
                <a:solidFill>
                  <a:srgbClr val="43B4BD"/>
                </a:solidFill>
                <a:latin typeface="Trebuchet MS"/>
                <a:cs typeface="Trebuchet MS"/>
              </a:rPr>
              <a:t>Application </a:t>
            </a:r>
            <a:r>
              <a:rPr dirty="0" sz="2700" spc="270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2700">
              <a:latin typeface="Trebuchet MS"/>
              <a:cs typeface="Trebuchet MS"/>
            </a:endParaRPr>
          </a:p>
        </p:txBody>
      </p:sp>
      <p:grpSp>
        <p:nvGrpSpPr>
          <p:cNvPr id="20" name="object 20" descr=""/>
          <p:cNvGrpSpPr/>
          <p:nvPr/>
        </p:nvGrpSpPr>
        <p:grpSpPr>
          <a:xfrm>
            <a:off x="0" y="4673245"/>
            <a:ext cx="9105900" cy="5394960"/>
            <a:chOff x="0" y="4673245"/>
            <a:chExt cx="9105900" cy="5394960"/>
          </a:xfrm>
        </p:grpSpPr>
        <p:pic>
          <p:nvPicPr>
            <p:cNvPr id="21" name="object 21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200115" y="4673245"/>
              <a:ext cx="83128" cy="83128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200115" y="5051104"/>
              <a:ext cx="83128" cy="83128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200115" y="5428963"/>
              <a:ext cx="83128" cy="83128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00115" y="5806822"/>
              <a:ext cx="83128" cy="83128"/>
            </a:xfrm>
            <a:prstGeom prst="rect">
              <a:avLst/>
            </a:prstGeom>
          </p:spPr>
        </p:pic>
        <p:pic>
          <p:nvPicPr>
            <p:cNvPr id="25" name="object 25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200115" y="6184681"/>
              <a:ext cx="83128" cy="83128"/>
            </a:xfrm>
            <a:prstGeom prst="rect">
              <a:avLst/>
            </a:prstGeom>
          </p:spPr>
        </p:pic>
        <p:pic>
          <p:nvPicPr>
            <p:cNvPr id="26" name="object 26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200115" y="6562540"/>
              <a:ext cx="83128" cy="83128"/>
            </a:xfrm>
            <a:prstGeom prst="rect">
              <a:avLst/>
            </a:prstGeom>
          </p:spPr>
        </p:pic>
        <p:pic>
          <p:nvPicPr>
            <p:cNvPr id="27" name="object 27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00115" y="6940400"/>
              <a:ext cx="83128" cy="83128"/>
            </a:xfrm>
            <a:prstGeom prst="rect">
              <a:avLst/>
            </a:prstGeom>
          </p:spPr>
        </p:pic>
        <p:sp>
          <p:nvSpPr>
            <p:cNvPr id="28" name="object 28" descr=""/>
            <p:cNvSpPr/>
            <p:nvPr/>
          </p:nvSpPr>
          <p:spPr>
            <a:xfrm>
              <a:off x="2823034" y="7377683"/>
              <a:ext cx="6282690" cy="2690495"/>
            </a:xfrm>
            <a:custGeom>
              <a:avLst/>
              <a:gdLst/>
              <a:ahLst/>
              <a:cxnLst/>
              <a:rect l="l" t="t" r="r" b="b"/>
              <a:pathLst>
                <a:path w="6282690" h="2690495">
                  <a:moveTo>
                    <a:pt x="6205186" y="2689918"/>
                  </a:moveTo>
                  <a:lnTo>
                    <a:pt x="77459" y="2689918"/>
                  </a:lnTo>
                  <a:lnTo>
                    <a:pt x="55810" y="2685533"/>
                  </a:lnTo>
                  <a:lnTo>
                    <a:pt x="26775" y="2665936"/>
                  </a:lnTo>
                  <a:lnTo>
                    <a:pt x="7176" y="2636905"/>
                  </a:lnTo>
                  <a:lnTo>
                    <a:pt x="0" y="2601489"/>
                  </a:lnTo>
                  <a:lnTo>
                    <a:pt x="0" y="91235"/>
                  </a:lnTo>
                  <a:lnTo>
                    <a:pt x="7176" y="55819"/>
                  </a:lnTo>
                  <a:lnTo>
                    <a:pt x="26775" y="26787"/>
                  </a:lnTo>
                  <a:lnTo>
                    <a:pt x="55810" y="7191"/>
                  </a:lnTo>
                  <a:lnTo>
                    <a:pt x="91309" y="0"/>
                  </a:lnTo>
                  <a:lnTo>
                    <a:pt x="6191334" y="0"/>
                  </a:lnTo>
                  <a:lnTo>
                    <a:pt x="6226836" y="7191"/>
                  </a:lnTo>
                  <a:lnTo>
                    <a:pt x="6255878" y="26787"/>
                  </a:lnTo>
                  <a:lnTo>
                    <a:pt x="6275485" y="55819"/>
                  </a:lnTo>
                  <a:lnTo>
                    <a:pt x="6282665" y="91235"/>
                  </a:lnTo>
                  <a:lnTo>
                    <a:pt x="6282665" y="2601489"/>
                  </a:lnTo>
                  <a:lnTo>
                    <a:pt x="6275485" y="2636905"/>
                  </a:lnTo>
                  <a:lnTo>
                    <a:pt x="6255878" y="2665936"/>
                  </a:lnTo>
                  <a:lnTo>
                    <a:pt x="6226836" y="2685533"/>
                  </a:lnTo>
                  <a:lnTo>
                    <a:pt x="6205186" y="2689918"/>
                  </a:lnTo>
                  <a:close/>
                </a:path>
              </a:pathLst>
            </a:custGeom>
            <a:solidFill>
              <a:srgbClr val="7B443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0" y="8049249"/>
              <a:ext cx="3792854" cy="1039494"/>
            </a:xfrm>
            <a:custGeom>
              <a:avLst/>
              <a:gdLst/>
              <a:ahLst/>
              <a:cxnLst/>
              <a:rect l="l" t="t" r="r" b="b"/>
              <a:pathLst>
                <a:path w="3792854" h="1039495">
                  <a:moveTo>
                    <a:pt x="0" y="1039169"/>
                  </a:moveTo>
                  <a:lnTo>
                    <a:pt x="0" y="0"/>
                  </a:lnTo>
                  <a:lnTo>
                    <a:pt x="3419307" y="0"/>
                  </a:lnTo>
                  <a:lnTo>
                    <a:pt x="3792398" y="1039145"/>
                  </a:lnTo>
                  <a:lnTo>
                    <a:pt x="0" y="1039169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 descr=""/>
          <p:cNvSpPr txBox="1"/>
          <p:nvPr/>
        </p:nvSpPr>
        <p:spPr>
          <a:xfrm>
            <a:off x="4407990" y="4457998"/>
            <a:ext cx="2444115" cy="26708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54355">
              <a:lnSpc>
                <a:spcPct val="115300"/>
              </a:lnSpc>
              <a:spcBef>
                <a:spcPts val="100"/>
              </a:spcBef>
            </a:pPr>
            <a:r>
              <a:rPr dirty="0" sz="2150" spc="55">
                <a:solidFill>
                  <a:srgbClr val="FFFFFF"/>
                </a:solidFill>
                <a:latin typeface="Verdana"/>
                <a:cs typeface="Verdana"/>
              </a:rPr>
              <a:t>Home </a:t>
            </a:r>
            <a:r>
              <a:rPr dirty="0" sz="2150" spc="-10">
                <a:solidFill>
                  <a:srgbClr val="FFFFFF"/>
                </a:solidFill>
                <a:latin typeface="Verdana"/>
                <a:cs typeface="Verdana"/>
              </a:rPr>
              <a:t>Restaurants </a:t>
            </a:r>
            <a:r>
              <a:rPr dirty="0" sz="2150" spc="70">
                <a:solidFill>
                  <a:srgbClr val="FFFFFF"/>
                </a:solidFill>
                <a:latin typeface="Verdana"/>
                <a:cs typeface="Verdana"/>
              </a:rPr>
              <a:t>Food</a:t>
            </a:r>
            <a:r>
              <a:rPr dirty="0" sz="215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50" spc="-10">
                <a:solidFill>
                  <a:srgbClr val="FFFFFF"/>
                </a:solidFill>
                <a:latin typeface="Verdana"/>
                <a:cs typeface="Verdana"/>
              </a:rPr>
              <a:t>Markets Hotels</a:t>
            </a:r>
            <a:endParaRPr sz="2150">
              <a:latin typeface="Verdana"/>
              <a:cs typeface="Verdana"/>
            </a:endParaRPr>
          </a:p>
          <a:p>
            <a:pPr marL="12700" marR="5080">
              <a:lnSpc>
                <a:spcPct val="115300"/>
              </a:lnSpc>
            </a:pPr>
            <a:r>
              <a:rPr dirty="0" sz="2150">
                <a:solidFill>
                  <a:srgbClr val="FFFFFF"/>
                </a:solidFill>
                <a:latin typeface="Verdana"/>
                <a:cs typeface="Verdana"/>
              </a:rPr>
              <a:t>Fast</a:t>
            </a:r>
            <a:r>
              <a:rPr dirty="0" sz="215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50" spc="70">
                <a:solidFill>
                  <a:srgbClr val="FFFFFF"/>
                </a:solidFill>
                <a:latin typeface="Verdana"/>
                <a:cs typeface="Verdana"/>
              </a:rPr>
              <a:t>Food</a:t>
            </a:r>
            <a:r>
              <a:rPr dirty="0" sz="215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50" spc="-10">
                <a:solidFill>
                  <a:srgbClr val="FFFFFF"/>
                </a:solidFill>
                <a:latin typeface="Verdana"/>
                <a:cs typeface="Verdana"/>
              </a:rPr>
              <a:t>Outlets Delis</a:t>
            </a:r>
            <a:endParaRPr sz="21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dirty="0" sz="2150">
                <a:solidFill>
                  <a:srgbClr val="FFFFFF"/>
                </a:solidFill>
                <a:latin typeface="Verdana"/>
                <a:cs typeface="Verdana"/>
              </a:rPr>
              <a:t>Airline</a:t>
            </a:r>
            <a:r>
              <a:rPr dirty="0" sz="215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50" spc="-10">
                <a:solidFill>
                  <a:srgbClr val="FFFFFF"/>
                </a:solidFill>
                <a:latin typeface="Verdana"/>
                <a:cs typeface="Verdana"/>
              </a:rPr>
              <a:t>Catering</a:t>
            </a:r>
            <a:endParaRPr sz="2150">
              <a:latin typeface="Verdana"/>
              <a:cs typeface="Verdana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933197" y="8174692"/>
            <a:ext cx="1839595" cy="788670"/>
          </a:xfrm>
          <a:prstGeom prst="rect">
            <a:avLst/>
          </a:prstGeom>
        </p:spPr>
        <p:txBody>
          <a:bodyPr wrap="square" lIns="0" tIns="81915" rIns="0" bIns="0" rtlCol="0" vert="horz">
            <a:spAutoFit/>
          </a:bodyPr>
          <a:lstStyle/>
          <a:p>
            <a:pPr marL="175260" marR="5080" indent="-163195">
              <a:lnSpc>
                <a:spcPts val="2730"/>
              </a:lnSpc>
              <a:spcBef>
                <a:spcPts val="645"/>
              </a:spcBef>
            </a:pPr>
            <a:r>
              <a:rPr dirty="0" sz="2700" spc="240">
                <a:solidFill>
                  <a:srgbClr val="43B4BD"/>
                </a:solidFill>
                <a:latin typeface="Trebuchet MS"/>
                <a:cs typeface="Trebuchet MS"/>
              </a:rPr>
              <a:t>Packaging </a:t>
            </a:r>
            <a:r>
              <a:rPr dirty="0" sz="2700" spc="270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2700">
              <a:latin typeface="Trebuchet MS"/>
              <a:cs typeface="Trebuchet MS"/>
            </a:endParaRPr>
          </a:p>
        </p:txBody>
      </p:sp>
      <p:grpSp>
        <p:nvGrpSpPr>
          <p:cNvPr id="32" name="object 32" descr=""/>
          <p:cNvGrpSpPr/>
          <p:nvPr/>
        </p:nvGrpSpPr>
        <p:grpSpPr>
          <a:xfrm>
            <a:off x="4161832" y="7946157"/>
            <a:ext cx="83185" cy="1217295"/>
            <a:chOff x="4161832" y="7946157"/>
            <a:chExt cx="83185" cy="1217295"/>
          </a:xfrm>
        </p:grpSpPr>
        <p:pic>
          <p:nvPicPr>
            <p:cNvPr id="33" name="object 33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161832" y="7946157"/>
              <a:ext cx="83128" cy="83128"/>
            </a:xfrm>
            <a:prstGeom prst="rect">
              <a:avLst/>
            </a:prstGeom>
          </p:spPr>
        </p:pic>
        <p:pic>
          <p:nvPicPr>
            <p:cNvPr id="34" name="object 34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161832" y="8324016"/>
              <a:ext cx="83128" cy="83128"/>
            </a:xfrm>
            <a:prstGeom prst="rect">
              <a:avLst/>
            </a:prstGeom>
          </p:spPr>
        </p:pic>
        <p:pic>
          <p:nvPicPr>
            <p:cNvPr id="35" name="object 35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161832" y="8701875"/>
              <a:ext cx="83128" cy="83128"/>
            </a:xfrm>
            <a:prstGeom prst="rect">
              <a:avLst/>
            </a:prstGeom>
          </p:spPr>
        </p:pic>
        <p:pic>
          <p:nvPicPr>
            <p:cNvPr id="36" name="object 36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161832" y="9079734"/>
              <a:ext cx="83128" cy="83128"/>
            </a:xfrm>
            <a:prstGeom prst="rect">
              <a:avLst/>
            </a:prstGeom>
          </p:spPr>
        </p:pic>
      </p:grpSp>
      <p:sp>
        <p:nvSpPr>
          <p:cNvPr id="37" name="object 37" descr=""/>
          <p:cNvSpPr txBox="1"/>
          <p:nvPr/>
        </p:nvSpPr>
        <p:spPr>
          <a:xfrm>
            <a:off x="4369707" y="7730910"/>
            <a:ext cx="4009390" cy="1537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300"/>
              </a:lnSpc>
              <a:spcBef>
                <a:spcPts val="100"/>
              </a:spcBef>
            </a:pPr>
            <a:r>
              <a:rPr dirty="0" sz="2150">
                <a:solidFill>
                  <a:srgbClr val="FFFFFF"/>
                </a:solidFill>
                <a:latin typeface="Verdana"/>
                <a:cs typeface="Verdana"/>
              </a:rPr>
              <a:t>Online</a:t>
            </a:r>
            <a:r>
              <a:rPr dirty="0" sz="2150" spc="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50" spc="-10">
                <a:solidFill>
                  <a:srgbClr val="FFFFFF"/>
                </a:solidFill>
                <a:latin typeface="Verdana"/>
                <a:cs typeface="Verdana"/>
              </a:rPr>
              <a:t>Retail Supermarkets/Hypermarkets </a:t>
            </a:r>
            <a:r>
              <a:rPr dirty="0" sz="2150">
                <a:solidFill>
                  <a:srgbClr val="FFFFFF"/>
                </a:solidFill>
                <a:latin typeface="Verdana"/>
                <a:cs typeface="Verdana"/>
              </a:rPr>
              <a:t>Convenience</a:t>
            </a:r>
            <a:r>
              <a:rPr dirty="0" sz="2150" spc="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50" spc="-10">
                <a:solidFill>
                  <a:srgbClr val="FFFFFF"/>
                </a:solidFill>
                <a:latin typeface="Verdana"/>
                <a:cs typeface="Verdana"/>
              </a:rPr>
              <a:t>Stores</a:t>
            </a:r>
            <a:endParaRPr sz="21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dirty="0" sz="2150" spc="70">
                <a:solidFill>
                  <a:srgbClr val="FFFFFF"/>
                </a:solidFill>
                <a:latin typeface="Verdana"/>
                <a:cs typeface="Verdana"/>
              </a:rPr>
              <a:t>Food</a:t>
            </a:r>
            <a:r>
              <a:rPr dirty="0" sz="215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50" spc="-10">
                <a:solidFill>
                  <a:srgbClr val="FFFFFF"/>
                </a:solidFill>
                <a:latin typeface="Verdana"/>
                <a:cs typeface="Verdana"/>
              </a:rPr>
              <a:t>Service</a:t>
            </a:r>
            <a:endParaRPr sz="21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0" spc="365">
                <a:latin typeface="Arial"/>
                <a:cs typeface="Arial"/>
              </a:rPr>
              <a:t>Global</a:t>
            </a:r>
            <a:r>
              <a:rPr dirty="0" sz="5500" spc="185">
                <a:latin typeface="Arial"/>
                <a:cs typeface="Arial"/>
              </a:rPr>
              <a:t> </a:t>
            </a:r>
            <a:r>
              <a:rPr dirty="0" sz="5500" spc="265">
                <a:latin typeface="Arial"/>
                <a:cs typeface="Arial"/>
              </a:rPr>
              <a:t>Salami</a:t>
            </a:r>
            <a:r>
              <a:rPr dirty="0" sz="5500" spc="185">
                <a:latin typeface="Arial"/>
                <a:cs typeface="Arial"/>
              </a:rPr>
              <a:t> </a:t>
            </a:r>
            <a:r>
              <a:rPr dirty="0" sz="5500" spc="415">
                <a:latin typeface="Arial"/>
                <a:cs typeface="Arial"/>
              </a:rPr>
              <a:t>Market</a:t>
            </a:r>
            <a:r>
              <a:rPr dirty="0" sz="5500" spc="185">
                <a:latin typeface="Arial"/>
                <a:cs typeface="Arial"/>
              </a:rPr>
              <a:t> </a:t>
            </a:r>
            <a:r>
              <a:rPr dirty="0" sz="5500" spc="280">
                <a:latin typeface="Arial"/>
                <a:cs typeface="Arial"/>
              </a:rPr>
              <a:t>Revenue</a:t>
            </a:r>
            <a:r>
              <a:rPr dirty="0" sz="5500" spc="185">
                <a:latin typeface="Arial"/>
                <a:cs typeface="Arial"/>
              </a:rPr>
              <a:t> </a:t>
            </a:r>
            <a:r>
              <a:rPr dirty="0" sz="5500" spc="305">
                <a:latin typeface="Arial"/>
                <a:cs typeface="Arial"/>
              </a:rPr>
              <a:t>share</a:t>
            </a:r>
            <a:r>
              <a:rPr dirty="0" sz="5500" spc="185">
                <a:latin typeface="Arial"/>
                <a:cs typeface="Arial"/>
              </a:rPr>
              <a:t> </a:t>
            </a:r>
            <a:r>
              <a:rPr dirty="0" sz="5500" spc="565">
                <a:latin typeface="Arial"/>
                <a:cs typeface="Arial"/>
              </a:rPr>
              <a:t>for</a:t>
            </a:r>
            <a:r>
              <a:rPr dirty="0" sz="5500" spc="185">
                <a:latin typeface="Arial"/>
                <a:cs typeface="Arial"/>
              </a:rPr>
              <a:t> </a:t>
            </a:r>
            <a:r>
              <a:rPr dirty="0" sz="5500" spc="260">
                <a:latin typeface="Arial"/>
                <a:cs typeface="Arial"/>
              </a:rPr>
              <a:t>2022</a:t>
            </a:r>
            <a:endParaRPr sz="55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3293921" y="4848711"/>
            <a:ext cx="2807970" cy="1758950"/>
          </a:xfrm>
          <a:prstGeom prst="rect">
            <a:avLst/>
          </a:prstGeom>
        </p:spPr>
        <p:txBody>
          <a:bodyPr wrap="square" lIns="0" tIns="119380" rIns="0" bIns="0" rtlCol="0" vert="horz">
            <a:spAutoFit/>
          </a:bodyPr>
          <a:lstStyle/>
          <a:p>
            <a:pPr marL="640715" marR="5080" indent="-628650">
              <a:lnSpc>
                <a:spcPts val="6450"/>
              </a:lnSpc>
              <a:spcBef>
                <a:spcPts val="940"/>
              </a:spcBef>
            </a:pPr>
            <a:r>
              <a:rPr dirty="0" sz="6000" spc="95">
                <a:latin typeface="Verdana"/>
                <a:cs typeface="Verdana"/>
              </a:rPr>
              <a:t>Europe </a:t>
            </a:r>
            <a:r>
              <a:rPr dirty="0" sz="6000" spc="-765">
                <a:latin typeface="Verdana"/>
                <a:cs typeface="Verdana"/>
              </a:rPr>
              <a:t>36%</a:t>
            </a:r>
            <a:endParaRPr sz="6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6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6112184" y="2111020"/>
              <a:ext cx="8261350" cy="3045460"/>
            </a:xfrm>
            <a:custGeom>
              <a:avLst/>
              <a:gdLst/>
              <a:ahLst/>
              <a:cxnLst/>
              <a:rect l="l" t="t" r="r" b="b"/>
              <a:pathLst>
                <a:path w="8261350" h="3045460">
                  <a:moveTo>
                    <a:pt x="8111177" y="3044870"/>
                  </a:moveTo>
                  <a:lnTo>
                    <a:pt x="150059" y="3044870"/>
                  </a:lnTo>
                  <a:lnTo>
                    <a:pt x="102763" y="3037211"/>
                  </a:lnTo>
                  <a:lnTo>
                    <a:pt x="61557" y="3015857"/>
                  </a:lnTo>
                  <a:lnTo>
                    <a:pt x="29026" y="2983327"/>
                  </a:lnTo>
                  <a:lnTo>
                    <a:pt x="7673" y="2942120"/>
                  </a:lnTo>
                  <a:lnTo>
                    <a:pt x="0" y="2894741"/>
                  </a:lnTo>
                  <a:lnTo>
                    <a:pt x="0" y="150140"/>
                  </a:lnTo>
                  <a:lnTo>
                    <a:pt x="7673" y="102757"/>
                  </a:lnTo>
                  <a:lnTo>
                    <a:pt x="29026" y="61551"/>
                  </a:lnTo>
                  <a:lnTo>
                    <a:pt x="61557" y="29022"/>
                  </a:lnTo>
                  <a:lnTo>
                    <a:pt x="102763" y="7672"/>
                  </a:lnTo>
                  <a:lnTo>
                    <a:pt x="150144" y="0"/>
                  </a:lnTo>
                  <a:lnTo>
                    <a:pt x="8111093" y="0"/>
                  </a:lnTo>
                  <a:lnTo>
                    <a:pt x="8158485" y="7672"/>
                  </a:lnTo>
                  <a:lnTo>
                    <a:pt x="8199693" y="29022"/>
                  </a:lnTo>
                  <a:lnTo>
                    <a:pt x="8232219" y="61551"/>
                  </a:lnTo>
                  <a:lnTo>
                    <a:pt x="8253566" y="102757"/>
                  </a:lnTo>
                  <a:lnTo>
                    <a:pt x="8261237" y="150140"/>
                  </a:lnTo>
                  <a:lnTo>
                    <a:pt x="8261237" y="2894741"/>
                  </a:lnTo>
                  <a:lnTo>
                    <a:pt x="8253566" y="2942120"/>
                  </a:lnTo>
                  <a:lnTo>
                    <a:pt x="8232219" y="2983327"/>
                  </a:lnTo>
                  <a:lnTo>
                    <a:pt x="8199693" y="3015857"/>
                  </a:lnTo>
                  <a:lnTo>
                    <a:pt x="8158485" y="3037211"/>
                  </a:lnTo>
                  <a:lnTo>
                    <a:pt x="8111177" y="304487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41315" y="1935744"/>
              <a:ext cx="9032240" cy="3328670"/>
            </a:xfrm>
            <a:custGeom>
              <a:avLst/>
              <a:gdLst/>
              <a:ahLst/>
              <a:cxnLst/>
              <a:rect l="l" t="t" r="r" b="b"/>
              <a:pathLst>
                <a:path w="9032240" h="3328670">
                  <a:moveTo>
                    <a:pt x="8881963" y="3328364"/>
                  </a:moveTo>
                  <a:lnTo>
                    <a:pt x="150144" y="3328364"/>
                  </a:lnTo>
                  <a:lnTo>
                    <a:pt x="102763" y="3320693"/>
                  </a:lnTo>
                  <a:lnTo>
                    <a:pt x="61557" y="3299346"/>
                  </a:lnTo>
                  <a:lnTo>
                    <a:pt x="29026" y="3266820"/>
                  </a:lnTo>
                  <a:lnTo>
                    <a:pt x="7673" y="3225612"/>
                  </a:lnTo>
                  <a:lnTo>
                    <a:pt x="0" y="3178220"/>
                  </a:lnTo>
                  <a:lnTo>
                    <a:pt x="0" y="150140"/>
                  </a:lnTo>
                  <a:lnTo>
                    <a:pt x="7673" y="102757"/>
                  </a:lnTo>
                  <a:lnTo>
                    <a:pt x="29026" y="61551"/>
                  </a:lnTo>
                  <a:lnTo>
                    <a:pt x="61557" y="29022"/>
                  </a:lnTo>
                  <a:lnTo>
                    <a:pt x="102763" y="7672"/>
                  </a:lnTo>
                  <a:lnTo>
                    <a:pt x="150144" y="0"/>
                  </a:lnTo>
                  <a:lnTo>
                    <a:pt x="8881964" y="0"/>
                  </a:lnTo>
                  <a:lnTo>
                    <a:pt x="8929356" y="7672"/>
                  </a:lnTo>
                  <a:lnTo>
                    <a:pt x="8970564" y="29022"/>
                  </a:lnTo>
                  <a:lnTo>
                    <a:pt x="9003090" y="61551"/>
                  </a:lnTo>
                  <a:lnTo>
                    <a:pt x="9024437" y="102757"/>
                  </a:lnTo>
                  <a:lnTo>
                    <a:pt x="9032108" y="150140"/>
                  </a:lnTo>
                  <a:lnTo>
                    <a:pt x="9032108" y="3178220"/>
                  </a:lnTo>
                  <a:lnTo>
                    <a:pt x="9024437" y="3225612"/>
                  </a:lnTo>
                  <a:lnTo>
                    <a:pt x="9003090" y="3266820"/>
                  </a:lnTo>
                  <a:lnTo>
                    <a:pt x="8970564" y="3299346"/>
                  </a:lnTo>
                  <a:lnTo>
                    <a:pt x="8929356" y="3320693"/>
                  </a:lnTo>
                  <a:lnTo>
                    <a:pt x="8881963" y="3328364"/>
                  </a:lnTo>
                  <a:close/>
                </a:path>
              </a:pathLst>
            </a:custGeom>
            <a:solidFill>
              <a:srgbClr val="D95D3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914559" y="2582112"/>
              <a:ext cx="3120390" cy="2103120"/>
            </a:xfrm>
            <a:custGeom>
              <a:avLst/>
              <a:gdLst/>
              <a:ahLst/>
              <a:cxnLst/>
              <a:rect l="l" t="t" r="r" b="b"/>
              <a:pathLst>
                <a:path w="3120390" h="2103120">
                  <a:moveTo>
                    <a:pt x="3120098" y="1051331"/>
                  </a:moveTo>
                  <a:lnTo>
                    <a:pt x="2586926" y="743508"/>
                  </a:lnTo>
                  <a:lnTo>
                    <a:pt x="2586926" y="150139"/>
                  </a:lnTo>
                  <a:lnTo>
                    <a:pt x="2579255" y="102755"/>
                  </a:lnTo>
                  <a:lnTo>
                    <a:pt x="2557894" y="61556"/>
                  </a:lnTo>
                  <a:lnTo>
                    <a:pt x="2525369" y="29019"/>
                  </a:lnTo>
                  <a:lnTo>
                    <a:pt x="2484158" y="7670"/>
                  </a:lnTo>
                  <a:lnTo>
                    <a:pt x="2436774" y="0"/>
                  </a:lnTo>
                  <a:lnTo>
                    <a:pt x="150139" y="0"/>
                  </a:lnTo>
                  <a:lnTo>
                    <a:pt x="102755" y="7670"/>
                  </a:lnTo>
                  <a:lnTo>
                    <a:pt x="61556" y="29019"/>
                  </a:lnTo>
                  <a:lnTo>
                    <a:pt x="29019" y="61556"/>
                  </a:lnTo>
                  <a:lnTo>
                    <a:pt x="7670" y="102755"/>
                  </a:lnTo>
                  <a:lnTo>
                    <a:pt x="0" y="150139"/>
                  </a:lnTo>
                  <a:lnTo>
                    <a:pt x="0" y="1952561"/>
                  </a:lnTo>
                  <a:lnTo>
                    <a:pt x="7670" y="1999945"/>
                  </a:lnTo>
                  <a:lnTo>
                    <a:pt x="29019" y="2041144"/>
                  </a:lnTo>
                  <a:lnTo>
                    <a:pt x="61556" y="2073681"/>
                  </a:lnTo>
                  <a:lnTo>
                    <a:pt x="102755" y="2095030"/>
                  </a:lnTo>
                  <a:lnTo>
                    <a:pt x="150139" y="2102700"/>
                  </a:lnTo>
                  <a:lnTo>
                    <a:pt x="2436787" y="2102700"/>
                  </a:lnTo>
                  <a:lnTo>
                    <a:pt x="2484158" y="2095030"/>
                  </a:lnTo>
                  <a:lnTo>
                    <a:pt x="2525369" y="2073681"/>
                  </a:lnTo>
                  <a:lnTo>
                    <a:pt x="2557894" y="2041144"/>
                  </a:lnTo>
                  <a:lnTo>
                    <a:pt x="2579255" y="1999945"/>
                  </a:lnTo>
                  <a:lnTo>
                    <a:pt x="2586926" y="1952561"/>
                  </a:lnTo>
                  <a:lnTo>
                    <a:pt x="2586926" y="1359166"/>
                  </a:lnTo>
                  <a:lnTo>
                    <a:pt x="3120098" y="1051331"/>
                  </a:lnTo>
                  <a:close/>
                </a:path>
              </a:pathLst>
            </a:custGeom>
            <a:solidFill>
              <a:srgbClr val="5D3C1E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6112184" y="5733927"/>
              <a:ext cx="8261350" cy="3045460"/>
            </a:xfrm>
            <a:custGeom>
              <a:avLst/>
              <a:gdLst/>
              <a:ahLst/>
              <a:cxnLst/>
              <a:rect l="l" t="t" r="r" b="b"/>
              <a:pathLst>
                <a:path w="8261350" h="3045459">
                  <a:moveTo>
                    <a:pt x="8111214" y="3044870"/>
                  </a:moveTo>
                  <a:lnTo>
                    <a:pt x="150022" y="3044870"/>
                  </a:lnTo>
                  <a:lnTo>
                    <a:pt x="102763" y="3037217"/>
                  </a:lnTo>
                  <a:lnTo>
                    <a:pt x="61557" y="3015863"/>
                  </a:lnTo>
                  <a:lnTo>
                    <a:pt x="29026" y="2983333"/>
                  </a:lnTo>
                  <a:lnTo>
                    <a:pt x="7673" y="2942126"/>
                  </a:lnTo>
                  <a:lnTo>
                    <a:pt x="0" y="2894747"/>
                  </a:lnTo>
                  <a:lnTo>
                    <a:pt x="0" y="150143"/>
                  </a:lnTo>
                  <a:lnTo>
                    <a:pt x="7673" y="102763"/>
                  </a:lnTo>
                  <a:lnTo>
                    <a:pt x="29026" y="61557"/>
                  </a:lnTo>
                  <a:lnTo>
                    <a:pt x="61557" y="29026"/>
                  </a:lnTo>
                  <a:lnTo>
                    <a:pt x="102763" y="7673"/>
                  </a:lnTo>
                  <a:lnTo>
                    <a:pt x="150143" y="0"/>
                  </a:lnTo>
                  <a:lnTo>
                    <a:pt x="8111093" y="0"/>
                  </a:lnTo>
                  <a:lnTo>
                    <a:pt x="8158485" y="7673"/>
                  </a:lnTo>
                  <a:lnTo>
                    <a:pt x="8199693" y="29026"/>
                  </a:lnTo>
                  <a:lnTo>
                    <a:pt x="8232219" y="61557"/>
                  </a:lnTo>
                  <a:lnTo>
                    <a:pt x="8253566" y="102763"/>
                  </a:lnTo>
                  <a:lnTo>
                    <a:pt x="8261237" y="150143"/>
                  </a:lnTo>
                  <a:lnTo>
                    <a:pt x="8261237" y="2894747"/>
                  </a:lnTo>
                  <a:lnTo>
                    <a:pt x="8253566" y="2942126"/>
                  </a:lnTo>
                  <a:lnTo>
                    <a:pt x="8232219" y="2983333"/>
                  </a:lnTo>
                  <a:lnTo>
                    <a:pt x="8199693" y="3015863"/>
                  </a:lnTo>
                  <a:lnTo>
                    <a:pt x="8158485" y="3037217"/>
                  </a:lnTo>
                  <a:lnTo>
                    <a:pt x="8111214" y="304487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5341315" y="5558668"/>
              <a:ext cx="9032240" cy="3328670"/>
            </a:xfrm>
            <a:custGeom>
              <a:avLst/>
              <a:gdLst/>
              <a:ahLst/>
              <a:cxnLst/>
              <a:rect l="l" t="t" r="r" b="b"/>
              <a:pathLst>
                <a:path w="9032240" h="3328670">
                  <a:moveTo>
                    <a:pt x="8882038" y="3328373"/>
                  </a:moveTo>
                  <a:lnTo>
                    <a:pt x="150069" y="3328373"/>
                  </a:lnTo>
                  <a:lnTo>
                    <a:pt x="102763" y="3320711"/>
                  </a:lnTo>
                  <a:lnTo>
                    <a:pt x="61557" y="3299358"/>
                  </a:lnTo>
                  <a:lnTo>
                    <a:pt x="29026" y="3266828"/>
                  </a:lnTo>
                  <a:lnTo>
                    <a:pt x="7673" y="3225621"/>
                  </a:lnTo>
                  <a:lnTo>
                    <a:pt x="0" y="3178241"/>
                  </a:lnTo>
                  <a:lnTo>
                    <a:pt x="0" y="150143"/>
                  </a:lnTo>
                  <a:lnTo>
                    <a:pt x="7673" y="102763"/>
                  </a:lnTo>
                  <a:lnTo>
                    <a:pt x="29026" y="61557"/>
                  </a:lnTo>
                  <a:lnTo>
                    <a:pt x="61557" y="29026"/>
                  </a:lnTo>
                  <a:lnTo>
                    <a:pt x="102763" y="7673"/>
                  </a:lnTo>
                  <a:lnTo>
                    <a:pt x="150143" y="0"/>
                  </a:lnTo>
                  <a:lnTo>
                    <a:pt x="8881964" y="0"/>
                  </a:lnTo>
                  <a:lnTo>
                    <a:pt x="8929356" y="7673"/>
                  </a:lnTo>
                  <a:lnTo>
                    <a:pt x="8970564" y="29026"/>
                  </a:lnTo>
                  <a:lnTo>
                    <a:pt x="9003090" y="61557"/>
                  </a:lnTo>
                  <a:lnTo>
                    <a:pt x="9024437" y="102763"/>
                  </a:lnTo>
                  <a:lnTo>
                    <a:pt x="9032108" y="150143"/>
                  </a:lnTo>
                  <a:lnTo>
                    <a:pt x="9032108" y="3178241"/>
                  </a:lnTo>
                  <a:lnTo>
                    <a:pt x="9024437" y="3225621"/>
                  </a:lnTo>
                  <a:lnTo>
                    <a:pt x="9003090" y="3266828"/>
                  </a:lnTo>
                  <a:lnTo>
                    <a:pt x="8970564" y="3299358"/>
                  </a:lnTo>
                  <a:lnTo>
                    <a:pt x="8929356" y="3320711"/>
                  </a:lnTo>
                  <a:lnTo>
                    <a:pt x="8882038" y="3328373"/>
                  </a:lnTo>
                  <a:close/>
                </a:path>
              </a:pathLst>
            </a:custGeom>
            <a:solidFill>
              <a:srgbClr val="5D3C1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3914559" y="6205029"/>
              <a:ext cx="3120390" cy="2103120"/>
            </a:xfrm>
            <a:custGeom>
              <a:avLst/>
              <a:gdLst/>
              <a:ahLst/>
              <a:cxnLst/>
              <a:rect l="l" t="t" r="r" b="b"/>
              <a:pathLst>
                <a:path w="3120390" h="2103120">
                  <a:moveTo>
                    <a:pt x="3120098" y="1051331"/>
                  </a:moveTo>
                  <a:lnTo>
                    <a:pt x="2586926" y="743508"/>
                  </a:lnTo>
                  <a:lnTo>
                    <a:pt x="2586926" y="150139"/>
                  </a:lnTo>
                  <a:lnTo>
                    <a:pt x="2579255" y="102755"/>
                  </a:lnTo>
                  <a:lnTo>
                    <a:pt x="2557894" y="61556"/>
                  </a:lnTo>
                  <a:lnTo>
                    <a:pt x="2525369" y="29032"/>
                  </a:lnTo>
                  <a:lnTo>
                    <a:pt x="2484158" y="7670"/>
                  </a:lnTo>
                  <a:lnTo>
                    <a:pt x="2436774" y="0"/>
                  </a:lnTo>
                  <a:lnTo>
                    <a:pt x="150139" y="0"/>
                  </a:lnTo>
                  <a:lnTo>
                    <a:pt x="102755" y="7670"/>
                  </a:lnTo>
                  <a:lnTo>
                    <a:pt x="61556" y="29032"/>
                  </a:lnTo>
                  <a:lnTo>
                    <a:pt x="29019" y="61556"/>
                  </a:lnTo>
                  <a:lnTo>
                    <a:pt x="7670" y="102755"/>
                  </a:lnTo>
                  <a:lnTo>
                    <a:pt x="0" y="150139"/>
                  </a:lnTo>
                  <a:lnTo>
                    <a:pt x="0" y="1952561"/>
                  </a:lnTo>
                  <a:lnTo>
                    <a:pt x="7670" y="1999945"/>
                  </a:lnTo>
                  <a:lnTo>
                    <a:pt x="29019" y="2041156"/>
                  </a:lnTo>
                  <a:lnTo>
                    <a:pt x="61556" y="2073681"/>
                  </a:lnTo>
                  <a:lnTo>
                    <a:pt x="102755" y="2095030"/>
                  </a:lnTo>
                  <a:lnTo>
                    <a:pt x="150139" y="2102700"/>
                  </a:lnTo>
                  <a:lnTo>
                    <a:pt x="2436774" y="2102700"/>
                  </a:lnTo>
                  <a:lnTo>
                    <a:pt x="2484158" y="2095030"/>
                  </a:lnTo>
                  <a:lnTo>
                    <a:pt x="2525369" y="2073681"/>
                  </a:lnTo>
                  <a:lnTo>
                    <a:pt x="2557894" y="2041156"/>
                  </a:lnTo>
                  <a:lnTo>
                    <a:pt x="2579255" y="1999945"/>
                  </a:lnTo>
                  <a:lnTo>
                    <a:pt x="2586926" y="1952561"/>
                  </a:lnTo>
                  <a:lnTo>
                    <a:pt x="2586926" y="1359179"/>
                  </a:lnTo>
                  <a:lnTo>
                    <a:pt x="3120098" y="1051331"/>
                  </a:lnTo>
                  <a:close/>
                </a:path>
              </a:pathLst>
            </a:custGeom>
            <a:solidFill>
              <a:srgbClr val="D95D38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4437205" y="3249632"/>
            <a:ext cx="1657350" cy="516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200" spc="35">
                <a:solidFill>
                  <a:srgbClr val="FFFFFF"/>
                </a:solidFill>
                <a:latin typeface="Arial Black"/>
                <a:cs typeface="Arial Black"/>
              </a:rPr>
              <a:t>Drivers</a:t>
            </a:r>
            <a:endParaRPr sz="3200">
              <a:latin typeface="Arial Black"/>
              <a:cs typeface="Arial Black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7207684" y="2689476"/>
            <a:ext cx="6492240" cy="1682750"/>
          </a:xfrm>
          <a:prstGeom prst="rect"/>
        </p:spPr>
        <p:txBody>
          <a:bodyPr wrap="square" lIns="0" tIns="100965" rIns="0" bIns="0" rtlCol="0" vert="horz">
            <a:spAutoFit/>
          </a:bodyPr>
          <a:lstStyle/>
          <a:p>
            <a:pPr marL="12700" marR="5080">
              <a:lnSpc>
                <a:spcPts val="4130"/>
              </a:lnSpc>
              <a:spcBef>
                <a:spcPts val="795"/>
              </a:spcBef>
            </a:pPr>
            <a:r>
              <a:rPr dirty="0" sz="4000" spc="670" b="0">
                <a:solidFill>
                  <a:srgbClr val="FFFFFF"/>
                </a:solidFill>
                <a:latin typeface="Yanone Kaffeesatz Thin"/>
                <a:cs typeface="Yanone Kaffeesatz Thin"/>
              </a:rPr>
              <a:t>Convenience</a:t>
            </a:r>
            <a:r>
              <a:rPr dirty="0" sz="4000" spc="34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85" b="0">
                <a:solidFill>
                  <a:srgbClr val="FFFFFF"/>
                </a:solidFill>
                <a:latin typeface="Yanone Kaffeesatz Thin"/>
                <a:cs typeface="Yanone Kaffeesatz Thin"/>
              </a:rPr>
              <a:t>and</a:t>
            </a:r>
            <a:r>
              <a:rPr dirty="0" sz="4000" spc="35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55" b="0">
                <a:solidFill>
                  <a:srgbClr val="FFFFFF"/>
                </a:solidFill>
                <a:latin typeface="Yanone Kaffeesatz Thin"/>
                <a:cs typeface="Yanone Kaffeesatz Thin"/>
              </a:rPr>
              <a:t>Ready-</a:t>
            </a:r>
            <a:r>
              <a:rPr dirty="0" sz="4000" spc="455" b="0">
                <a:solidFill>
                  <a:srgbClr val="FFFFFF"/>
                </a:solidFill>
                <a:latin typeface="Yanone Kaffeesatz Thin"/>
                <a:cs typeface="Yanone Kaffeesatz Thin"/>
              </a:rPr>
              <a:t>to- </a:t>
            </a:r>
            <a:r>
              <a:rPr dirty="0" sz="4000" spc="675" b="0">
                <a:solidFill>
                  <a:srgbClr val="FFFFFF"/>
                </a:solidFill>
                <a:latin typeface="Yanone Kaffeesatz Thin"/>
                <a:cs typeface="Yanone Kaffeesatz Thin"/>
              </a:rPr>
              <a:t>Eat</a:t>
            </a:r>
            <a:r>
              <a:rPr dirty="0" sz="4000" spc="32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35" b="0">
                <a:solidFill>
                  <a:srgbClr val="FFFFFF"/>
                </a:solidFill>
                <a:latin typeface="Yanone Kaffeesatz Thin"/>
                <a:cs typeface="Yanone Kaffeesatz Thin"/>
              </a:rPr>
              <a:t>Trend</a:t>
            </a:r>
            <a:r>
              <a:rPr dirty="0" sz="4000" spc="32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475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4000" spc="32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25" b="0">
                <a:solidFill>
                  <a:srgbClr val="FFFFFF"/>
                </a:solidFill>
                <a:latin typeface="Yanone Kaffeesatz Thin"/>
                <a:cs typeface="Yanone Kaffeesatz Thin"/>
              </a:rPr>
              <a:t>Propel</a:t>
            </a:r>
            <a:r>
              <a:rPr dirty="0" sz="4000" spc="32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7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 </a:t>
            </a:r>
            <a:r>
              <a:rPr dirty="0" sz="4000" spc="605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000">
              <a:latin typeface="Yanone Kaffeesatz Thin"/>
              <a:cs typeface="Yanone Kaffeesatz Thin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4080975" y="6967248"/>
            <a:ext cx="2369820" cy="516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200" spc="-10">
                <a:solidFill>
                  <a:srgbClr val="FFFFFF"/>
                </a:solidFill>
                <a:latin typeface="Arial Black"/>
                <a:cs typeface="Arial Black"/>
              </a:rPr>
              <a:t>Restraints</a:t>
            </a:r>
            <a:endParaRPr sz="3200">
              <a:latin typeface="Arial Black"/>
              <a:cs typeface="Arial Black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7207684" y="6407096"/>
            <a:ext cx="6523355" cy="1158875"/>
          </a:xfrm>
          <a:prstGeom prst="rect">
            <a:avLst/>
          </a:prstGeom>
        </p:spPr>
        <p:txBody>
          <a:bodyPr wrap="square" lIns="0" tIns="100965" rIns="0" bIns="0" rtlCol="0" vert="horz">
            <a:spAutoFit/>
          </a:bodyPr>
          <a:lstStyle/>
          <a:p>
            <a:pPr marL="12700" marR="5080">
              <a:lnSpc>
                <a:spcPts val="4130"/>
              </a:lnSpc>
              <a:spcBef>
                <a:spcPts val="795"/>
              </a:spcBef>
            </a:pPr>
            <a:r>
              <a:rPr dirty="0" sz="4000" spc="590" b="0">
                <a:solidFill>
                  <a:srgbClr val="FFFFFF"/>
                </a:solidFill>
                <a:latin typeface="Yanone Kaffeesatz Thin"/>
                <a:cs typeface="Yanone Kaffeesatz Thin"/>
              </a:rPr>
              <a:t>Health</a:t>
            </a:r>
            <a:r>
              <a:rPr dirty="0" sz="4000" spc="33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65" b="0">
                <a:solidFill>
                  <a:srgbClr val="FFFFFF"/>
                </a:solidFill>
                <a:latin typeface="Yanone Kaffeesatz Thin"/>
                <a:cs typeface="Yanone Kaffeesatz Thin"/>
              </a:rPr>
              <a:t>Concerns</a:t>
            </a:r>
            <a:r>
              <a:rPr dirty="0" sz="4000" spc="33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475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4000" spc="33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55" b="0">
                <a:solidFill>
                  <a:srgbClr val="FFFFFF"/>
                </a:solidFill>
                <a:latin typeface="Yanone Kaffeesatz Thin"/>
                <a:cs typeface="Yanone Kaffeesatz Thin"/>
              </a:rPr>
              <a:t>Restrict </a:t>
            </a:r>
            <a:r>
              <a:rPr dirty="0" sz="4000" spc="58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4000" spc="34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05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00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6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707320" y="1845755"/>
              <a:ext cx="15141575" cy="7051040"/>
            </a:xfrm>
            <a:custGeom>
              <a:avLst/>
              <a:gdLst/>
              <a:ahLst/>
              <a:cxnLst/>
              <a:rect l="l" t="t" r="r" b="b"/>
              <a:pathLst>
                <a:path w="15141575" h="7051040">
                  <a:moveTo>
                    <a:pt x="15141244" y="7050907"/>
                  </a:moveTo>
                  <a:lnTo>
                    <a:pt x="0" y="7050907"/>
                  </a:lnTo>
                  <a:lnTo>
                    <a:pt x="0" y="0"/>
                  </a:lnTo>
                  <a:lnTo>
                    <a:pt x="15141244" y="0"/>
                  </a:lnTo>
                  <a:lnTo>
                    <a:pt x="15141244" y="7050907"/>
                  </a:lnTo>
                  <a:close/>
                </a:path>
              </a:pathLst>
            </a:custGeom>
            <a:solidFill>
              <a:srgbClr val="975C4D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588387" y="2205442"/>
            <a:ext cx="911098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65">
                <a:solidFill>
                  <a:srgbClr val="FFFFFF"/>
                </a:solidFill>
              </a:rPr>
              <a:t>AUTHOR'S</a:t>
            </a:r>
            <a:r>
              <a:rPr dirty="0" sz="6000" spc="-575">
                <a:solidFill>
                  <a:srgbClr val="FFFFFF"/>
                </a:solidFill>
              </a:rPr>
              <a:t> </a:t>
            </a:r>
            <a:r>
              <a:rPr dirty="0" sz="6000" spc="-130">
                <a:solidFill>
                  <a:srgbClr val="FFFFFF"/>
                </a:solidFill>
              </a:rPr>
              <a:t>PERSPECTIVE</a:t>
            </a:r>
            <a:endParaRPr sz="6000"/>
          </a:p>
        </p:txBody>
      </p:sp>
      <p:grpSp>
        <p:nvGrpSpPr>
          <p:cNvPr id="6" name="object 6" descr=""/>
          <p:cNvGrpSpPr/>
          <p:nvPr/>
        </p:nvGrpSpPr>
        <p:grpSpPr>
          <a:xfrm>
            <a:off x="2035338" y="3524767"/>
            <a:ext cx="114300" cy="4495800"/>
            <a:chOff x="2035338" y="3524767"/>
            <a:chExt cx="114300" cy="4495800"/>
          </a:xfrm>
        </p:grpSpPr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35338" y="3524767"/>
              <a:ext cx="114300" cy="114300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35338" y="3962917"/>
              <a:ext cx="114300" cy="114300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35338" y="4839217"/>
              <a:ext cx="114300" cy="114300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35338" y="5715517"/>
              <a:ext cx="114300" cy="114300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35338" y="7029967"/>
              <a:ext cx="114300" cy="114300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35338" y="7906267"/>
              <a:ext cx="114300" cy="114300"/>
            </a:xfrm>
            <a:prstGeom prst="rect">
              <a:avLst/>
            </a:prstGeom>
          </p:spPr>
        </p:pic>
      </p:grpSp>
      <p:sp>
        <p:nvSpPr>
          <p:cNvPr id="13" name="object 13" descr=""/>
          <p:cNvSpPr txBox="1"/>
          <p:nvPr/>
        </p:nvSpPr>
        <p:spPr>
          <a:xfrm>
            <a:off x="2314639" y="3308861"/>
            <a:ext cx="14413230" cy="5283200"/>
          </a:xfrm>
          <a:prstGeom prst="rect">
            <a:avLst/>
          </a:prstGeom>
        </p:spPr>
        <p:txBody>
          <a:bodyPr wrap="square" lIns="0" tIns="698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50"/>
              </a:spcBef>
            </a:pPr>
            <a:r>
              <a:rPr dirty="0" sz="2500" spc="-7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25">
                <a:solidFill>
                  <a:srgbClr val="FFFFFF"/>
                </a:solidFill>
                <a:latin typeface="Verdana"/>
                <a:cs typeface="Verdana"/>
              </a:rPr>
              <a:t>Global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5">
                <a:solidFill>
                  <a:srgbClr val="FFFFFF"/>
                </a:solidFill>
                <a:latin typeface="Verdana"/>
                <a:cs typeface="Verdana"/>
              </a:rPr>
              <a:t>Salami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6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50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70">
                <a:solidFill>
                  <a:srgbClr val="FFFFFF"/>
                </a:solidFill>
                <a:latin typeface="Verdana"/>
                <a:cs typeface="Verdana"/>
              </a:rPr>
              <a:t>witnessing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40">
                <a:solidFill>
                  <a:srgbClr val="FFFFFF"/>
                </a:solidFill>
                <a:latin typeface="Verdana"/>
                <a:cs typeface="Verdana"/>
              </a:rPr>
              <a:t>significant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65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4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75">
                <a:solidFill>
                  <a:srgbClr val="FFFFFF"/>
                </a:solidFill>
                <a:latin typeface="Verdana"/>
                <a:cs typeface="Verdana"/>
              </a:rPr>
              <a:t>near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future.</a:t>
            </a:r>
            <a:endParaRPr sz="2500">
              <a:latin typeface="Verdana"/>
              <a:cs typeface="Verdana"/>
            </a:endParaRPr>
          </a:p>
          <a:p>
            <a:pPr marL="12700" marR="1026160">
              <a:lnSpc>
                <a:spcPct val="114999"/>
              </a:lnSpc>
            </a:pPr>
            <a:r>
              <a:rPr dirty="0" sz="2500" spc="-20">
                <a:solidFill>
                  <a:srgbClr val="FFFFFF"/>
                </a:solidFill>
                <a:latin typeface="Verdana"/>
                <a:cs typeface="Verdana"/>
              </a:rPr>
              <a:t>Beef</a:t>
            </a:r>
            <a:r>
              <a:rPr dirty="0" sz="25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10">
                <a:solidFill>
                  <a:srgbClr val="FFFFFF"/>
                </a:solidFill>
                <a:latin typeface="Verdana"/>
                <a:cs typeface="Verdana"/>
              </a:rPr>
              <a:t>salami,</a:t>
            </a:r>
            <a:r>
              <a:rPr dirty="0" sz="25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65">
                <a:solidFill>
                  <a:srgbClr val="FFFFFF"/>
                </a:solidFill>
                <a:latin typeface="Verdana"/>
                <a:cs typeface="Verdana"/>
              </a:rPr>
              <a:t>being</a:t>
            </a:r>
            <a:r>
              <a:rPr dirty="0" sz="25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2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5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30">
                <a:solidFill>
                  <a:srgbClr val="FFFFFF"/>
                </a:solidFill>
                <a:latin typeface="Verdana"/>
                <a:cs typeface="Verdana"/>
              </a:rPr>
              <a:t>traditional</a:t>
            </a:r>
            <a:r>
              <a:rPr dirty="0" sz="25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5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5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40">
                <a:solidFill>
                  <a:srgbClr val="FFFFFF"/>
                </a:solidFill>
                <a:latin typeface="Verdana"/>
                <a:cs typeface="Verdana"/>
              </a:rPr>
              <a:t>widely</a:t>
            </a:r>
            <a:r>
              <a:rPr dirty="0" sz="25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40">
                <a:solidFill>
                  <a:srgbClr val="FFFFFF"/>
                </a:solidFill>
                <a:latin typeface="Verdana"/>
                <a:cs typeface="Verdana"/>
              </a:rPr>
              <a:t>consumed</a:t>
            </a:r>
            <a:r>
              <a:rPr dirty="0" sz="25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85">
                <a:solidFill>
                  <a:srgbClr val="FFFFFF"/>
                </a:solidFill>
                <a:latin typeface="Verdana"/>
                <a:cs typeface="Verdana"/>
              </a:rPr>
              <a:t>variety,</a:t>
            </a:r>
            <a:r>
              <a:rPr dirty="0" sz="25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85">
                <a:solidFill>
                  <a:srgbClr val="FFFFFF"/>
                </a:solidFill>
                <a:latin typeface="Verdana"/>
                <a:cs typeface="Verdana"/>
              </a:rPr>
              <a:t>might</a:t>
            </a:r>
            <a:r>
              <a:rPr dirty="0" sz="25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85">
                <a:solidFill>
                  <a:srgbClr val="FFFFFF"/>
                </a:solidFill>
                <a:latin typeface="Verdana"/>
                <a:cs typeface="Verdana"/>
              </a:rPr>
              <a:t>have</a:t>
            </a:r>
            <a:r>
              <a:rPr dirty="0" sz="25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65">
                <a:solidFill>
                  <a:srgbClr val="FFFFFF"/>
                </a:solidFill>
                <a:latin typeface="Verdana"/>
                <a:cs typeface="Verdana"/>
              </a:rPr>
              <a:t>maintained</a:t>
            </a:r>
            <a:r>
              <a:rPr dirty="0" sz="25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25">
                <a:solidFill>
                  <a:srgbClr val="FFFFFF"/>
                </a:solidFill>
                <a:latin typeface="Verdana"/>
                <a:cs typeface="Verdana"/>
              </a:rPr>
              <a:t>its popularity</a:t>
            </a:r>
            <a:r>
              <a:rPr dirty="0" sz="25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40">
                <a:solidFill>
                  <a:srgbClr val="FFFFFF"/>
                </a:solidFill>
                <a:latin typeface="Verdana"/>
                <a:cs typeface="Verdana"/>
              </a:rPr>
              <a:t>due</a:t>
            </a:r>
            <a:r>
              <a:rPr dirty="0" sz="25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5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30">
                <a:solidFill>
                  <a:srgbClr val="FFFFFF"/>
                </a:solidFill>
                <a:latin typeface="Verdana"/>
                <a:cs typeface="Verdana"/>
              </a:rPr>
              <a:t>its</a:t>
            </a:r>
            <a:r>
              <a:rPr dirty="0" sz="25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50">
                <a:solidFill>
                  <a:srgbClr val="FFFFFF"/>
                </a:solidFill>
                <a:latin typeface="Verdana"/>
                <a:cs typeface="Verdana"/>
              </a:rPr>
              <a:t>familiar</a:t>
            </a:r>
            <a:r>
              <a:rPr dirty="0" sz="25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50">
                <a:solidFill>
                  <a:srgbClr val="FFFFFF"/>
                </a:solidFill>
                <a:latin typeface="Verdana"/>
                <a:cs typeface="Verdana"/>
              </a:rPr>
              <a:t>taste</a:t>
            </a:r>
            <a:r>
              <a:rPr dirty="0" sz="25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5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5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40">
                <a:solidFill>
                  <a:srgbClr val="FFFFFF"/>
                </a:solidFill>
                <a:latin typeface="Verdana"/>
                <a:cs typeface="Verdana"/>
              </a:rPr>
              <a:t>versatility</a:t>
            </a:r>
            <a:r>
              <a:rPr dirty="0" sz="25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4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5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60">
                <a:solidFill>
                  <a:srgbClr val="FFFFFF"/>
                </a:solidFill>
                <a:latin typeface="Verdana"/>
                <a:cs typeface="Verdana"/>
              </a:rPr>
              <a:t>various</a:t>
            </a:r>
            <a:r>
              <a:rPr dirty="0" sz="25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40">
                <a:solidFill>
                  <a:srgbClr val="FFFFFF"/>
                </a:solidFill>
                <a:latin typeface="Verdana"/>
                <a:cs typeface="Verdana"/>
              </a:rPr>
              <a:t>culinary</a:t>
            </a:r>
            <a:r>
              <a:rPr dirty="0" sz="25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applications.</a:t>
            </a:r>
            <a:endParaRPr sz="2500">
              <a:latin typeface="Verdana"/>
              <a:cs typeface="Verdana"/>
            </a:endParaRPr>
          </a:p>
          <a:p>
            <a:pPr marL="12700" marR="1675130">
              <a:lnSpc>
                <a:spcPct val="114999"/>
              </a:lnSpc>
            </a:pPr>
            <a:r>
              <a:rPr dirty="0" sz="2500" spc="-80">
                <a:solidFill>
                  <a:srgbClr val="FFFFFF"/>
                </a:solidFill>
                <a:latin typeface="Verdana"/>
                <a:cs typeface="Verdana"/>
              </a:rPr>
              <a:t>Vegetarian</a:t>
            </a:r>
            <a:r>
              <a:rPr dirty="0" sz="25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85">
                <a:solidFill>
                  <a:srgbClr val="FFFFFF"/>
                </a:solidFill>
                <a:latin typeface="Verdana"/>
                <a:cs typeface="Verdana"/>
              </a:rPr>
              <a:t>salami</a:t>
            </a:r>
            <a:r>
              <a:rPr dirty="0" sz="25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50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5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5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60">
                <a:solidFill>
                  <a:srgbClr val="FFFFFF"/>
                </a:solidFill>
                <a:latin typeface="Verdana"/>
                <a:cs typeface="Verdana"/>
              </a:rPr>
              <a:t>fastest-</a:t>
            </a:r>
            <a:r>
              <a:rPr dirty="0" sz="2500" spc="-90">
                <a:solidFill>
                  <a:srgbClr val="FFFFFF"/>
                </a:solidFill>
                <a:latin typeface="Verdana"/>
                <a:cs typeface="Verdana"/>
              </a:rPr>
              <a:t>growing</a:t>
            </a:r>
            <a:r>
              <a:rPr dirty="0" sz="25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50">
                <a:solidFill>
                  <a:srgbClr val="FFFFFF"/>
                </a:solidFill>
                <a:latin typeface="Verdana"/>
                <a:cs typeface="Verdana"/>
              </a:rPr>
              <a:t>category</a:t>
            </a:r>
            <a:r>
              <a:rPr dirty="0" sz="25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40">
                <a:solidFill>
                  <a:srgbClr val="FFFFFF"/>
                </a:solidFill>
                <a:latin typeface="Verdana"/>
                <a:cs typeface="Verdana"/>
              </a:rPr>
              <a:t>over</a:t>
            </a:r>
            <a:r>
              <a:rPr dirty="0" sz="25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5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20">
                <a:solidFill>
                  <a:srgbClr val="FFFFFF"/>
                </a:solidFill>
                <a:latin typeface="Verdana"/>
                <a:cs typeface="Verdana"/>
              </a:rPr>
              <a:t>forecast</a:t>
            </a:r>
            <a:r>
              <a:rPr dirty="0" sz="25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50">
                <a:solidFill>
                  <a:srgbClr val="FFFFFF"/>
                </a:solidFill>
                <a:latin typeface="Verdana"/>
                <a:cs typeface="Verdana"/>
              </a:rPr>
              <a:t>period,</a:t>
            </a:r>
            <a:r>
              <a:rPr dirty="0" sz="25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showing </a:t>
            </a:r>
            <a:r>
              <a:rPr dirty="0" sz="2500" spc="-85">
                <a:solidFill>
                  <a:srgbClr val="FFFFFF"/>
                </a:solidFill>
                <a:latin typeface="Verdana"/>
                <a:cs typeface="Verdana"/>
              </a:rPr>
              <a:t>remarkable</a:t>
            </a:r>
            <a:r>
              <a:rPr dirty="0" sz="25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65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25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20">
                <a:solidFill>
                  <a:srgbClr val="FFFFFF"/>
                </a:solidFill>
                <a:latin typeface="Verdana"/>
                <a:cs typeface="Verdana"/>
              </a:rPr>
              <a:t>potential</a:t>
            </a:r>
            <a:r>
              <a:rPr dirty="0" sz="25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40">
                <a:solidFill>
                  <a:srgbClr val="FFFFFF"/>
                </a:solidFill>
                <a:latin typeface="Verdana"/>
                <a:cs typeface="Verdana"/>
              </a:rPr>
              <a:t>over</a:t>
            </a:r>
            <a:r>
              <a:rPr dirty="0" sz="25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5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20">
                <a:solidFill>
                  <a:srgbClr val="FFFFFF"/>
                </a:solidFill>
                <a:latin typeface="Verdana"/>
                <a:cs typeface="Verdana"/>
              </a:rPr>
              <a:t>forecast</a:t>
            </a:r>
            <a:r>
              <a:rPr dirty="0" sz="25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period.</a:t>
            </a:r>
            <a:endParaRPr sz="2500">
              <a:latin typeface="Verdana"/>
              <a:cs typeface="Verdana"/>
            </a:endParaRPr>
          </a:p>
          <a:p>
            <a:pPr algn="just" marL="12700" marR="457200">
              <a:lnSpc>
                <a:spcPct val="114999"/>
              </a:lnSpc>
            </a:pPr>
            <a:r>
              <a:rPr dirty="0" sz="2500" spc="-1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500" spc="-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45">
                <a:solidFill>
                  <a:srgbClr val="FFFFFF"/>
                </a:solidFill>
                <a:latin typeface="Verdana"/>
                <a:cs typeface="Verdana"/>
              </a:rPr>
              <a:t>prominence</a:t>
            </a:r>
            <a:r>
              <a:rPr dirty="0" sz="25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2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5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65">
                <a:solidFill>
                  <a:srgbClr val="FFFFFF"/>
                </a:solidFill>
                <a:latin typeface="Verdana"/>
                <a:cs typeface="Verdana"/>
              </a:rPr>
              <a:t>restaurants</a:t>
            </a:r>
            <a:r>
              <a:rPr dirty="0" sz="25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could</a:t>
            </a:r>
            <a:r>
              <a:rPr dirty="0" sz="25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90">
                <a:solidFill>
                  <a:srgbClr val="FFFFFF"/>
                </a:solidFill>
                <a:latin typeface="Verdana"/>
                <a:cs typeface="Verdana"/>
              </a:rPr>
              <a:t>be</a:t>
            </a:r>
            <a:r>
              <a:rPr dirty="0" sz="25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30">
                <a:solidFill>
                  <a:srgbClr val="FFFFFF"/>
                </a:solidFill>
                <a:latin typeface="Verdana"/>
                <a:cs typeface="Verdana"/>
              </a:rPr>
              <a:t>attributed</a:t>
            </a:r>
            <a:r>
              <a:rPr dirty="0" sz="25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5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7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5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55">
                <a:solidFill>
                  <a:srgbClr val="FFFFFF"/>
                </a:solidFill>
                <a:latin typeface="Verdana"/>
                <a:cs typeface="Verdana"/>
              </a:rPr>
              <a:t>widespread</a:t>
            </a:r>
            <a:r>
              <a:rPr dirty="0" sz="25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30">
                <a:solidFill>
                  <a:srgbClr val="FFFFFF"/>
                </a:solidFill>
                <a:latin typeface="Verdana"/>
                <a:cs typeface="Verdana"/>
              </a:rPr>
              <a:t>inclusion</a:t>
            </a:r>
            <a:r>
              <a:rPr dirty="0" sz="25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2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5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5">
                <a:solidFill>
                  <a:srgbClr val="FFFFFF"/>
                </a:solidFill>
                <a:latin typeface="Verdana"/>
                <a:cs typeface="Verdana"/>
              </a:rPr>
              <a:t>salami</a:t>
            </a:r>
            <a:r>
              <a:rPr dirty="0" sz="25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25">
                <a:solidFill>
                  <a:srgbClr val="FFFFFF"/>
                </a:solidFill>
                <a:latin typeface="Verdana"/>
                <a:cs typeface="Verdana"/>
              </a:rPr>
              <a:t>in </a:t>
            </a:r>
            <a:r>
              <a:rPr dirty="0" sz="2500" spc="-65">
                <a:solidFill>
                  <a:srgbClr val="FFFFFF"/>
                </a:solidFill>
                <a:latin typeface="Verdana"/>
                <a:cs typeface="Verdana"/>
              </a:rPr>
              <a:t>diverse</a:t>
            </a:r>
            <a:r>
              <a:rPr dirty="0" sz="25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45">
                <a:solidFill>
                  <a:srgbClr val="FFFFFF"/>
                </a:solidFill>
                <a:latin typeface="Verdana"/>
                <a:cs typeface="Verdana"/>
              </a:rPr>
              <a:t>culinary</a:t>
            </a:r>
            <a:r>
              <a:rPr dirty="0" sz="25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65">
                <a:solidFill>
                  <a:srgbClr val="FFFFFF"/>
                </a:solidFill>
                <a:latin typeface="Verdana"/>
                <a:cs typeface="Verdana"/>
              </a:rPr>
              <a:t>offerings,</a:t>
            </a:r>
            <a:r>
              <a:rPr dirty="0" sz="25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60">
                <a:solidFill>
                  <a:srgbClr val="FFFFFF"/>
                </a:solidFill>
                <a:latin typeface="Verdana"/>
                <a:cs typeface="Verdana"/>
              </a:rPr>
              <a:t>such</a:t>
            </a:r>
            <a:r>
              <a:rPr dirty="0" sz="25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245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2500" spc="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80">
                <a:solidFill>
                  <a:srgbClr val="FFFFFF"/>
                </a:solidFill>
                <a:latin typeface="Verdana"/>
                <a:cs typeface="Verdana"/>
              </a:rPr>
              <a:t>sandwiches,</a:t>
            </a:r>
            <a:r>
              <a:rPr dirty="0" sz="25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35">
                <a:solidFill>
                  <a:srgbClr val="FFFFFF"/>
                </a:solidFill>
                <a:latin typeface="Verdana"/>
                <a:cs typeface="Verdana"/>
              </a:rPr>
              <a:t>pizzas,</a:t>
            </a:r>
            <a:r>
              <a:rPr dirty="0" sz="2500" spc="-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5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40">
                <a:solidFill>
                  <a:srgbClr val="FFFFFF"/>
                </a:solidFill>
                <a:latin typeface="Verdana"/>
                <a:cs typeface="Verdana"/>
              </a:rPr>
              <a:t>charcuterie</a:t>
            </a:r>
            <a:r>
              <a:rPr dirty="0" sz="25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85">
                <a:solidFill>
                  <a:srgbClr val="FFFFFF"/>
                </a:solidFill>
                <a:latin typeface="Verdana"/>
                <a:cs typeface="Verdana"/>
              </a:rPr>
              <a:t>boards,</a:t>
            </a:r>
            <a:r>
              <a:rPr dirty="0" sz="25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65">
                <a:solidFill>
                  <a:srgbClr val="FFFFFF"/>
                </a:solidFill>
                <a:latin typeface="Verdana"/>
                <a:cs typeface="Verdana"/>
              </a:rPr>
              <a:t>catering</a:t>
            </a:r>
            <a:r>
              <a:rPr dirty="0" sz="25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5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50">
                <a:solidFill>
                  <a:srgbClr val="FFFFFF"/>
                </a:solidFill>
                <a:latin typeface="Verdana"/>
                <a:cs typeface="Verdana"/>
              </a:rPr>
              <a:t>a </a:t>
            </a:r>
            <a:r>
              <a:rPr dirty="0" sz="2500" spc="-25">
                <a:solidFill>
                  <a:srgbClr val="FFFFFF"/>
                </a:solidFill>
                <a:latin typeface="Verdana"/>
                <a:cs typeface="Verdana"/>
              </a:rPr>
              <a:t>broad</a:t>
            </a:r>
            <a:r>
              <a:rPr dirty="0" sz="25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50">
                <a:solidFill>
                  <a:srgbClr val="FFFFFF"/>
                </a:solidFill>
                <a:latin typeface="Verdana"/>
                <a:cs typeface="Verdana"/>
              </a:rPr>
              <a:t>consumer</a:t>
            </a:r>
            <a:r>
              <a:rPr dirty="0" sz="25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65">
                <a:solidFill>
                  <a:srgbClr val="FFFFFF"/>
                </a:solidFill>
                <a:latin typeface="Verdana"/>
                <a:cs typeface="Verdana"/>
              </a:rPr>
              <a:t>base</a:t>
            </a:r>
            <a:r>
              <a:rPr dirty="0" sz="25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10">
                <a:solidFill>
                  <a:srgbClr val="FFFFFF"/>
                </a:solidFill>
                <a:latin typeface="Verdana"/>
                <a:cs typeface="Verdana"/>
              </a:rPr>
              <a:t>seeking</a:t>
            </a:r>
            <a:r>
              <a:rPr dirty="0" sz="25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30">
                <a:solidFill>
                  <a:srgbClr val="FFFFFF"/>
                </a:solidFill>
                <a:latin typeface="Verdana"/>
                <a:cs typeface="Verdana"/>
              </a:rPr>
              <a:t>convenient</a:t>
            </a:r>
            <a:r>
              <a:rPr dirty="0" sz="25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5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5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20">
                <a:solidFill>
                  <a:srgbClr val="FFFFFF"/>
                </a:solidFill>
                <a:latin typeface="Verdana"/>
                <a:cs typeface="Verdana"/>
              </a:rPr>
              <a:t>flavourful</a:t>
            </a:r>
            <a:r>
              <a:rPr dirty="0" sz="25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60">
                <a:solidFill>
                  <a:srgbClr val="FFFFFF"/>
                </a:solidFill>
                <a:latin typeface="Verdana"/>
                <a:cs typeface="Verdana"/>
              </a:rPr>
              <a:t>dining</a:t>
            </a:r>
            <a:r>
              <a:rPr dirty="0" sz="25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experiences.</a:t>
            </a:r>
            <a:endParaRPr sz="2500">
              <a:latin typeface="Verdana"/>
              <a:cs typeface="Verdana"/>
            </a:endParaRPr>
          </a:p>
          <a:p>
            <a:pPr algn="just" marL="12700" marR="5080">
              <a:lnSpc>
                <a:spcPct val="114999"/>
              </a:lnSpc>
            </a:pPr>
            <a:r>
              <a:rPr dirty="0" sz="2500" spc="-120">
                <a:solidFill>
                  <a:srgbClr val="FFFFFF"/>
                </a:solidFill>
                <a:latin typeface="Verdana"/>
                <a:cs typeface="Verdana"/>
              </a:rPr>
              <a:t>Salami,</a:t>
            </a:r>
            <a:r>
              <a:rPr dirty="0" sz="25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60">
                <a:solidFill>
                  <a:srgbClr val="FFFFFF"/>
                </a:solidFill>
                <a:latin typeface="Verdana"/>
                <a:cs typeface="Verdana"/>
              </a:rPr>
              <a:t>being</a:t>
            </a:r>
            <a:r>
              <a:rPr dirty="0" sz="25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2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5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45">
                <a:solidFill>
                  <a:srgbClr val="FFFFFF"/>
                </a:solidFill>
                <a:latin typeface="Verdana"/>
                <a:cs typeface="Verdana"/>
              </a:rPr>
              <a:t>versatile</a:t>
            </a:r>
            <a:r>
              <a:rPr dirty="0" sz="25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5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5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80">
                <a:solidFill>
                  <a:srgbClr val="FFFFFF"/>
                </a:solidFill>
                <a:latin typeface="Verdana"/>
                <a:cs typeface="Verdana"/>
              </a:rPr>
              <a:t>ready-</a:t>
            </a:r>
            <a:r>
              <a:rPr dirty="0" sz="2500" spc="-50">
                <a:solidFill>
                  <a:srgbClr val="FFFFFF"/>
                </a:solidFill>
                <a:latin typeface="Verdana"/>
                <a:cs typeface="Verdana"/>
              </a:rPr>
              <a:t>to-</a:t>
            </a:r>
            <a:r>
              <a:rPr dirty="0" sz="2500" spc="-45">
                <a:solidFill>
                  <a:srgbClr val="FFFFFF"/>
                </a:solidFill>
                <a:latin typeface="Verdana"/>
                <a:cs typeface="Verdana"/>
              </a:rPr>
              <a:t>consume</a:t>
            </a:r>
            <a:r>
              <a:rPr dirty="0" sz="25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25">
                <a:solidFill>
                  <a:srgbClr val="FFFFFF"/>
                </a:solidFill>
                <a:latin typeface="Verdana"/>
                <a:cs typeface="Verdana"/>
              </a:rPr>
              <a:t>product,</a:t>
            </a:r>
            <a:r>
              <a:rPr dirty="0" sz="25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70">
                <a:solidFill>
                  <a:srgbClr val="FFFFFF"/>
                </a:solidFill>
                <a:latin typeface="Verdana"/>
                <a:cs typeface="Verdana"/>
              </a:rPr>
              <a:t>aligns</a:t>
            </a:r>
            <a:r>
              <a:rPr dirty="0" sz="25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25">
                <a:solidFill>
                  <a:srgbClr val="FFFFFF"/>
                </a:solidFill>
                <a:latin typeface="Verdana"/>
                <a:cs typeface="Verdana"/>
              </a:rPr>
              <a:t>well</a:t>
            </a:r>
            <a:r>
              <a:rPr dirty="0" sz="25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40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dirty="0" sz="25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3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5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60">
                <a:solidFill>
                  <a:srgbClr val="FFFFFF"/>
                </a:solidFill>
                <a:latin typeface="Verdana"/>
                <a:cs typeface="Verdana"/>
              </a:rPr>
              <a:t>demand</a:t>
            </a:r>
            <a:r>
              <a:rPr dirty="0" sz="25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2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5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50">
                <a:solidFill>
                  <a:srgbClr val="FFFFFF"/>
                </a:solidFill>
                <a:latin typeface="Verdana"/>
                <a:cs typeface="Verdana"/>
              </a:rPr>
              <a:t>quick</a:t>
            </a:r>
            <a:r>
              <a:rPr dirty="0" sz="25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5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5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55">
                <a:solidFill>
                  <a:srgbClr val="FFFFFF"/>
                </a:solidFill>
                <a:latin typeface="Verdana"/>
                <a:cs typeface="Verdana"/>
              </a:rPr>
              <a:t>satisfying</a:t>
            </a:r>
            <a:r>
              <a:rPr dirty="0" sz="25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85">
                <a:solidFill>
                  <a:srgbClr val="FFFFFF"/>
                </a:solidFill>
                <a:latin typeface="Verdana"/>
                <a:cs typeface="Verdana"/>
              </a:rPr>
              <a:t>snacks</a:t>
            </a:r>
            <a:r>
              <a:rPr dirty="0" sz="25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5">
                <a:solidFill>
                  <a:srgbClr val="FFFFFF"/>
                </a:solidFill>
                <a:latin typeface="Verdana"/>
                <a:cs typeface="Verdana"/>
              </a:rPr>
              <a:t>or</a:t>
            </a:r>
            <a:r>
              <a:rPr dirty="0" sz="25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75">
                <a:solidFill>
                  <a:srgbClr val="FFFFFF"/>
                </a:solidFill>
                <a:latin typeface="Verdana"/>
                <a:cs typeface="Verdana"/>
              </a:rPr>
              <a:t>meals</a:t>
            </a:r>
            <a:r>
              <a:rPr dirty="0" sz="25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2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5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hotel</a:t>
            </a:r>
            <a:r>
              <a:rPr dirty="0" sz="25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0">
                <a:solidFill>
                  <a:srgbClr val="FFFFFF"/>
                </a:solidFill>
                <a:latin typeface="Verdana"/>
                <a:cs typeface="Verdana"/>
              </a:rPr>
              <a:t>guests.</a:t>
            </a:r>
            <a:endParaRPr sz="2500">
              <a:latin typeface="Verdana"/>
              <a:cs typeface="Verdana"/>
            </a:endParaRPr>
          </a:p>
          <a:p>
            <a:pPr algn="just" marL="12700" marR="132080">
              <a:lnSpc>
                <a:spcPct val="114999"/>
              </a:lnSpc>
            </a:pPr>
            <a:r>
              <a:rPr dirty="0" sz="2500" spc="-1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500" spc="-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35">
                <a:solidFill>
                  <a:srgbClr val="FFFFFF"/>
                </a:solidFill>
                <a:latin typeface="Verdana"/>
                <a:cs typeface="Verdana"/>
              </a:rPr>
              <a:t>convenience</a:t>
            </a:r>
            <a:r>
              <a:rPr dirty="0" sz="25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5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65">
                <a:solidFill>
                  <a:srgbClr val="FFFFFF"/>
                </a:solidFill>
                <a:latin typeface="Verdana"/>
                <a:cs typeface="Verdana"/>
              </a:rPr>
              <a:t>diverse</a:t>
            </a:r>
            <a:r>
              <a:rPr dirty="0" sz="25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30">
                <a:solidFill>
                  <a:srgbClr val="FFFFFF"/>
                </a:solidFill>
                <a:latin typeface="Verdana"/>
                <a:cs typeface="Verdana"/>
              </a:rPr>
              <a:t>applications</a:t>
            </a:r>
            <a:r>
              <a:rPr dirty="0" sz="25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2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5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5">
                <a:solidFill>
                  <a:srgbClr val="FFFFFF"/>
                </a:solidFill>
                <a:latin typeface="Verdana"/>
                <a:cs typeface="Verdana"/>
              </a:rPr>
              <a:t>salami</a:t>
            </a:r>
            <a:r>
              <a:rPr dirty="0" sz="25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215">
                <a:solidFill>
                  <a:srgbClr val="FFFFFF"/>
                </a:solidFill>
                <a:latin typeface="Verdana"/>
                <a:cs typeface="Verdana"/>
              </a:rPr>
              <a:t>make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50">
                <a:solidFill>
                  <a:srgbClr val="FFFFFF"/>
                </a:solidFill>
                <a:latin typeface="Verdana"/>
                <a:cs typeface="Verdana"/>
              </a:rPr>
              <a:t>it</a:t>
            </a:r>
            <a:r>
              <a:rPr dirty="0" sz="25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225">
                <a:solidFill>
                  <a:srgbClr val="FFFFFF"/>
                </a:solidFill>
                <a:latin typeface="Verdana"/>
                <a:cs typeface="Verdana"/>
              </a:rPr>
              <a:t>an</a:t>
            </a:r>
            <a:r>
              <a:rPr dirty="0" sz="2500" spc="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40">
                <a:solidFill>
                  <a:srgbClr val="FFFFFF"/>
                </a:solidFill>
                <a:latin typeface="Verdana"/>
                <a:cs typeface="Verdana"/>
              </a:rPr>
              <a:t>attractive</a:t>
            </a:r>
            <a:r>
              <a:rPr dirty="0" sz="25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option</a:t>
            </a:r>
            <a:r>
              <a:rPr dirty="0" sz="25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5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25">
                <a:solidFill>
                  <a:srgbClr val="FFFFFF"/>
                </a:solidFill>
                <a:latin typeface="Verdana"/>
                <a:cs typeface="Verdana"/>
              </a:rPr>
              <a:t>chefs</a:t>
            </a:r>
            <a:r>
              <a:rPr dirty="0" sz="25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25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foodservice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30">
                <a:solidFill>
                  <a:srgbClr val="FFFFFF"/>
                </a:solidFill>
                <a:latin typeface="Verdana"/>
                <a:cs typeface="Verdana"/>
              </a:rPr>
              <a:t>providers</a:t>
            </a:r>
            <a:r>
              <a:rPr dirty="0" sz="25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65">
                <a:solidFill>
                  <a:srgbClr val="FFFFFF"/>
                </a:solidFill>
                <a:latin typeface="Verdana"/>
                <a:cs typeface="Verdana"/>
              </a:rPr>
              <a:t>looking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5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55">
                <a:solidFill>
                  <a:srgbClr val="FFFFFF"/>
                </a:solidFill>
                <a:latin typeface="Verdana"/>
                <a:cs typeface="Verdana"/>
              </a:rPr>
              <a:t>enhance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90">
                <a:solidFill>
                  <a:srgbClr val="FFFFFF"/>
                </a:solidFill>
                <a:latin typeface="Verdana"/>
                <a:cs typeface="Verdana"/>
              </a:rPr>
              <a:t>menu</a:t>
            </a:r>
            <a:r>
              <a:rPr dirty="0" sz="25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offerings.</a:t>
            </a:r>
            <a:endParaRPr sz="25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21597" rIns="0" bIns="0" rtlCol="0" vert="horz">
            <a:spAutoFit/>
          </a:bodyPr>
          <a:lstStyle/>
          <a:p>
            <a:pPr marL="5625465">
              <a:lnSpc>
                <a:spcPct val="100000"/>
              </a:lnSpc>
              <a:spcBef>
                <a:spcPts val="100"/>
              </a:spcBef>
            </a:pPr>
            <a:r>
              <a:rPr dirty="0" spc="-254"/>
              <a:t>KEY</a:t>
            </a:r>
            <a:r>
              <a:rPr dirty="0" spc="-745"/>
              <a:t> </a:t>
            </a:r>
            <a:r>
              <a:rPr dirty="0" spc="-80"/>
              <a:t>PLAYERS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8248" y="532936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676" y="937918"/>
            <a:ext cx="6066790" cy="140081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000" spc="-550">
                <a:latin typeface="Arial Black"/>
                <a:cs typeface="Arial Black"/>
              </a:rPr>
              <a:t>Contact</a:t>
            </a:r>
            <a:r>
              <a:rPr dirty="0" sz="9000" spc="-875">
                <a:latin typeface="Arial Black"/>
                <a:cs typeface="Arial Black"/>
              </a:rPr>
              <a:t> </a:t>
            </a:r>
            <a:r>
              <a:rPr dirty="0" sz="9000" spc="-760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7595"/>
            <a:ext cx="3724289" cy="2371721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14350" rIns="0" bIns="0" rtlCol="0" vert="horz">
            <a:spAutoFit/>
          </a:bodyPr>
          <a:lstStyle/>
          <a:p>
            <a:pPr algn="ctr" marR="501015">
              <a:lnSpc>
                <a:spcPct val="100000"/>
              </a:lnSpc>
              <a:spcBef>
                <a:spcPts val="4050"/>
              </a:spcBef>
            </a:pPr>
            <a:r>
              <a:rPr dirty="0"/>
              <a:t>COGNITIVE</a:t>
            </a:r>
            <a:r>
              <a:rPr dirty="0" spc="-45"/>
              <a:t> </a:t>
            </a:r>
            <a:r>
              <a:rPr dirty="0"/>
              <a:t>MARKET</a:t>
            </a:r>
            <a:r>
              <a:rPr dirty="0" spc="-30"/>
              <a:t> </a:t>
            </a:r>
            <a:r>
              <a:rPr dirty="0" spc="-10"/>
              <a:t>RESEARCH</a:t>
            </a:r>
          </a:p>
          <a:p>
            <a:pPr algn="ctr" marR="782320">
              <a:lnSpc>
                <a:spcPct val="100000"/>
              </a:lnSpc>
              <a:spcBef>
                <a:spcPts val="2135"/>
              </a:spcBef>
              <a:tabLst>
                <a:tab pos="1054735" algn="l"/>
                <a:tab pos="1821814" algn="l"/>
                <a:tab pos="5441315" algn="l"/>
                <a:tab pos="5757545" algn="l"/>
                <a:tab pos="6828155" algn="l"/>
              </a:tabLst>
            </a:pPr>
            <a:r>
              <a:rPr dirty="0" sz="3500" spc="240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6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312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50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020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60" b="0">
                <a:latin typeface="Lato"/>
                <a:cs typeface="Lato"/>
              </a:rPr>
              <a:t>8123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0732</a:t>
            </a:r>
            <a:endParaRPr sz="3500">
              <a:latin typeface="Lato"/>
              <a:cs typeface="Lato"/>
            </a:endParaRPr>
          </a:p>
          <a:p>
            <a:pPr algn="ctr" marR="782320">
              <a:lnSpc>
                <a:spcPct val="100000"/>
              </a:lnSpc>
              <a:spcBef>
                <a:spcPts val="655"/>
              </a:spcBef>
              <a:tabLst>
                <a:tab pos="1492885" algn="l"/>
                <a:tab pos="2891790" algn="l"/>
              </a:tabLst>
            </a:pPr>
            <a:r>
              <a:rPr dirty="0" sz="3500" spc="280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75" b="0">
                <a:latin typeface="Lato"/>
                <a:cs typeface="Lato"/>
              </a:rPr>
              <a:t>91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983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8611</a:t>
            </a:r>
            <a:endParaRPr sz="3500">
              <a:latin typeface="Lato"/>
              <a:cs typeface="Lato"/>
            </a:endParaRPr>
          </a:p>
          <a:p>
            <a:pPr algn="ctr" marR="501015">
              <a:lnSpc>
                <a:spcPct val="100000"/>
              </a:lnSpc>
              <a:spcBef>
                <a:spcPts val="2100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340" b="0">
                <a:latin typeface="Lato"/>
                <a:cs typeface="Lato"/>
              </a:rPr>
              <a:t>cognitivemarketresearch.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21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25"/>
              </a:spcBef>
              <a:tabLst>
                <a:tab pos="2087880" algn="l"/>
                <a:tab pos="3189605" algn="l"/>
                <a:tab pos="4422775" algn="l"/>
                <a:tab pos="6500495" algn="l"/>
                <a:tab pos="6870700" algn="l"/>
              </a:tabLst>
            </a:pPr>
            <a:r>
              <a:rPr dirty="0" sz="4100" spc="33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5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9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30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-50" b="0">
                <a:latin typeface="Lato"/>
                <a:cs typeface="Lato"/>
              </a:rPr>
              <a:t>: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u="heavy" sz="4100" spc="385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4"/>
              </a:rPr>
              <a:t>http://tinyurl.com/yya5wbh2 </a:t>
            </a:r>
            <a:endParaRPr sz="4100">
              <a:latin typeface="Lato"/>
              <a:cs typeface="Lato"/>
            </a:endParaRPr>
          </a:p>
          <a:p>
            <a:pPr algn="ctr" marL="410845">
              <a:lnSpc>
                <a:spcPts val="3604"/>
              </a:lnSpc>
              <a:spcBef>
                <a:spcPts val="4700"/>
              </a:spcBef>
              <a:tabLst>
                <a:tab pos="1962150" algn="l"/>
                <a:tab pos="3047365" algn="l"/>
                <a:tab pos="3927475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5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8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410845">
              <a:lnSpc>
                <a:spcPts val="3604"/>
              </a:lnSpc>
            </a:pPr>
            <a:r>
              <a:rPr dirty="0" u="heavy" sz="3200" spc="310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5"/>
              </a:rPr>
              <a:t>https://www.cognitivemarketresearch.com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Timothy Kessler</dc:creator>
  <cp:keywords>DAF6OslwljM,BAFWDJyds2Y</cp:keywords>
  <dc:title>Salami Market Report 2024</dc:title>
  <dcterms:created xsi:type="dcterms:W3CDTF">2024-01-19T03:36:29Z</dcterms:created>
  <dcterms:modified xsi:type="dcterms:W3CDTF">2024-01-19T03:36:29Z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2024-01-18T00:00:00Z</vt:filetime>
  </property>
  <property fmtid="{D5CDD505-2E9C-101B-9397-08002B2CF9AE}" pid="3" name="Creator">
    <vt:lpwstr>Canva</vt:lpwstr>
  </property>
  <property fmtid="{D5CDD505-2E9C-101B-9397-08002B2CF9AE}" pid="4" name="LastSaved">
    <vt:filetime>2024-01-19T00:00:00Z</vt:filetime>
  </property>
  <property fmtid="{D5CDD505-2E9C-101B-9397-08002B2CF9AE}" pid="5" name="Producer">
    <vt:lpwstr>3-Heights(TM) PDF Security Shell 4.8.25.2 (http://www.pdf-tools.com)</vt:lpwstr>
  </property>
</Properties>
</file>