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jp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jpg"/><Relationship Id="rId11" Type="http://schemas.openxmlformats.org/officeDocument/2006/relationships/image" Target="../media/image11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927762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0135" y="244536"/>
            <a:ext cx="14987729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636974" y="5281515"/>
            <a:ext cx="6337300" cy="1520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13319" y="2028977"/>
            <a:ext cx="2809874" cy="159066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246449" y="1685534"/>
            <a:ext cx="2590799" cy="212407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587362" y="1861108"/>
            <a:ext cx="3228989" cy="177164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13319" y="3984223"/>
            <a:ext cx="2324099" cy="231455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50615" y="4449317"/>
            <a:ext cx="2981324" cy="155257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583430" y="4532360"/>
            <a:ext cx="3228989" cy="138110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06569" y="6767748"/>
            <a:ext cx="3428999" cy="248602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174699" y="6598218"/>
            <a:ext cx="2657474" cy="265745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782525" y="6767748"/>
            <a:ext cx="2724149" cy="23812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57822"/>
            <a:ext cx="17002587" cy="22809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20515" y="4026781"/>
            <a:ext cx="1475613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1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hyperlink" Target="http://tinyurl.com/ys68febr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36042" y="9414577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66634" y="2472929"/>
            <a:ext cx="8627745" cy="4854575"/>
          </a:xfrm>
          <a:prstGeom prst="rect">
            <a:avLst/>
          </a:prstGeom>
        </p:spPr>
        <p:txBody>
          <a:bodyPr wrap="square" lIns="0" tIns="233679" rIns="0" bIns="0" rtlCol="0" vert="horz">
            <a:spAutoFit/>
          </a:bodyPr>
          <a:lstStyle/>
          <a:p>
            <a:pPr marL="12700" marR="5080">
              <a:lnSpc>
                <a:spcPts val="9070"/>
              </a:lnSpc>
              <a:spcBef>
                <a:spcPts val="1839"/>
              </a:spcBef>
            </a:pPr>
            <a:r>
              <a:rPr dirty="0" sz="9000" spc="1780" b="0">
                <a:solidFill>
                  <a:srgbClr val="FFFFFF"/>
                </a:solidFill>
                <a:latin typeface="Yanone Kaffeesatz Thin"/>
                <a:cs typeface="Yanone Kaffeesatz Thin"/>
              </a:rPr>
              <a:t>GLOBAL </a:t>
            </a:r>
            <a:r>
              <a:rPr dirty="0" sz="9000" spc="1810" b="0">
                <a:solidFill>
                  <a:srgbClr val="FFFFFF"/>
                </a:solidFill>
                <a:latin typeface="Yanone Kaffeesatz Thin"/>
                <a:cs typeface="Yanone Kaffeesatz Thin"/>
              </a:rPr>
              <a:t>SAFFRON </a:t>
            </a:r>
            <a:r>
              <a:rPr dirty="0" sz="9000" spc="190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9000" spc="1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9000" spc="1905" b="0">
                <a:solidFill>
                  <a:srgbClr val="FFFFFF"/>
                </a:solidFill>
                <a:latin typeface="Yanone Kaffeesatz Thin"/>
                <a:cs typeface="Yanone Kaffeesatz Thin"/>
              </a:rPr>
              <a:t>REPORT </a:t>
            </a:r>
            <a:r>
              <a:rPr dirty="0" sz="9000" spc="875" b="0">
                <a:solidFill>
                  <a:srgbClr val="FFFFFF"/>
                </a:solidFill>
                <a:latin typeface="Yanone Kaffeesatz Thin"/>
                <a:cs typeface="Yanone Kaffeesatz Thin"/>
              </a:rPr>
              <a:t>2024</a:t>
            </a:r>
            <a:endParaRPr sz="9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550224" y="2460392"/>
              <a:ext cx="13185775" cy="6082665"/>
            </a:xfrm>
            <a:custGeom>
              <a:avLst/>
              <a:gdLst/>
              <a:ahLst/>
              <a:cxnLst/>
              <a:rect l="l" t="t" r="r" b="b"/>
              <a:pathLst>
                <a:path w="13185775" h="6082665">
                  <a:moveTo>
                    <a:pt x="13185741" y="6082071"/>
                  </a:moveTo>
                  <a:lnTo>
                    <a:pt x="0" y="6082071"/>
                  </a:lnTo>
                  <a:lnTo>
                    <a:pt x="0" y="0"/>
                  </a:lnTo>
                  <a:lnTo>
                    <a:pt x="13185741" y="0"/>
                  </a:lnTo>
                  <a:lnTo>
                    <a:pt x="13185741" y="6082071"/>
                  </a:lnTo>
                  <a:close/>
                </a:path>
              </a:pathLst>
            </a:custGeom>
            <a:solidFill>
              <a:srgbClr val="57060D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48732" y="2731979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6" name="object 6" descr=""/>
          <p:cNvSpPr txBox="1"/>
          <p:nvPr/>
        </p:nvSpPr>
        <p:spPr>
          <a:xfrm>
            <a:off x="2805627" y="3890816"/>
            <a:ext cx="12369165" cy="4225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dirty="0" sz="3400" spc="85">
                <a:solidFill>
                  <a:srgbClr val="FFFFFF"/>
                </a:solidFill>
                <a:latin typeface="Verdana"/>
                <a:cs typeface="Verdana"/>
              </a:rPr>
              <a:t>During</a:t>
            </a:r>
            <a:r>
              <a:rPr dirty="0" sz="34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0">
                <a:solidFill>
                  <a:srgbClr val="FFFFFF"/>
                </a:solidFill>
                <a:latin typeface="Verdana"/>
                <a:cs typeface="Verdana"/>
              </a:rPr>
              <a:t>anticipated</a:t>
            </a:r>
            <a:r>
              <a:rPr dirty="0" sz="34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5">
                <a:solidFill>
                  <a:srgbClr val="FFFFFF"/>
                </a:solidFill>
                <a:latin typeface="Verdana"/>
                <a:cs typeface="Verdana"/>
              </a:rPr>
              <a:t>period,</a:t>
            </a:r>
            <a:r>
              <a:rPr dirty="0" sz="34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4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will</a:t>
            </a:r>
            <a:r>
              <a:rPr dirty="0" sz="34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increase </a:t>
            </a:r>
            <a:r>
              <a:rPr dirty="0" sz="3400" spc="105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34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25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4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34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components,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34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34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awareness,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availability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4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these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ingredients</a:t>
            </a:r>
            <a:r>
              <a:rPr dirty="0" sz="34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4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4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75">
                <a:solidFill>
                  <a:srgbClr val="FFFFFF"/>
                </a:solidFill>
                <a:latin typeface="Verdana"/>
                <a:cs typeface="Verdana"/>
              </a:rPr>
              <a:t>variety</a:t>
            </a:r>
            <a:r>
              <a:rPr dirty="0" sz="34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4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formats</a:t>
            </a:r>
            <a:r>
              <a:rPr dirty="0" sz="34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4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Verdana"/>
                <a:cs typeface="Verdana"/>
              </a:rPr>
              <a:t>make</a:t>
            </a:r>
            <a:r>
              <a:rPr dirty="0" sz="34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14">
                <a:solidFill>
                  <a:srgbClr val="FFFFFF"/>
                </a:solidFill>
                <a:latin typeface="Verdana"/>
                <a:cs typeface="Verdana"/>
              </a:rPr>
              <a:t>them</a:t>
            </a:r>
            <a:r>
              <a:rPr dirty="0" sz="34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easily 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usable.</a:t>
            </a:r>
            <a:r>
              <a:rPr dirty="0" sz="34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85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4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4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0">
                <a:solidFill>
                  <a:srgbClr val="FFFFFF"/>
                </a:solidFill>
                <a:latin typeface="Verdana"/>
                <a:cs typeface="Verdana"/>
              </a:rPr>
              <a:t>well-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liked</a:t>
            </a:r>
            <a:r>
              <a:rPr dirty="0" sz="34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4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treating</a:t>
            </a:r>
            <a:r>
              <a:rPr dirty="0" sz="34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0">
                <a:solidFill>
                  <a:srgbClr val="FFFFFF"/>
                </a:solidFill>
                <a:latin typeface="Verdana"/>
                <a:cs typeface="Verdana"/>
              </a:rPr>
              <a:t>measles,</a:t>
            </a:r>
            <a:r>
              <a:rPr dirty="0" sz="34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asthma, </a:t>
            </a:r>
            <a:r>
              <a:rPr dirty="0" sz="3400" spc="-90">
                <a:solidFill>
                  <a:srgbClr val="FFFFFF"/>
                </a:solidFill>
                <a:latin typeface="Verdana"/>
                <a:cs typeface="Verdana"/>
              </a:rPr>
              <a:t>sneezes,</a:t>
            </a:r>
            <a:r>
              <a:rPr dirty="0" sz="34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colds</a:t>
            </a:r>
            <a:r>
              <a:rPr dirty="0" sz="34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05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34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4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34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14">
                <a:solidFill>
                  <a:srgbClr val="FFFFFF"/>
                </a:solidFill>
                <a:latin typeface="Verdana"/>
                <a:cs typeface="Verdana"/>
              </a:rPr>
              <a:t>high</a:t>
            </a:r>
            <a:r>
              <a:rPr dirty="0" sz="34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vitamin</a:t>
            </a:r>
            <a:r>
              <a:rPr dirty="0" sz="34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75">
                <a:solidFill>
                  <a:srgbClr val="FFFFFF"/>
                </a:solidFill>
                <a:latin typeface="Verdana"/>
                <a:cs typeface="Verdana"/>
              </a:rPr>
              <a:t>content</a:t>
            </a:r>
            <a:r>
              <a:rPr dirty="0" sz="34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7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400" spc="-30">
                <a:solidFill>
                  <a:srgbClr val="FFFFFF"/>
                </a:solidFill>
                <a:latin typeface="Verdana"/>
                <a:cs typeface="Verdana"/>
              </a:rPr>
              <a:t>antibacterial,</a:t>
            </a:r>
            <a:r>
              <a:rPr dirty="0" sz="34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5">
                <a:solidFill>
                  <a:srgbClr val="FFFFFF"/>
                </a:solidFill>
                <a:latin typeface="Verdana"/>
                <a:cs typeface="Verdana"/>
              </a:rPr>
              <a:t>antidepressant,</a:t>
            </a:r>
            <a:r>
              <a:rPr dirty="0" sz="34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antioxidant</a:t>
            </a:r>
            <a:r>
              <a:rPr dirty="0" sz="34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qualities.</a:t>
            </a:r>
            <a:endParaRPr sz="3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9270" cy="10287000"/>
            <a:chOff x="0" y="0"/>
            <a:chExt cx="1828927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5590" y="5911870"/>
              <a:ext cx="8220709" cy="2489200"/>
            </a:xfrm>
            <a:custGeom>
              <a:avLst/>
              <a:gdLst/>
              <a:ahLst/>
              <a:cxnLst/>
              <a:rect l="l" t="t" r="r" b="b"/>
              <a:pathLst>
                <a:path w="8220709" h="2489200">
                  <a:moveTo>
                    <a:pt x="7268182" y="2488681"/>
                  </a:moveTo>
                  <a:lnTo>
                    <a:pt x="952091" y="2488681"/>
                  </a:lnTo>
                  <a:lnTo>
                    <a:pt x="904959" y="2487526"/>
                  </a:lnTo>
                  <a:lnTo>
                    <a:pt x="858023" y="2484065"/>
                  </a:lnTo>
                  <a:lnTo>
                    <a:pt x="811745" y="2478364"/>
                  </a:lnTo>
                  <a:lnTo>
                    <a:pt x="766179" y="2470477"/>
                  </a:lnTo>
                  <a:lnTo>
                    <a:pt x="721381" y="2460459"/>
                  </a:lnTo>
                  <a:lnTo>
                    <a:pt x="677404" y="2448364"/>
                  </a:lnTo>
                  <a:lnTo>
                    <a:pt x="634303" y="2434246"/>
                  </a:lnTo>
                  <a:lnTo>
                    <a:pt x="592133" y="2418162"/>
                  </a:lnTo>
                  <a:lnTo>
                    <a:pt x="550948" y="2400164"/>
                  </a:lnTo>
                  <a:lnTo>
                    <a:pt x="510804" y="2380308"/>
                  </a:lnTo>
                  <a:lnTo>
                    <a:pt x="471754" y="2358648"/>
                  </a:lnTo>
                  <a:lnTo>
                    <a:pt x="433852" y="2335238"/>
                  </a:lnTo>
                  <a:lnTo>
                    <a:pt x="397155" y="2310134"/>
                  </a:lnTo>
                  <a:lnTo>
                    <a:pt x="361715" y="2283390"/>
                  </a:lnTo>
                  <a:lnTo>
                    <a:pt x="327589" y="2255060"/>
                  </a:lnTo>
                  <a:lnTo>
                    <a:pt x="294830" y="2225199"/>
                  </a:lnTo>
                  <a:lnTo>
                    <a:pt x="263492" y="2193862"/>
                  </a:lnTo>
                  <a:lnTo>
                    <a:pt x="233631" y="2161103"/>
                  </a:lnTo>
                  <a:lnTo>
                    <a:pt x="205301" y="2126976"/>
                  </a:lnTo>
                  <a:lnTo>
                    <a:pt x="178557" y="2091536"/>
                  </a:lnTo>
                  <a:lnTo>
                    <a:pt x="153453" y="2054839"/>
                  </a:lnTo>
                  <a:lnTo>
                    <a:pt x="130043" y="2016938"/>
                  </a:lnTo>
                  <a:lnTo>
                    <a:pt x="108383" y="1977887"/>
                  </a:lnTo>
                  <a:lnTo>
                    <a:pt x="88527" y="1937743"/>
                  </a:lnTo>
                  <a:lnTo>
                    <a:pt x="70529" y="1896558"/>
                  </a:lnTo>
                  <a:lnTo>
                    <a:pt x="54444" y="1854388"/>
                  </a:lnTo>
                  <a:lnTo>
                    <a:pt x="40327" y="1811287"/>
                  </a:lnTo>
                  <a:lnTo>
                    <a:pt x="28232" y="1767310"/>
                  </a:lnTo>
                  <a:lnTo>
                    <a:pt x="18214" y="1722511"/>
                  </a:lnTo>
                  <a:lnTo>
                    <a:pt x="10327" y="1676945"/>
                  </a:lnTo>
                  <a:lnTo>
                    <a:pt x="4626" y="1630667"/>
                  </a:lnTo>
                  <a:lnTo>
                    <a:pt x="1165" y="1583731"/>
                  </a:lnTo>
                  <a:lnTo>
                    <a:pt x="0" y="1536191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1" y="361715"/>
                  </a:lnTo>
                  <a:lnTo>
                    <a:pt x="233631" y="327588"/>
                  </a:lnTo>
                  <a:lnTo>
                    <a:pt x="263492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5" y="205301"/>
                  </a:lnTo>
                  <a:lnTo>
                    <a:pt x="397155" y="178556"/>
                  </a:lnTo>
                  <a:lnTo>
                    <a:pt x="433852" y="153452"/>
                  </a:lnTo>
                  <a:lnTo>
                    <a:pt x="471754" y="130043"/>
                  </a:lnTo>
                  <a:lnTo>
                    <a:pt x="510804" y="108383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59" y="1165"/>
                  </a:lnTo>
                  <a:lnTo>
                    <a:pt x="952493" y="0"/>
                  </a:lnTo>
                  <a:lnTo>
                    <a:pt x="7267780" y="0"/>
                  </a:lnTo>
                  <a:lnTo>
                    <a:pt x="7315314" y="1165"/>
                  </a:lnTo>
                  <a:lnTo>
                    <a:pt x="7362250" y="4626"/>
                  </a:lnTo>
                  <a:lnTo>
                    <a:pt x="7408528" y="10327"/>
                  </a:lnTo>
                  <a:lnTo>
                    <a:pt x="7454094" y="18214"/>
                  </a:lnTo>
                  <a:lnTo>
                    <a:pt x="7498893" y="28232"/>
                  </a:lnTo>
                  <a:lnTo>
                    <a:pt x="7542870" y="40327"/>
                  </a:lnTo>
                  <a:lnTo>
                    <a:pt x="7585971" y="54444"/>
                  </a:lnTo>
                  <a:lnTo>
                    <a:pt x="7628141" y="70529"/>
                  </a:lnTo>
                  <a:lnTo>
                    <a:pt x="7669325" y="88527"/>
                  </a:lnTo>
                  <a:lnTo>
                    <a:pt x="7709470" y="108383"/>
                  </a:lnTo>
                  <a:lnTo>
                    <a:pt x="7748521" y="130043"/>
                  </a:lnTo>
                  <a:lnTo>
                    <a:pt x="7786422" y="153452"/>
                  </a:lnTo>
                  <a:lnTo>
                    <a:pt x="7823119" y="178556"/>
                  </a:lnTo>
                  <a:lnTo>
                    <a:pt x="7858559" y="205301"/>
                  </a:lnTo>
                  <a:lnTo>
                    <a:pt x="7892685" y="233631"/>
                  </a:lnTo>
                  <a:lnTo>
                    <a:pt x="7925445" y="263491"/>
                  </a:lnTo>
                  <a:lnTo>
                    <a:pt x="7956782" y="294829"/>
                  </a:lnTo>
                  <a:lnTo>
                    <a:pt x="7986643" y="327588"/>
                  </a:lnTo>
                  <a:lnTo>
                    <a:pt x="8014973" y="361715"/>
                  </a:lnTo>
                  <a:lnTo>
                    <a:pt x="8041717" y="397154"/>
                  </a:lnTo>
                  <a:lnTo>
                    <a:pt x="8066821" y="433852"/>
                  </a:lnTo>
                  <a:lnTo>
                    <a:pt x="8090231" y="471753"/>
                  </a:lnTo>
                  <a:lnTo>
                    <a:pt x="8111891" y="510803"/>
                  </a:lnTo>
                  <a:lnTo>
                    <a:pt x="8131747" y="550948"/>
                  </a:lnTo>
                  <a:lnTo>
                    <a:pt x="8149745" y="592133"/>
                  </a:lnTo>
                  <a:lnTo>
                    <a:pt x="8165829" y="634303"/>
                  </a:lnTo>
                  <a:lnTo>
                    <a:pt x="8179946" y="677404"/>
                  </a:lnTo>
                  <a:lnTo>
                    <a:pt x="8192041" y="721381"/>
                  </a:lnTo>
                  <a:lnTo>
                    <a:pt x="8202060" y="766179"/>
                  </a:lnTo>
                  <a:lnTo>
                    <a:pt x="8209947" y="811745"/>
                  </a:lnTo>
                  <a:lnTo>
                    <a:pt x="8215648" y="858023"/>
                  </a:lnTo>
                  <a:lnTo>
                    <a:pt x="8219108" y="904960"/>
                  </a:lnTo>
                  <a:lnTo>
                    <a:pt x="8220274" y="952499"/>
                  </a:lnTo>
                  <a:lnTo>
                    <a:pt x="8220274" y="1536191"/>
                  </a:lnTo>
                  <a:lnTo>
                    <a:pt x="8219108" y="1583731"/>
                  </a:lnTo>
                  <a:lnTo>
                    <a:pt x="8215648" y="1630667"/>
                  </a:lnTo>
                  <a:lnTo>
                    <a:pt x="8209947" y="1676945"/>
                  </a:lnTo>
                  <a:lnTo>
                    <a:pt x="8202060" y="1722511"/>
                  </a:lnTo>
                  <a:lnTo>
                    <a:pt x="8192041" y="1767310"/>
                  </a:lnTo>
                  <a:lnTo>
                    <a:pt x="8179946" y="1811287"/>
                  </a:lnTo>
                  <a:lnTo>
                    <a:pt x="8165829" y="1854388"/>
                  </a:lnTo>
                  <a:lnTo>
                    <a:pt x="8149745" y="1896558"/>
                  </a:lnTo>
                  <a:lnTo>
                    <a:pt x="8131747" y="1937743"/>
                  </a:lnTo>
                  <a:lnTo>
                    <a:pt x="8111891" y="1977887"/>
                  </a:lnTo>
                  <a:lnTo>
                    <a:pt x="8090231" y="2016938"/>
                  </a:lnTo>
                  <a:lnTo>
                    <a:pt x="8066821" y="2054839"/>
                  </a:lnTo>
                  <a:lnTo>
                    <a:pt x="8041717" y="2091536"/>
                  </a:lnTo>
                  <a:lnTo>
                    <a:pt x="8014973" y="2126976"/>
                  </a:lnTo>
                  <a:lnTo>
                    <a:pt x="7986643" y="2161103"/>
                  </a:lnTo>
                  <a:lnTo>
                    <a:pt x="7956782" y="2193862"/>
                  </a:lnTo>
                  <a:lnTo>
                    <a:pt x="7925445" y="2225199"/>
                  </a:lnTo>
                  <a:lnTo>
                    <a:pt x="7892685" y="2255060"/>
                  </a:lnTo>
                  <a:lnTo>
                    <a:pt x="7858559" y="2283390"/>
                  </a:lnTo>
                  <a:lnTo>
                    <a:pt x="7823119" y="2310134"/>
                  </a:lnTo>
                  <a:lnTo>
                    <a:pt x="7786422" y="2335238"/>
                  </a:lnTo>
                  <a:lnTo>
                    <a:pt x="7748521" y="2358648"/>
                  </a:lnTo>
                  <a:lnTo>
                    <a:pt x="7709470" y="2380308"/>
                  </a:lnTo>
                  <a:lnTo>
                    <a:pt x="7669325" y="2400164"/>
                  </a:lnTo>
                  <a:lnTo>
                    <a:pt x="7628141" y="2418162"/>
                  </a:lnTo>
                  <a:lnTo>
                    <a:pt x="7585971" y="2434246"/>
                  </a:lnTo>
                  <a:lnTo>
                    <a:pt x="7542870" y="2448364"/>
                  </a:lnTo>
                  <a:lnTo>
                    <a:pt x="7498893" y="2460459"/>
                  </a:lnTo>
                  <a:lnTo>
                    <a:pt x="7454094" y="2470477"/>
                  </a:lnTo>
                  <a:lnTo>
                    <a:pt x="7408528" y="2478364"/>
                  </a:lnTo>
                  <a:lnTo>
                    <a:pt x="7362250" y="2484065"/>
                  </a:lnTo>
                  <a:lnTo>
                    <a:pt x="7315314" y="2487526"/>
                  </a:lnTo>
                  <a:lnTo>
                    <a:pt x="7268182" y="2488681"/>
                  </a:lnTo>
                  <a:close/>
                </a:path>
              </a:pathLst>
            </a:custGeom>
            <a:solidFill>
              <a:srgbClr val="682D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981" y="6217660"/>
              <a:ext cx="2009774" cy="20097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77174" y="6137391"/>
              <a:ext cx="1978660" cy="1978660"/>
            </a:xfrm>
            <a:custGeom>
              <a:avLst/>
              <a:gdLst/>
              <a:ahLst/>
              <a:cxnLst/>
              <a:rect l="l" t="t" r="r" b="b"/>
              <a:pathLst>
                <a:path w="1978660" h="1978659">
                  <a:moveTo>
                    <a:pt x="990175" y="1978248"/>
                  </a:moveTo>
                  <a:lnTo>
                    <a:pt x="988065" y="1978248"/>
                  </a:lnTo>
                  <a:lnTo>
                    <a:pt x="941196" y="1977133"/>
                  </a:lnTo>
                  <a:lnTo>
                    <a:pt x="893861" y="1973745"/>
                  </a:lnTo>
                  <a:lnTo>
                    <a:pt x="847166" y="1968163"/>
                  </a:lnTo>
                  <a:lnTo>
                    <a:pt x="801164" y="1960438"/>
                  </a:lnTo>
                  <a:lnTo>
                    <a:pt x="755905" y="1950621"/>
                  </a:lnTo>
                  <a:lnTo>
                    <a:pt x="711443" y="1938765"/>
                  </a:lnTo>
                  <a:lnTo>
                    <a:pt x="667828" y="1924922"/>
                  </a:lnTo>
                  <a:lnTo>
                    <a:pt x="625113" y="1909142"/>
                  </a:lnTo>
                  <a:lnTo>
                    <a:pt x="583349" y="1891479"/>
                  </a:lnTo>
                  <a:lnTo>
                    <a:pt x="542588" y="1871983"/>
                  </a:lnTo>
                  <a:lnTo>
                    <a:pt x="502882" y="1850707"/>
                  </a:lnTo>
                  <a:lnTo>
                    <a:pt x="464283" y="1827703"/>
                  </a:lnTo>
                  <a:lnTo>
                    <a:pt x="426843" y="1803021"/>
                  </a:lnTo>
                  <a:lnTo>
                    <a:pt x="390613" y="1776715"/>
                  </a:lnTo>
                  <a:lnTo>
                    <a:pt x="355645" y="1748836"/>
                  </a:lnTo>
                  <a:lnTo>
                    <a:pt x="321992" y="1719435"/>
                  </a:lnTo>
                  <a:lnTo>
                    <a:pt x="289704" y="1688565"/>
                  </a:lnTo>
                  <a:lnTo>
                    <a:pt x="258834" y="1656277"/>
                  </a:lnTo>
                  <a:lnTo>
                    <a:pt x="229433" y="1622623"/>
                  </a:lnTo>
                  <a:lnTo>
                    <a:pt x="201554" y="1587655"/>
                  </a:lnTo>
                  <a:lnTo>
                    <a:pt x="175247" y="1551424"/>
                  </a:lnTo>
                  <a:lnTo>
                    <a:pt x="150566" y="1513983"/>
                  </a:lnTo>
                  <a:lnTo>
                    <a:pt x="127562" y="1475384"/>
                  </a:lnTo>
                  <a:lnTo>
                    <a:pt x="106286" y="1435678"/>
                  </a:lnTo>
                  <a:lnTo>
                    <a:pt x="86790" y="1394916"/>
                  </a:lnTo>
                  <a:lnTo>
                    <a:pt x="69127" y="1353152"/>
                  </a:lnTo>
                  <a:lnTo>
                    <a:pt x="53347" y="1310436"/>
                  </a:lnTo>
                  <a:lnTo>
                    <a:pt x="39504" y="1266820"/>
                  </a:lnTo>
                  <a:lnTo>
                    <a:pt x="27648" y="1222357"/>
                  </a:lnTo>
                  <a:lnTo>
                    <a:pt x="17831" y="1177097"/>
                  </a:lnTo>
                  <a:lnTo>
                    <a:pt x="10106" y="1131094"/>
                  </a:lnTo>
                  <a:lnTo>
                    <a:pt x="4524" y="1084398"/>
                  </a:lnTo>
                  <a:lnTo>
                    <a:pt x="1136" y="1037061"/>
                  </a:lnTo>
                  <a:lnTo>
                    <a:pt x="0" y="988972"/>
                  </a:lnTo>
                  <a:lnTo>
                    <a:pt x="1136" y="941211"/>
                  </a:lnTo>
                  <a:lnTo>
                    <a:pt x="4524" y="893875"/>
                  </a:lnTo>
                  <a:lnTo>
                    <a:pt x="10106" y="847179"/>
                  </a:lnTo>
                  <a:lnTo>
                    <a:pt x="17831" y="801175"/>
                  </a:lnTo>
                  <a:lnTo>
                    <a:pt x="27648" y="755916"/>
                  </a:lnTo>
                  <a:lnTo>
                    <a:pt x="39504" y="711452"/>
                  </a:lnTo>
                  <a:lnTo>
                    <a:pt x="53347" y="667837"/>
                  </a:lnTo>
                  <a:lnTo>
                    <a:pt x="69127" y="625121"/>
                  </a:lnTo>
                  <a:lnTo>
                    <a:pt x="86790" y="583356"/>
                  </a:lnTo>
                  <a:lnTo>
                    <a:pt x="106286" y="542595"/>
                  </a:lnTo>
                  <a:lnTo>
                    <a:pt x="127562" y="502888"/>
                  </a:lnTo>
                  <a:lnTo>
                    <a:pt x="150566" y="464289"/>
                  </a:lnTo>
                  <a:lnTo>
                    <a:pt x="175247" y="426848"/>
                  </a:lnTo>
                  <a:lnTo>
                    <a:pt x="201554" y="390618"/>
                  </a:lnTo>
                  <a:lnTo>
                    <a:pt x="229433" y="355650"/>
                  </a:lnTo>
                  <a:lnTo>
                    <a:pt x="258834" y="321996"/>
                  </a:lnTo>
                  <a:lnTo>
                    <a:pt x="289704" y="289708"/>
                  </a:lnTo>
                  <a:lnTo>
                    <a:pt x="321992" y="258838"/>
                  </a:lnTo>
                  <a:lnTo>
                    <a:pt x="355645" y="229437"/>
                  </a:lnTo>
                  <a:lnTo>
                    <a:pt x="390613" y="201557"/>
                  </a:lnTo>
                  <a:lnTo>
                    <a:pt x="426843" y="175251"/>
                  </a:lnTo>
                  <a:lnTo>
                    <a:pt x="464283" y="150570"/>
                  </a:lnTo>
                  <a:lnTo>
                    <a:pt x="502882" y="127565"/>
                  </a:lnTo>
                  <a:lnTo>
                    <a:pt x="542588" y="106289"/>
                  </a:lnTo>
                  <a:lnTo>
                    <a:pt x="583349" y="86794"/>
                  </a:lnTo>
                  <a:lnTo>
                    <a:pt x="625113" y="69130"/>
                  </a:lnTo>
                  <a:lnTo>
                    <a:pt x="667828" y="53351"/>
                  </a:lnTo>
                  <a:lnTo>
                    <a:pt x="711443" y="39507"/>
                  </a:lnTo>
                  <a:lnTo>
                    <a:pt x="755905" y="27651"/>
                  </a:lnTo>
                  <a:lnTo>
                    <a:pt x="801164" y="17835"/>
                  </a:lnTo>
                  <a:lnTo>
                    <a:pt x="847166" y="10109"/>
                  </a:lnTo>
                  <a:lnTo>
                    <a:pt x="893861" y="4527"/>
                  </a:lnTo>
                  <a:lnTo>
                    <a:pt x="941196" y="1140"/>
                  </a:lnTo>
                  <a:lnTo>
                    <a:pt x="989115" y="0"/>
                  </a:lnTo>
                  <a:lnTo>
                    <a:pt x="1037044" y="1140"/>
                  </a:lnTo>
                  <a:lnTo>
                    <a:pt x="1084380" y="4527"/>
                  </a:lnTo>
                  <a:lnTo>
                    <a:pt x="1131075" y="10109"/>
                  </a:lnTo>
                  <a:lnTo>
                    <a:pt x="1177078" y="17835"/>
                  </a:lnTo>
                  <a:lnTo>
                    <a:pt x="1222336" y="27651"/>
                  </a:lnTo>
                  <a:lnTo>
                    <a:pt x="1266799" y="39507"/>
                  </a:lnTo>
                  <a:lnTo>
                    <a:pt x="1310414" y="53351"/>
                  </a:lnTo>
                  <a:lnTo>
                    <a:pt x="1353130" y="69130"/>
                  </a:lnTo>
                  <a:lnTo>
                    <a:pt x="1394894" y="86794"/>
                  </a:lnTo>
                  <a:lnTo>
                    <a:pt x="1435654" y="106289"/>
                  </a:lnTo>
                  <a:lnTo>
                    <a:pt x="1475360" y="127565"/>
                  </a:lnTo>
                  <a:lnTo>
                    <a:pt x="1513959" y="150570"/>
                  </a:lnTo>
                  <a:lnTo>
                    <a:pt x="1551400" y="175251"/>
                  </a:lnTo>
                  <a:lnTo>
                    <a:pt x="1587630" y="201557"/>
                  </a:lnTo>
                  <a:lnTo>
                    <a:pt x="1622598" y="229437"/>
                  </a:lnTo>
                  <a:lnTo>
                    <a:pt x="1656252" y="258838"/>
                  </a:lnTo>
                  <a:lnTo>
                    <a:pt x="1688539" y="289708"/>
                  </a:lnTo>
                  <a:lnTo>
                    <a:pt x="1719410" y="321996"/>
                  </a:lnTo>
                  <a:lnTo>
                    <a:pt x="1748810" y="355650"/>
                  </a:lnTo>
                  <a:lnTo>
                    <a:pt x="1776690" y="390618"/>
                  </a:lnTo>
                  <a:lnTo>
                    <a:pt x="1802996" y="426848"/>
                  </a:lnTo>
                  <a:lnTo>
                    <a:pt x="1827677" y="464289"/>
                  </a:lnTo>
                  <a:lnTo>
                    <a:pt x="1850682" y="502888"/>
                  </a:lnTo>
                  <a:lnTo>
                    <a:pt x="1871958" y="542595"/>
                  </a:lnTo>
                  <a:lnTo>
                    <a:pt x="1891454" y="583356"/>
                  </a:lnTo>
                  <a:lnTo>
                    <a:pt x="1909117" y="625121"/>
                  </a:lnTo>
                  <a:lnTo>
                    <a:pt x="1924896" y="667837"/>
                  </a:lnTo>
                  <a:lnTo>
                    <a:pt x="1938740" y="711452"/>
                  </a:lnTo>
                  <a:lnTo>
                    <a:pt x="1950596" y="755916"/>
                  </a:lnTo>
                  <a:lnTo>
                    <a:pt x="1960413" y="801175"/>
                  </a:lnTo>
                  <a:lnTo>
                    <a:pt x="1968138" y="847179"/>
                  </a:lnTo>
                  <a:lnTo>
                    <a:pt x="1973720" y="893875"/>
                  </a:lnTo>
                  <a:lnTo>
                    <a:pt x="1977107" y="941211"/>
                  </a:lnTo>
                  <a:lnTo>
                    <a:pt x="1978240" y="989137"/>
                  </a:lnTo>
                  <a:lnTo>
                    <a:pt x="1977107" y="1037061"/>
                  </a:lnTo>
                  <a:lnTo>
                    <a:pt x="1973720" y="1084398"/>
                  </a:lnTo>
                  <a:lnTo>
                    <a:pt x="1968138" y="1131094"/>
                  </a:lnTo>
                  <a:lnTo>
                    <a:pt x="1960413" y="1177097"/>
                  </a:lnTo>
                  <a:lnTo>
                    <a:pt x="1950596" y="1222357"/>
                  </a:lnTo>
                  <a:lnTo>
                    <a:pt x="1938740" y="1266820"/>
                  </a:lnTo>
                  <a:lnTo>
                    <a:pt x="1924896" y="1310436"/>
                  </a:lnTo>
                  <a:lnTo>
                    <a:pt x="1909117" y="1353152"/>
                  </a:lnTo>
                  <a:lnTo>
                    <a:pt x="1891454" y="1394916"/>
                  </a:lnTo>
                  <a:lnTo>
                    <a:pt x="1871958" y="1435678"/>
                  </a:lnTo>
                  <a:lnTo>
                    <a:pt x="1850682" y="1475384"/>
                  </a:lnTo>
                  <a:lnTo>
                    <a:pt x="1827677" y="1513983"/>
                  </a:lnTo>
                  <a:lnTo>
                    <a:pt x="1802996" y="1551424"/>
                  </a:lnTo>
                  <a:lnTo>
                    <a:pt x="1776690" y="1587655"/>
                  </a:lnTo>
                  <a:lnTo>
                    <a:pt x="1748810" y="1622623"/>
                  </a:lnTo>
                  <a:lnTo>
                    <a:pt x="1719410" y="1656277"/>
                  </a:lnTo>
                  <a:lnTo>
                    <a:pt x="1688539" y="1688565"/>
                  </a:lnTo>
                  <a:lnTo>
                    <a:pt x="1656252" y="1719435"/>
                  </a:lnTo>
                  <a:lnTo>
                    <a:pt x="1622598" y="1748836"/>
                  </a:lnTo>
                  <a:lnTo>
                    <a:pt x="1587630" y="1776715"/>
                  </a:lnTo>
                  <a:lnTo>
                    <a:pt x="1551400" y="1803021"/>
                  </a:lnTo>
                  <a:lnTo>
                    <a:pt x="1513959" y="1827703"/>
                  </a:lnTo>
                  <a:lnTo>
                    <a:pt x="1475360" y="1850707"/>
                  </a:lnTo>
                  <a:lnTo>
                    <a:pt x="1435654" y="1871983"/>
                  </a:lnTo>
                  <a:lnTo>
                    <a:pt x="1394894" y="1891479"/>
                  </a:lnTo>
                  <a:lnTo>
                    <a:pt x="1353130" y="1909142"/>
                  </a:lnTo>
                  <a:lnTo>
                    <a:pt x="1310414" y="1924922"/>
                  </a:lnTo>
                  <a:lnTo>
                    <a:pt x="1266799" y="1938765"/>
                  </a:lnTo>
                  <a:lnTo>
                    <a:pt x="1222336" y="1950621"/>
                  </a:lnTo>
                  <a:lnTo>
                    <a:pt x="1177078" y="1960438"/>
                  </a:lnTo>
                  <a:lnTo>
                    <a:pt x="1131075" y="1968163"/>
                  </a:lnTo>
                  <a:lnTo>
                    <a:pt x="1084380" y="1973745"/>
                  </a:lnTo>
                  <a:lnTo>
                    <a:pt x="1037044" y="1977133"/>
                  </a:lnTo>
                  <a:lnTo>
                    <a:pt x="990175" y="19782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18289270" cy="1169035"/>
            </a:xfrm>
            <a:custGeom>
              <a:avLst/>
              <a:gdLst/>
              <a:ahLst/>
              <a:cxnLst/>
              <a:rect l="l" t="t" r="r" b="b"/>
              <a:pathLst>
                <a:path w="18289270" h="1169035">
                  <a:moveTo>
                    <a:pt x="18289009" y="1169035"/>
                  </a:moveTo>
                  <a:lnTo>
                    <a:pt x="0" y="1169035"/>
                  </a:lnTo>
                  <a:lnTo>
                    <a:pt x="0" y="0"/>
                  </a:lnTo>
                  <a:lnTo>
                    <a:pt x="18289009" y="0"/>
                  </a:lnTo>
                  <a:lnTo>
                    <a:pt x="18289009" y="11690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85590" y="3237616"/>
              <a:ext cx="8220709" cy="2489200"/>
            </a:xfrm>
            <a:custGeom>
              <a:avLst/>
              <a:gdLst/>
              <a:ahLst/>
              <a:cxnLst/>
              <a:rect l="l" t="t" r="r" b="b"/>
              <a:pathLst>
                <a:path w="8220709" h="2489200">
                  <a:moveTo>
                    <a:pt x="7268184" y="2488681"/>
                  </a:moveTo>
                  <a:lnTo>
                    <a:pt x="952088" y="2488681"/>
                  </a:lnTo>
                  <a:lnTo>
                    <a:pt x="904959" y="2487526"/>
                  </a:lnTo>
                  <a:lnTo>
                    <a:pt x="858023" y="2484065"/>
                  </a:lnTo>
                  <a:lnTo>
                    <a:pt x="811745" y="2478364"/>
                  </a:lnTo>
                  <a:lnTo>
                    <a:pt x="766179" y="2470477"/>
                  </a:lnTo>
                  <a:lnTo>
                    <a:pt x="721381" y="2460459"/>
                  </a:lnTo>
                  <a:lnTo>
                    <a:pt x="677404" y="2448364"/>
                  </a:lnTo>
                  <a:lnTo>
                    <a:pt x="634303" y="2434247"/>
                  </a:lnTo>
                  <a:lnTo>
                    <a:pt x="592133" y="2418162"/>
                  </a:lnTo>
                  <a:lnTo>
                    <a:pt x="550948" y="2400164"/>
                  </a:lnTo>
                  <a:lnTo>
                    <a:pt x="510804" y="2380308"/>
                  </a:lnTo>
                  <a:lnTo>
                    <a:pt x="471754" y="2358648"/>
                  </a:lnTo>
                  <a:lnTo>
                    <a:pt x="433852" y="2335238"/>
                  </a:lnTo>
                  <a:lnTo>
                    <a:pt x="397155" y="2310134"/>
                  </a:lnTo>
                  <a:lnTo>
                    <a:pt x="361715" y="2283390"/>
                  </a:lnTo>
                  <a:lnTo>
                    <a:pt x="327589" y="2255060"/>
                  </a:lnTo>
                  <a:lnTo>
                    <a:pt x="294830" y="2225199"/>
                  </a:lnTo>
                  <a:lnTo>
                    <a:pt x="263492" y="2193862"/>
                  </a:lnTo>
                  <a:lnTo>
                    <a:pt x="233631" y="2161103"/>
                  </a:lnTo>
                  <a:lnTo>
                    <a:pt x="205301" y="2126976"/>
                  </a:lnTo>
                  <a:lnTo>
                    <a:pt x="178557" y="2091537"/>
                  </a:lnTo>
                  <a:lnTo>
                    <a:pt x="153453" y="2054839"/>
                  </a:lnTo>
                  <a:lnTo>
                    <a:pt x="130043" y="2016938"/>
                  </a:lnTo>
                  <a:lnTo>
                    <a:pt x="108383" y="1977887"/>
                  </a:lnTo>
                  <a:lnTo>
                    <a:pt x="88527" y="1937743"/>
                  </a:lnTo>
                  <a:lnTo>
                    <a:pt x="70529" y="1896558"/>
                  </a:lnTo>
                  <a:lnTo>
                    <a:pt x="54444" y="1854388"/>
                  </a:lnTo>
                  <a:lnTo>
                    <a:pt x="40327" y="1811287"/>
                  </a:lnTo>
                  <a:lnTo>
                    <a:pt x="28232" y="1767310"/>
                  </a:lnTo>
                  <a:lnTo>
                    <a:pt x="18214" y="1722511"/>
                  </a:lnTo>
                  <a:lnTo>
                    <a:pt x="10327" y="1676946"/>
                  </a:lnTo>
                  <a:lnTo>
                    <a:pt x="4626" y="1630667"/>
                  </a:lnTo>
                  <a:lnTo>
                    <a:pt x="1165" y="1583731"/>
                  </a:lnTo>
                  <a:lnTo>
                    <a:pt x="0" y="1536192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1" y="361715"/>
                  </a:lnTo>
                  <a:lnTo>
                    <a:pt x="233631" y="327588"/>
                  </a:lnTo>
                  <a:lnTo>
                    <a:pt x="263492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5" y="205301"/>
                  </a:lnTo>
                  <a:lnTo>
                    <a:pt x="397155" y="178556"/>
                  </a:lnTo>
                  <a:lnTo>
                    <a:pt x="433852" y="153452"/>
                  </a:lnTo>
                  <a:lnTo>
                    <a:pt x="471754" y="130043"/>
                  </a:lnTo>
                  <a:lnTo>
                    <a:pt x="510804" y="108383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59" y="1165"/>
                  </a:lnTo>
                  <a:lnTo>
                    <a:pt x="952495" y="0"/>
                  </a:lnTo>
                  <a:lnTo>
                    <a:pt x="7267777" y="0"/>
                  </a:lnTo>
                  <a:lnTo>
                    <a:pt x="7315314" y="1165"/>
                  </a:lnTo>
                  <a:lnTo>
                    <a:pt x="7362250" y="4626"/>
                  </a:lnTo>
                  <a:lnTo>
                    <a:pt x="7408528" y="10327"/>
                  </a:lnTo>
                  <a:lnTo>
                    <a:pt x="7454094" y="18214"/>
                  </a:lnTo>
                  <a:lnTo>
                    <a:pt x="7498893" y="28232"/>
                  </a:lnTo>
                  <a:lnTo>
                    <a:pt x="7542870" y="40327"/>
                  </a:lnTo>
                  <a:lnTo>
                    <a:pt x="7585971" y="54444"/>
                  </a:lnTo>
                  <a:lnTo>
                    <a:pt x="7628141" y="70529"/>
                  </a:lnTo>
                  <a:lnTo>
                    <a:pt x="7669325" y="88527"/>
                  </a:lnTo>
                  <a:lnTo>
                    <a:pt x="7709470" y="108383"/>
                  </a:lnTo>
                  <a:lnTo>
                    <a:pt x="7748521" y="130043"/>
                  </a:lnTo>
                  <a:lnTo>
                    <a:pt x="7786422" y="153452"/>
                  </a:lnTo>
                  <a:lnTo>
                    <a:pt x="7823119" y="178556"/>
                  </a:lnTo>
                  <a:lnTo>
                    <a:pt x="7858559" y="205301"/>
                  </a:lnTo>
                  <a:lnTo>
                    <a:pt x="7892685" y="233631"/>
                  </a:lnTo>
                  <a:lnTo>
                    <a:pt x="7925445" y="263491"/>
                  </a:lnTo>
                  <a:lnTo>
                    <a:pt x="7956782" y="294829"/>
                  </a:lnTo>
                  <a:lnTo>
                    <a:pt x="7986643" y="327588"/>
                  </a:lnTo>
                  <a:lnTo>
                    <a:pt x="8014973" y="361715"/>
                  </a:lnTo>
                  <a:lnTo>
                    <a:pt x="8041717" y="397154"/>
                  </a:lnTo>
                  <a:lnTo>
                    <a:pt x="8066821" y="433852"/>
                  </a:lnTo>
                  <a:lnTo>
                    <a:pt x="8090231" y="471753"/>
                  </a:lnTo>
                  <a:lnTo>
                    <a:pt x="8111891" y="510803"/>
                  </a:lnTo>
                  <a:lnTo>
                    <a:pt x="8131747" y="550948"/>
                  </a:lnTo>
                  <a:lnTo>
                    <a:pt x="8149745" y="592133"/>
                  </a:lnTo>
                  <a:lnTo>
                    <a:pt x="8165829" y="634303"/>
                  </a:lnTo>
                  <a:lnTo>
                    <a:pt x="8179946" y="677404"/>
                  </a:lnTo>
                  <a:lnTo>
                    <a:pt x="8192041" y="721381"/>
                  </a:lnTo>
                  <a:lnTo>
                    <a:pt x="8202060" y="766179"/>
                  </a:lnTo>
                  <a:lnTo>
                    <a:pt x="8209947" y="811745"/>
                  </a:lnTo>
                  <a:lnTo>
                    <a:pt x="8215648" y="858024"/>
                  </a:lnTo>
                  <a:lnTo>
                    <a:pt x="8219108" y="904960"/>
                  </a:lnTo>
                  <a:lnTo>
                    <a:pt x="8220274" y="952499"/>
                  </a:lnTo>
                  <a:lnTo>
                    <a:pt x="8220274" y="1536192"/>
                  </a:lnTo>
                  <a:lnTo>
                    <a:pt x="8219108" y="1583731"/>
                  </a:lnTo>
                  <a:lnTo>
                    <a:pt x="8215648" y="1630667"/>
                  </a:lnTo>
                  <a:lnTo>
                    <a:pt x="8209947" y="1676946"/>
                  </a:lnTo>
                  <a:lnTo>
                    <a:pt x="8202060" y="1722511"/>
                  </a:lnTo>
                  <a:lnTo>
                    <a:pt x="8192041" y="1767310"/>
                  </a:lnTo>
                  <a:lnTo>
                    <a:pt x="8179946" y="1811287"/>
                  </a:lnTo>
                  <a:lnTo>
                    <a:pt x="8165829" y="1854388"/>
                  </a:lnTo>
                  <a:lnTo>
                    <a:pt x="8149745" y="1896558"/>
                  </a:lnTo>
                  <a:lnTo>
                    <a:pt x="8131747" y="1937743"/>
                  </a:lnTo>
                  <a:lnTo>
                    <a:pt x="8111891" y="1977887"/>
                  </a:lnTo>
                  <a:lnTo>
                    <a:pt x="8090231" y="2016938"/>
                  </a:lnTo>
                  <a:lnTo>
                    <a:pt x="8066821" y="2054839"/>
                  </a:lnTo>
                  <a:lnTo>
                    <a:pt x="8041717" y="2091537"/>
                  </a:lnTo>
                  <a:lnTo>
                    <a:pt x="8014973" y="2126976"/>
                  </a:lnTo>
                  <a:lnTo>
                    <a:pt x="7986643" y="2161103"/>
                  </a:lnTo>
                  <a:lnTo>
                    <a:pt x="7956782" y="2193862"/>
                  </a:lnTo>
                  <a:lnTo>
                    <a:pt x="7925445" y="2225199"/>
                  </a:lnTo>
                  <a:lnTo>
                    <a:pt x="7892685" y="2255060"/>
                  </a:lnTo>
                  <a:lnTo>
                    <a:pt x="7858559" y="2283390"/>
                  </a:lnTo>
                  <a:lnTo>
                    <a:pt x="7823119" y="2310134"/>
                  </a:lnTo>
                  <a:lnTo>
                    <a:pt x="7786422" y="2335238"/>
                  </a:lnTo>
                  <a:lnTo>
                    <a:pt x="7748521" y="2358648"/>
                  </a:lnTo>
                  <a:lnTo>
                    <a:pt x="7709470" y="2380308"/>
                  </a:lnTo>
                  <a:lnTo>
                    <a:pt x="7669325" y="2400164"/>
                  </a:lnTo>
                  <a:lnTo>
                    <a:pt x="7628141" y="2418162"/>
                  </a:lnTo>
                  <a:lnTo>
                    <a:pt x="7585971" y="2434247"/>
                  </a:lnTo>
                  <a:lnTo>
                    <a:pt x="7542870" y="2448364"/>
                  </a:lnTo>
                  <a:lnTo>
                    <a:pt x="7498893" y="2460459"/>
                  </a:lnTo>
                  <a:lnTo>
                    <a:pt x="7454094" y="2470477"/>
                  </a:lnTo>
                  <a:lnTo>
                    <a:pt x="7408528" y="2478364"/>
                  </a:lnTo>
                  <a:lnTo>
                    <a:pt x="7362250" y="2484065"/>
                  </a:lnTo>
                  <a:lnTo>
                    <a:pt x="7315314" y="2487526"/>
                  </a:lnTo>
                  <a:lnTo>
                    <a:pt x="7268184" y="2488681"/>
                  </a:lnTo>
                  <a:close/>
                </a:path>
              </a:pathLst>
            </a:custGeom>
            <a:solidFill>
              <a:srgbClr val="682D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981" y="3543406"/>
              <a:ext cx="2009774" cy="200975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77174" y="3463137"/>
              <a:ext cx="1978660" cy="1978660"/>
            </a:xfrm>
            <a:custGeom>
              <a:avLst/>
              <a:gdLst/>
              <a:ahLst/>
              <a:cxnLst/>
              <a:rect l="l" t="t" r="r" b="b"/>
              <a:pathLst>
                <a:path w="1978660" h="1978660">
                  <a:moveTo>
                    <a:pt x="989120" y="1978243"/>
                  </a:moveTo>
                  <a:lnTo>
                    <a:pt x="941196" y="1977102"/>
                  </a:lnTo>
                  <a:lnTo>
                    <a:pt x="893861" y="1973715"/>
                  </a:lnTo>
                  <a:lnTo>
                    <a:pt x="847166" y="1968133"/>
                  </a:lnTo>
                  <a:lnTo>
                    <a:pt x="801164" y="1960407"/>
                  </a:lnTo>
                  <a:lnTo>
                    <a:pt x="755905" y="1950591"/>
                  </a:lnTo>
                  <a:lnTo>
                    <a:pt x="711443" y="1938735"/>
                  </a:lnTo>
                  <a:lnTo>
                    <a:pt x="667828" y="1924892"/>
                  </a:lnTo>
                  <a:lnTo>
                    <a:pt x="625113" y="1909112"/>
                  </a:lnTo>
                  <a:lnTo>
                    <a:pt x="583349" y="1891449"/>
                  </a:lnTo>
                  <a:lnTo>
                    <a:pt x="542588" y="1871954"/>
                  </a:lnTo>
                  <a:lnTo>
                    <a:pt x="502882" y="1850678"/>
                  </a:lnTo>
                  <a:lnTo>
                    <a:pt x="464283" y="1827674"/>
                  </a:lnTo>
                  <a:lnTo>
                    <a:pt x="426843" y="1802993"/>
                  </a:lnTo>
                  <a:lnTo>
                    <a:pt x="390613" y="1776687"/>
                  </a:lnTo>
                  <a:lnTo>
                    <a:pt x="355645" y="1748808"/>
                  </a:lnTo>
                  <a:lnTo>
                    <a:pt x="321992" y="1719408"/>
                  </a:lnTo>
                  <a:lnTo>
                    <a:pt x="289704" y="1688538"/>
                  </a:lnTo>
                  <a:lnTo>
                    <a:pt x="258834" y="1656251"/>
                  </a:lnTo>
                  <a:lnTo>
                    <a:pt x="229433" y="1622597"/>
                  </a:lnTo>
                  <a:lnTo>
                    <a:pt x="201554" y="1587630"/>
                  </a:lnTo>
                  <a:lnTo>
                    <a:pt x="175247" y="1551401"/>
                  </a:lnTo>
                  <a:lnTo>
                    <a:pt x="150566" y="1513961"/>
                  </a:lnTo>
                  <a:lnTo>
                    <a:pt x="127562" y="1475363"/>
                  </a:lnTo>
                  <a:lnTo>
                    <a:pt x="106286" y="1435658"/>
                  </a:lnTo>
                  <a:lnTo>
                    <a:pt x="86790" y="1394898"/>
                  </a:lnTo>
                  <a:lnTo>
                    <a:pt x="69127" y="1353135"/>
                  </a:lnTo>
                  <a:lnTo>
                    <a:pt x="53347" y="1310421"/>
                  </a:lnTo>
                  <a:lnTo>
                    <a:pt x="39504" y="1266807"/>
                  </a:lnTo>
                  <a:lnTo>
                    <a:pt x="27648" y="1222345"/>
                  </a:lnTo>
                  <a:lnTo>
                    <a:pt x="17831" y="1177088"/>
                  </a:lnTo>
                  <a:lnTo>
                    <a:pt x="10106" y="1131087"/>
                  </a:lnTo>
                  <a:lnTo>
                    <a:pt x="4524" y="1084393"/>
                  </a:lnTo>
                  <a:lnTo>
                    <a:pt x="1136" y="1037059"/>
                  </a:lnTo>
                  <a:lnTo>
                    <a:pt x="0" y="988972"/>
                  </a:lnTo>
                  <a:lnTo>
                    <a:pt x="1136" y="941211"/>
                  </a:lnTo>
                  <a:lnTo>
                    <a:pt x="4524" y="893875"/>
                  </a:lnTo>
                  <a:lnTo>
                    <a:pt x="10106" y="847179"/>
                  </a:lnTo>
                  <a:lnTo>
                    <a:pt x="17831" y="801175"/>
                  </a:lnTo>
                  <a:lnTo>
                    <a:pt x="27648" y="755916"/>
                  </a:lnTo>
                  <a:lnTo>
                    <a:pt x="39504" y="711452"/>
                  </a:lnTo>
                  <a:lnTo>
                    <a:pt x="53347" y="667837"/>
                  </a:lnTo>
                  <a:lnTo>
                    <a:pt x="69127" y="625121"/>
                  </a:lnTo>
                  <a:lnTo>
                    <a:pt x="86790" y="583356"/>
                  </a:lnTo>
                  <a:lnTo>
                    <a:pt x="106286" y="542595"/>
                  </a:lnTo>
                  <a:lnTo>
                    <a:pt x="127562" y="502889"/>
                  </a:lnTo>
                  <a:lnTo>
                    <a:pt x="150566" y="464289"/>
                  </a:lnTo>
                  <a:lnTo>
                    <a:pt x="175247" y="426848"/>
                  </a:lnTo>
                  <a:lnTo>
                    <a:pt x="201554" y="390618"/>
                  </a:lnTo>
                  <a:lnTo>
                    <a:pt x="229433" y="355650"/>
                  </a:lnTo>
                  <a:lnTo>
                    <a:pt x="258834" y="321996"/>
                  </a:lnTo>
                  <a:lnTo>
                    <a:pt x="289704" y="289708"/>
                  </a:lnTo>
                  <a:lnTo>
                    <a:pt x="321992" y="258838"/>
                  </a:lnTo>
                  <a:lnTo>
                    <a:pt x="355645" y="229437"/>
                  </a:lnTo>
                  <a:lnTo>
                    <a:pt x="390613" y="201557"/>
                  </a:lnTo>
                  <a:lnTo>
                    <a:pt x="426843" y="175251"/>
                  </a:lnTo>
                  <a:lnTo>
                    <a:pt x="464283" y="150570"/>
                  </a:lnTo>
                  <a:lnTo>
                    <a:pt x="502882" y="127565"/>
                  </a:lnTo>
                  <a:lnTo>
                    <a:pt x="542588" y="106289"/>
                  </a:lnTo>
                  <a:lnTo>
                    <a:pt x="583349" y="86794"/>
                  </a:lnTo>
                  <a:lnTo>
                    <a:pt x="625113" y="69130"/>
                  </a:lnTo>
                  <a:lnTo>
                    <a:pt x="667828" y="53351"/>
                  </a:lnTo>
                  <a:lnTo>
                    <a:pt x="711443" y="39507"/>
                  </a:lnTo>
                  <a:lnTo>
                    <a:pt x="755905" y="27651"/>
                  </a:lnTo>
                  <a:lnTo>
                    <a:pt x="801164" y="17835"/>
                  </a:lnTo>
                  <a:lnTo>
                    <a:pt x="847166" y="10110"/>
                  </a:lnTo>
                  <a:lnTo>
                    <a:pt x="893861" y="4527"/>
                  </a:lnTo>
                  <a:lnTo>
                    <a:pt x="941196" y="1140"/>
                  </a:lnTo>
                  <a:lnTo>
                    <a:pt x="989117" y="0"/>
                  </a:lnTo>
                  <a:lnTo>
                    <a:pt x="1037044" y="1140"/>
                  </a:lnTo>
                  <a:lnTo>
                    <a:pt x="1084380" y="4527"/>
                  </a:lnTo>
                  <a:lnTo>
                    <a:pt x="1131075" y="10110"/>
                  </a:lnTo>
                  <a:lnTo>
                    <a:pt x="1177078" y="17835"/>
                  </a:lnTo>
                  <a:lnTo>
                    <a:pt x="1222336" y="27651"/>
                  </a:lnTo>
                  <a:lnTo>
                    <a:pt x="1266799" y="39507"/>
                  </a:lnTo>
                  <a:lnTo>
                    <a:pt x="1310414" y="53351"/>
                  </a:lnTo>
                  <a:lnTo>
                    <a:pt x="1353130" y="69130"/>
                  </a:lnTo>
                  <a:lnTo>
                    <a:pt x="1394894" y="86794"/>
                  </a:lnTo>
                  <a:lnTo>
                    <a:pt x="1435654" y="106289"/>
                  </a:lnTo>
                  <a:lnTo>
                    <a:pt x="1475360" y="127565"/>
                  </a:lnTo>
                  <a:lnTo>
                    <a:pt x="1513959" y="150570"/>
                  </a:lnTo>
                  <a:lnTo>
                    <a:pt x="1551400" y="175251"/>
                  </a:lnTo>
                  <a:lnTo>
                    <a:pt x="1587630" y="201557"/>
                  </a:lnTo>
                  <a:lnTo>
                    <a:pt x="1622598" y="229437"/>
                  </a:lnTo>
                  <a:lnTo>
                    <a:pt x="1656252" y="258838"/>
                  </a:lnTo>
                  <a:lnTo>
                    <a:pt x="1688539" y="289708"/>
                  </a:lnTo>
                  <a:lnTo>
                    <a:pt x="1719410" y="321996"/>
                  </a:lnTo>
                  <a:lnTo>
                    <a:pt x="1748810" y="355650"/>
                  </a:lnTo>
                  <a:lnTo>
                    <a:pt x="1776690" y="390618"/>
                  </a:lnTo>
                  <a:lnTo>
                    <a:pt x="1802996" y="426848"/>
                  </a:lnTo>
                  <a:lnTo>
                    <a:pt x="1827677" y="464289"/>
                  </a:lnTo>
                  <a:lnTo>
                    <a:pt x="1850682" y="502889"/>
                  </a:lnTo>
                  <a:lnTo>
                    <a:pt x="1871958" y="542595"/>
                  </a:lnTo>
                  <a:lnTo>
                    <a:pt x="1891454" y="583356"/>
                  </a:lnTo>
                  <a:lnTo>
                    <a:pt x="1909117" y="625121"/>
                  </a:lnTo>
                  <a:lnTo>
                    <a:pt x="1924896" y="667837"/>
                  </a:lnTo>
                  <a:lnTo>
                    <a:pt x="1938740" y="711452"/>
                  </a:lnTo>
                  <a:lnTo>
                    <a:pt x="1950596" y="755916"/>
                  </a:lnTo>
                  <a:lnTo>
                    <a:pt x="1960413" y="801175"/>
                  </a:lnTo>
                  <a:lnTo>
                    <a:pt x="1968138" y="847179"/>
                  </a:lnTo>
                  <a:lnTo>
                    <a:pt x="1973720" y="893875"/>
                  </a:lnTo>
                  <a:lnTo>
                    <a:pt x="1977107" y="941211"/>
                  </a:lnTo>
                  <a:lnTo>
                    <a:pt x="1978240" y="989137"/>
                  </a:lnTo>
                  <a:lnTo>
                    <a:pt x="1977107" y="1037059"/>
                  </a:lnTo>
                  <a:lnTo>
                    <a:pt x="1973720" y="1084393"/>
                  </a:lnTo>
                  <a:lnTo>
                    <a:pt x="1968138" y="1131087"/>
                  </a:lnTo>
                  <a:lnTo>
                    <a:pt x="1960413" y="1177088"/>
                  </a:lnTo>
                  <a:lnTo>
                    <a:pt x="1950596" y="1222345"/>
                  </a:lnTo>
                  <a:lnTo>
                    <a:pt x="1938740" y="1266807"/>
                  </a:lnTo>
                  <a:lnTo>
                    <a:pt x="1924896" y="1310421"/>
                  </a:lnTo>
                  <a:lnTo>
                    <a:pt x="1909117" y="1353135"/>
                  </a:lnTo>
                  <a:lnTo>
                    <a:pt x="1891454" y="1394898"/>
                  </a:lnTo>
                  <a:lnTo>
                    <a:pt x="1871958" y="1435658"/>
                  </a:lnTo>
                  <a:lnTo>
                    <a:pt x="1850682" y="1475363"/>
                  </a:lnTo>
                  <a:lnTo>
                    <a:pt x="1827677" y="1513961"/>
                  </a:lnTo>
                  <a:lnTo>
                    <a:pt x="1802996" y="1551401"/>
                  </a:lnTo>
                  <a:lnTo>
                    <a:pt x="1776690" y="1587630"/>
                  </a:lnTo>
                  <a:lnTo>
                    <a:pt x="1748810" y="1622597"/>
                  </a:lnTo>
                  <a:lnTo>
                    <a:pt x="1719410" y="1656251"/>
                  </a:lnTo>
                  <a:lnTo>
                    <a:pt x="1688539" y="1688538"/>
                  </a:lnTo>
                  <a:lnTo>
                    <a:pt x="1656252" y="1719408"/>
                  </a:lnTo>
                  <a:lnTo>
                    <a:pt x="1622598" y="1748808"/>
                  </a:lnTo>
                  <a:lnTo>
                    <a:pt x="1587630" y="1776687"/>
                  </a:lnTo>
                  <a:lnTo>
                    <a:pt x="1551400" y="1802993"/>
                  </a:lnTo>
                  <a:lnTo>
                    <a:pt x="1513959" y="1827674"/>
                  </a:lnTo>
                  <a:lnTo>
                    <a:pt x="1475360" y="1850678"/>
                  </a:lnTo>
                  <a:lnTo>
                    <a:pt x="1435654" y="1871954"/>
                  </a:lnTo>
                  <a:lnTo>
                    <a:pt x="1394894" y="1891449"/>
                  </a:lnTo>
                  <a:lnTo>
                    <a:pt x="1353130" y="1909112"/>
                  </a:lnTo>
                  <a:lnTo>
                    <a:pt x="1310414" y="1924892"/>
                  </a:lnTo>
                  <a:lnTo>
                    <a:pt x="1266799" y="1938735"/>
                  </a:lnTo>
                  <a:lnTo>
                    <a:pt x="1222336" y="1950591"/>
                  </a:lnTo>
                  <a:lnTo>
                    <a:pt x="1177078" y="1960407"/>
                  </a:lnTo>
                  <a:lnTo>
                    <a:pt x="1131075" y="1968133"/>
                  </a:lnTo>
                  <a:lnTo>
                    <a:pt x="1084380" y="1973715"/>
                  </a:lnTo>
                  <a:lnTo>
                    <a:pt x="1037044" y="1977102"/>
                  </a:lnTo>
                  <a:lnTo>
                    <a:pt x="989120" y="1978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803645" y="6423916"/>
            <a:ext cx="1325880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-509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296448" y="6849405"/>
            <a:ext cx="339725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37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81706" y="7274893"/>
            <a:ext cx="1369695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-42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447925" y="6210464"/>
            <a:ext cx="1691005" cy="16465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10160">
              <a:lnSpc>
                <a:spcPct val="116900"/>
              </a:lnSpc>
              <a:spcBef>
                <a:spcPts val="90"/>
              </a:spcBef>
            </a:pPr>
            <a:r>
              <a:rPr dirty="0" sz="4550" spc="-4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550" spc="-10">
                <a:solidFill>
                  <a:srgbClr val="FFFFFF"/>
                </a:solidFill>
                <a:latin typeface="Arial"/>
                <a:cs typeface="Arial"/>
              </a:rPr>
              <a:t>6.60%</a:t>
            </a:r>
            <a:endParaRPr sz="455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865242" y="4108228"/>
            <a:ext cx="1325880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-509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908924" y="3565866"/>
            <a:ext cx="4768850" cy="1646555"/>
          </a:xfrm>
          <a:prstGeom prst="rect">
            <a:avLst/>
          </a:prstGeom>
        </p:spPr>
        <p:txBody>
          <a:bodyPr wrap="square" lIns="0" tIns="1289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15"/>
              </a:spcBef>
            </a:pPr>
            <a:r>
              <a:rPr dirty="0" sz="4550" spc="-29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5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-40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5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19"/>
              </a:spcBef>
            </a:pPr>
            <a:r>
              <a:rPr dirty="0" sz="4550" spc="-20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5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195">
                <a:solidFill>
                  <a:srgbClr val="FFFFFF"/>
                </a:solidFill>
                <a:latin typeface="Arial"/>
                <a:cs typeface="Arial"/>
              </a:rPr>
              <a:t>0.554</a:t>
            </a:r>
            <a:r>
              <a:rPr dirty="0" sz="45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23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9270" cy="10287000"/>
            <a:chOff x="0" y="0"/>
            <a:chExt cx="1828927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9270" cy="1319530"/>
            </a:xfrm>
            <a:custGeom>
              <a:avLst/>
              <a:gdLst/>
              <a:ahLst/>
              <a:cxnLst/>
              <a:rect l="l" t="t" r="r" b="b"/>
              <a:pathLst>
                <a:path w="18289270" h="1319530">
                  <a:moveTo>
                    <a:pt x="18288788" y="1319225"/>
                  </a:moveTo>
                  <a:lnTo>
                    <a:pt x="0" y="1319225"/>
                  </a:lnTo>
                  <a:lnTo>
                    <a:pt x="0" y="0"/>
                  </a:lnTo>
                  <a:lnTo>
                    <a:pt x="18288788" y="0"/>
                  </a:lnTo>
                  <a:lnTo>
                    <a:pt x="18288788" y="1319225"/>
                  </a:lnTo>
                  <a:close/>
                </a:path>
              </a:pathLst>
            </a:custGeom>
            <a:solidFill>
              <a:srgbClr val="000000">
                <a:alpha val="6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076773" y="2703383"/>
              <a:ext cx="6832600" cy="2653665"/>
            </a:xfrm>
            <a:custGeom>
              <a:avLst/>
              <a:gdLst/>
              <a:ahLst/>
              <a:cxnLst/>
              <a:rect l="l" t="t" r="r" b="b"/>
              <a:pathLst>
                <a:path w="6832600" h="2653665">
                  <a:moveTo>
                    <a:pt x="6741883" y="2653567"/>
                  </a:moveTo>
                  <a:lnTo>
                    <a:pt x="90446" y="2653567"/>
                  </a:lnTo>
                  <a:lnTo>
                    <a:pt x="55288" y="2646445"/>
                  </a:lnTo>
                  <a:lnTo>
                    <a:pt x="26533" y="2627038"/>
                  </a:lnTo>
                  <a:lnTo>
                    <a:pt x="7123" y="2598287"/>
                  </a:lnTo>
                  <a:lnTo>
                    <a:pt x="0" y="2563133"/>
                  </a:lnTo>
                  <a:lnTo>
                    <a:pt x="0" y="90446"/>
                  </a:lnTo>
                  <a:lnTo>
                    <a:pt x="7123" y="55288"/>
                  </a:lnTo>
                  <a:lnTo>
                    <a:pt x="26533" y="26533"/>
                  </a:lnTo>
                  <a:lnTo>
                    <a:pt x="55288" y="7123"/>
                  </a:lnTo>
                  <a:lnTo>
                    <a:pt x="90446" y="0"/>
                  </a:lnTo>
                  <a:lnTo>
                    <a:pt x="6741883" y="0"/>
                  </a:lnTo>
                  <a:lnTo>
                    <a:pt x="6777042" y="7123"/>
                  </a:lnTo>
                  <a:lnTo>
                    <a:pt x="6805803" y="26533"/>
                  </a:lnTo>
                  <a:lnTo>
                    <a:pt x="6825220" y="55288"/>
                  </a:lnTo>
                  <a:lnTo>
                    <a:pt x="6832347" y="90446"/>
                  </a:lnTo>
                  <a:lnTo>
                    <a:pt x="6832347" y="2563133"/>
                  </a:lnTo>
                  <a:lnTo>
                    <a:pt x="6825220" y="2598287"/>
                  </a:lnTo>
                  <a:lnTo>
                    <a:pt x="6805803" y="2627038"/>
                  </a:lnTo>
                  <a:lnTo>
                    <a:pt x="6777042" y="2646445"/>
                  </a:lnTo>
                  <a:lnTo>
                    <a:pt x="6741883" y="2653567"/>
                  </a:lnTo>
                  <a:close/>
                </a:path>
              </a:pathLst>
            </a:custGeom>
            <a:solidFill>
              <a:srgbClr val="620F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3482826"/>
              <a:ext cx="3188335" cy="748030"/>
            </a:xfrm>
            <a:custGeom>
              <a:avLst/>
              <a:gdLst/>
              <a:ahLst/>
              <a:cxnLst/>
              <a:rect l="l" t="t" r="r" b="b"/>
              <a:pathLst>
                <a:path w="3188335" h="748029">
                  <a:moveTo>
                    <a:pt x="0" y="747509"/>
                  </a:moveTo>
                  <a:lnTo>
                    <a:pt x="0" y="0"/>
                  </a:lnTo>
                  <a:lnTo>
                    <a:pt x="2919526" y="0"/>
                  </a:lnTo>
                  <a:lnTo>
                    <a:pt x="3187898" y="747509"/>
                  </a:lnTo>
                  <a:lnTo>
                    <a:pt x="0" y="747509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076773" y="5571133"/>
              <a:ext cx="6832600" cy="2653665"/>
            </a:xfrm>
            <a:custGeom>
              <a:avLst/>
              <a:gdLst/>
              <a:ahLst/>
              <a:cxnLst/>
              <a:rect l="l" t="t" r="r" b="b"/>
              <a:pathLst>
                <a:path w="6832600" h="2653665">
                  <a:moveTo>
                    <a:pt x="6741954" y="2653574"/>
                  </a:moveTo>
                  <a:lnTo>
                    <a:pt x="90374" y="2653574"/>
                  </a:lnTo>
                  <a:lnTo>
                    <a:pt x="55288" y="2646461"/>
                  </a:lnTo>
                  <a:lnTo>
                    <a:pt x="26533" y="2627044"/>
                  </a:lnTo>
                  <a:lnTo>
                    <a:pt x="7123" y="2598283"/>
                  </a:lnTo>
                  <a:lnTo>
                    <a:pt x="0" y="2563124"/>
                  </a:lnTo>
                  <a:lnTo>
                    <a:pt x="0" y="90433"/>
                  </a:lnTo>
                  <a:lnTo>
                    <a:pt x="26533" y="26528"/>
                  </a:lnTo>
                  <a:lnTo>
                    <a:pt x="90445" y="0"/>
                  </a:lnTo>
                  <a:lnTo>
                    <a:pt x="6741883" y="0"/>
                  </a:lnTo>
                  <a:lnTo>
                    <a:pt x="6777042" y="7122"/>
                  </a:lnTo>
                  <a:lnTo>
                    <a:pt x="6805803" y="26528"/>
                  </a:lnTo>
                  <a:lnTo>
                    <a:pt x="6825220" y="55279"/>
                  </a:lnTo>
                  <a:lnTo>
                    <a:pt x="6832347" y="90433"/>
                  </a:lnTo>
                  <a:lnTo>
                    <a:pt x="6832347" y="2563124"/>
                  </a:lnTo>
                  <a:lnTo>
                    <a:pt x="6825220" y="2598283"/>
                  </a:lnTo>
                  <a:lnTo>
                    <a:pt x="6805803" y="2627044"/>
                  </a:lnTo>
                  <a:lnTo>
                    <a:pt x="6777042" y="2646461"/>
                  </a:lnTo>
                  <a:lnTo>
                    <a:pt x="6741954" y="2653574"/>
                  </a:lnTo>
                  <a:close/>
                </a:path>
              </a:pathLst>
            </a:custGeom>
            <a:solidFill>
              <a:srgbClr val="2A13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350568"/>
              <a:ext cx="3188335" cy="748030"/>
            </a:xfrm>
            <a:custGeom>
              <a:avLst/>
              <a:gdLst/>
              <a:ahLst/>
              <a:cxnLst/>
              <a:rect l="l" t="t" r="r" b="b"/>
              <a:pathLst>
                <a:path w="3188335" h="748029">
                  <a:moveTo>
                    <a:pt x="0" y="747509"/>
                  </a:moveTo>
                  <a:lnTo>
                    <a:pt x="0" y="0"/>
                  </a:lnTo>
                  <a:lnTo>
                    <a:pt x="2919526" y="0"/>
                  </a:lnTo>
                  <a:lnTo>
                    <a:pt x="3187898" y="747509"/>
                  </a:lnTo>
                  <a:lnTo>
                    <a:pt x="0" y="747509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1455664" y="2489663"/>
              <a:ext cx="6832600" cy="2653665"/>
            </a:xfrm>
            <a:custGeom>
              <a:avLst/>
              <a:gdLst/>
              <a:ahLst/>
              <a:cxnLst/>
              <a:rect l="l" t="t" r="r" b="b"/>
              <a:pathLst>
                <a:path w="6832600" h="2653665">
                  <a:moveTo>
                    <a:pt x="6741988" y="2653574"/>
                  </a:moveTo>
                  <a:lnTo>
                    <a:pt x="90347" y="2653574"/>
                  </a:lnTo>
                  <a:lnTo>
                    <a:pt x="55279" y="2646464"/>
                  </a:lnTo>
                  <a:lnTo>
                    <a:pt x="26528" y="2627047"/>
                  </a:lnTo>
                  <a:lnTo>
                    <a:pt x="7122" y="2598286"/>
                  </a:lnTo>
                  <a:lnTo>
                    <a:pt x="0" y="2563128"/>
                  </a:lnTo>
                  <a:lnTo>
                    <a:pt x="0" y="90448"/>
                  </a:lnTo>
                  <a:lnTo>
                    <a:pt x="26528" y="26535"/>
                  </a:lnTo>
                  <a:lnTo>
                    <a:pt x="90433" y="0"/>
                  </a:lnTo>
                  <a:lnTo>
                    <a:pt x="6741901" y="0"/>
                  </a:lnTo>
                  <a:lnTo>
                    <a:pt x="6777055" y="7124"/>
                  </a:lnTo>
                  <a:lnTo>
                    <a:pt x="6805806" y="26535"/>
                  </a:lnTo>
                  <a:lnTo>
                    <a:pt x="6825213" y="55291"/>
                  </a:lnTo>
                  <a:lnTo>
                    <a:pt x="6832335" y="90448"/>
                  </a:lnTo>
                  <a:lnTo>
                    <a:pt x="6832335" y="2563128"/>
                  </a:lnTo>
                  <a:lnTo>
                    <a:pt x="6825213" y="2598286"/>
                  </a:lnTo>
                  <a:lnTo>
                    <a:pt x="6805806" y="2627047"/>
                  </a:lnTo>
                  <a:lnTo>
                    <a:pt x="6777055" y="2646464"/>
                  </a:lnTo>
                  <a:lnTo>
                    <a:pt x="6741988" y="2653574"/>
                  </a:lnTo>
                  <a:close/>
                </a:path>
              </a:pathLst>
            </a:custGeom>
            <a:solidFill>
              <a:srgbClr val="AF2D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378787" y="3269101"/>
              <a:ext cx="3188335" cy="748030"/>
            </a:xfrm>
            <a:custGeom>
              <a:avLst/>
              <a:gdLst/>
              <a:ahLst/>
              <a:cxnLst/>
              <a:rect l="l" t="t" r="r" b="b"/>
              <a:pathLst>
                <a:path w="3188334" h="748029">
                  <a:moveTo>
                    <a:pt x="0" y="747509"/>
                  </a:moveTo>
                  <a:lnTo>
                    <a:pt x="0" y="0"/>
                  </a:lnTo>
                  <a:lnTo>
                    <a:pt x="2919618" y="0"/>
                  </a:lnTo>
                  <a:lnTo>
                    <a:pt x="3187990" y="747509"/>
                  </a:lnTo>
                  <a:lnTo>
                    <a:pt x="0" y="747509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2" name="object 12" descr=""/>
          <p:cNvSpPr txBox="1"/>
          <p:nvPr/>
        </p:nvSpPr>
        <p:spPr>
          <a:xfrm>
            <a:off x="402288" y="3623228"/>
            <a:ext cx="2166620" cy="377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00" spc="195">
                <a:solidFill>
                  <a:srgbClr val="43B4BD"/>
                </a:solidFill>
                <a:latin typeface="Trebuchet MS"/>
                <a:cs typeface="Trebuchet MS"/>
              </a:rPr>
              <a:t>By</a:t>
            </a:r>
            <a:r>
              <a:rPr dirty="0" sz="2300" spc="-9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300" spc="135">
                <a:solidFill>
                  <a:srgbClr val="43B4BD"/>
                </a:solidFill>
                <a:latin typeface="Trebuchet MS"/>
                <a:cs typeface="Trebuchet MS"/>
              </a:rPr>
              <a:t>Application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3648333" y="2999338"/>
            <a:ext cx="14639925" cy="5011420"/>
            <a:chOff x="3648333" y="2999338"/>
            <a:chExt cx="14639925" cy="5011420"/>
          </a:xfrm>
        </p:grpSpPr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174" y="3034762"/>
              <a:ext cx="95250" cy="9525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174" y="3453862"/>
              <a:ext cx="95250" cy="9525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174" y="3872962"/>
              <a:ext cx="95250" cy="9525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174" y="4292062"/>
              <a:ext cx="95250" cy="9525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174" y="4711162"/>
              <a:ext cx="95250" cy="9525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174" y="5130262"/>
              <a:ext cx="95250" cy="9525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8333" y="6522049"/>
              <a:ext cx="123825" cy="12382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8333" y="7045924"/>
              <a:ext cx="123825" cy="123825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55686" y="2999338"/>
              <a:ext cx="123825" cy="123825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55686" y="3532738"/>
              <a:ext cx="123825" cy="123825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155686" y="4066138"/>
              <a:ext cx="123825" cy="123825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155686" y="4599538"/>
              <a:ext cx="123825" cy="123825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11455664" y="5356950"/>
              <a:ext cx="6832600" cy="2653665"/>
            </a:xfrm>
            <a:custGeom>
              <a:avLst/>
              <a:gdLst/>
              <a:ahLst/>
              <a:cxnLst/>
              <a:rect l="l" t="t" r="r" b="b"/>
              <a:pathLst>
                <a:path w="6832600" h="2653665">
                  <a:moveTo>
                    <a:pt x="6741972" y="2653574"/>
                  </a:moveTo>
                  <a:lnTo>
                    <a:pt x="90362" y="2653574"/>
                  </a:lnTo>
                  <a:lnTo>
                    <a:pt x="55279" y="2646461"/>
                  </a:lnTo>
                  <a:lnTo>
                    <a:pt x="26528" y="2627044"/>
                  </a:lnTo>
                  <a:lnTo>
                    <a:pt x="7122" y="2598283"/>
                  </a:lnTo>
                  <a:lnTo>
                    <a:pt x="0" y="2563125"/>
                  </a:lnTo>
                  <a:lnTo>
                    <a:pt x="0" y="90463"/>
                  </a:lnTo>
                  <a:lnTo>
                    <a:pt x="26528" y="26544"/>
                  </a:lnTo>
                  <a:lnTo>
                    <a:pt x="90433" y="0"/>
                  </a:lnTo>
                  <a:lnTo>
                    <a:pt x="6741901" y="0"/>
                  </a:lnTo>
                  <a:lnTo>
                    <a:pt x="6777055" y="7126"/>
                  </a:lnTo>
                  <a:lnTo>
                    <a:pt x="6805806" y="26544"/>
                  </a:lnTo>
                  <a:lnTo>
                    <a:pt x="6825213" y="55305"/>
                  </a:lnTo>
                  <a:lnTo>
                    <a:pt x="6832335" y="90463"/>
                  </a:lnTo>
                  <a:lnTo>
                    <a:pt x="6832335" y="2563125"/>
                  </a:lnTo>
                  <a:lnTo>
                    <a:pt x="6825213" y="2598283"/>
                  </a:lnTo>
                  <a:lnTo>
                    <a:pt x="6805806" y="2627044"/>
                  </a:lnTo>
                  <a:lnTo>
                    <a:pt x="6777055" y="2646461"/>
                  </a:lnTo>
                  <a:lnTo>
                    <a:pt x="6741972" y="2653574"/>
                  </a:lnTo>
                  <a:close/>
                </a:path>
              </a:pathLst>
            </a:custGeom>
            <a:solidFill>
              <a:srgbClr val="682D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9378787" y="6136416"/>
              <a:ext cx="3188335" cy="748030"/>
            </a:xfrm>
            <a:custGeom>
              <a:avLst/>
              <a:gdLst/>
              <a:ahLst/>
              <a:cxnLst/>
              <a:rect l="l" t="t" r="r" b="b"/>
              <a:pathLst>
                <a:path w="3188334" h="748029">
                  <a:moveTo>
                    <a:pt x="0" y="747491"/>
                  </a:moveTo>
                  <a:lnTo>
                    <a:pt x="0" y="0"/>
                  </a:lnTo>
                  <a:lnTo>
                    <a:pt x="2919618" y="0"/>
                  </a:lnTo>
                  <a:lnTo>
                    <a:pt x="3187994" y="747491"/>
                  </a:lnTo>
                  <a:lnTo>
                    <a:pt x="0" y="747491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3981370" y="2806797"/>
            <a:ext cx="3272790" cy="2540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2400" spc="75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4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spc="-165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24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Verdana"/>
                <a:cs typeface="Verdana"/>
              </a:rPr>
              <a:t>Beverages </a:t>
            </a:r>
            <a:r>
              <a:rPr dirty="0" sz="2400" spc="75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4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Verdana"/>
                <a:cs typeface="Verdana"/>
              </a:rPr>
              <a:t>Supplements </a:t>
            </a:r>
            <a:r>
              <a:rPr dirty="0" sz="2400" spc="-20">
                <a:solidFill>
                  <a:srgbClr val="FFFFFF"/>
                </a:solidFill>
                <a:latin typeface="Verdana"/>
                <a:cs typeface="Verdana"/>
              </a:rPr>
              <a:t>Dietary</a:t>
            </a:r>
            <a:r>
              <a:rPr dirty="0" sz="24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Verdana"/>
                <a:cs typeface="Verdana"/>
              </a:rPr>
              <a:t>Supplements </a:t>
            </a:r>
            <a:r>
              <a:rPr dirty="0" sz="2400" spc="35">
                <a:solidFill>
                  <a:srgbClr val="FFFFFF"/>
                </a:solidFill>
                <a:latin typeface="Verdana"/>
                <a:cs typeface="Verdana"/>
              </a:rPr>
              <a:t>Pharmaceutical </a:t>
            </a:r>
            <a:r>
              <a:rPr dirty="0" sz="240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2400" spc="-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Verdana"/>
                <a:cs typeface="Verdana"/>
              </a:rPr>
              <a:t>Care </a:t>
            </a:r>
            <a:r>
              <a:rPr dirty="0" sz="2400" spc="-10">
                <a:solidFill>
                  <a:srgbClr val="FFFFFF"/>
                </a:solidFill>
                <a:latin typeface="Verdana"/>
                <a:cs typeface="Verdana"/>
              </a:rPr>
              <a:t>Cosmetic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12565" y="6517121"/>
            <a:ext cx="2746375" cy="377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00" spc="130">
                <a:solidFill>
                  <a:srgbClr val="43B4BD"/>
                </a:solidFill>
                <a:latin typeface="Trebuchet MS"/>
                <a:cs typeface="Trebuchet MS"/>
              </a:rPr>
              <a:t>Category</a:t>
            </a:r>
            <a:r>
              <a:rPr dirty="0" sz="2300" spc="-7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300" spc="21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940285" y="6242630"/>
            <a:ext cx="2571115" cy="1073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Conventional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Organic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9759940" y="3449644"/>
            <a:ext cx="2209165" cy="377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00" spc="195">
                <a:solidFill>
                  <a:srgbClr val="43B4BD"/>
                </a:solidFill>
                <a:latin typeface="Trebuchet MS"/>
                <a:cs typeface="Trebuchet MS"/>
              </a:rPr>
              <a:t>Form</a:t>
            </a:r>
            <a:r>
              <a:rPr dirty="0" sz="2300" spc="-9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300" spc="21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3447786" y="2710413"/>
            <a:ext cx="1514475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Powder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Liquid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Stigma Petals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9759940" y="6316929"/>
            <a:ext cx="2209165" cy="377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00" spc="195">
                <a:solidFill>
                  <a:srgbClr val="43B4BD"/>
                </a:solidFill>
                <a:latin typeface="Trebuchet MS"/>
                <a:cs typeface="Trebuchet MS"/>
              </a:rPr>
              <a:t>Form</a:t>
            </a:r>
            <a:r>
              <a:rPr dirty="0" sz="2300" spc="-9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300" spc="21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13155686" y="6186311"/>
            <a:ext cx="123825" cy="657225"/>
            <a:chOff x="13155686" y="6186311"/>
            <a:chExt cx="123825" cy="657225"/>
          </a:xfrm>
        </p:grpSpPr>
        <p:pic>
          <p:nvPicPr>
            <p:cNvPr id="35" name="object 3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55686" y="6186311"/>
              <a:ext cx="123825" cy="123825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55686" y="6719711"/>
              <a:ext cx="123825" cy="123825"/>
            </a:xfrm>
            <a:prstGeom prst="rect">
              <a:avLst/>
            </a:prstGeom>
          </p:spPr>
        </p:pic>
      </p:grpSp>
      <p:sp>
        <p:nvSpPr>
          <p:cNvPr id="37" name="object 37" descr=""/>
          <p:cNvSpPr txBox="1"/>
          <p:nvPr/>
        </p:nvSpPr>
        <p:spPr>
          <a:xfrm>
            <a:off x="13447786" y="5897386"/>
            <a:ext cx="816610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25">
                <a:solidFill>
                  <a:srgbClr val="FFFFFF"/>
                </a:solidFill>
                <a:latin typeface="Verdana"/>
                <a:cs typeface="Verdana"/>
              </a:rPr>
              <a:t>B2B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B2C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60"/>
              <a:t> </a:t>
            </a:r>
            <a:r>
              <a:rPr dirty="0" sz="5000" spc="70"/>
              <a:t>Saffron</a:t>
            </a:r>
            <a:r>
              <a:rPr dirty="0" sz="5000" spc="-155"/>
              <a:t> </a:t>
            </a:r>
            <a:r>
              <a:rPr dirty="0" sz="5000"/>
              <a:t>Market</a:t>
            </a:r>
            <a:r>
              <a:rPr dirty="0" sz="5000" spc="-160"/>
              <a:t> </a:t>
            </a:r>
            <a:r>
              <a:rPr dirty="0" sz="5000"/>
              <a:t>Revenue</a:t>
            </a:r>
            <a:r>
              <a:rPr dirty="0" sz="5000" spc="-155"/>
              <a:t> </a:t>
            </a:r>
            <a:r>
              <a:rPr dirty="0" sz="5000"/>
              <a:t>share</a:t>
            </a:r>
            <a:r>
              <a:rPr dirty="0" sz="5000" spc="-155"/>
              <a:t> </a:t>
            </a:r>
            <a:r>
              <a:rPr dirty="0" sz="5000" spc="135"/>
              <a:t>for</a:t>
            </a:r>
            <a:r>
              <a:rPr dirty="0" sz="5000" spc="-16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52704" rIns="0" bIns="0" rtlCol="0" vert="horz">
            <a:spAutoFit/>
          </a:bodyPr>
          <a:lstStyle/>
          <a:p>
            <a:pPr marL="2515235" marR="5080" indent="-2503170">
              <a:lnSpc>
                <a:spcPts val="5780"/>
              </a:lnSpc>
              <a:spcBef>
                <a:spcPts val="414"/>
              </a:spcBef>
            </a:pPr>
            <a:r>
              <a:rPr dirty="0" sz="5000" spc="160" b="0">
                <a:latin typeface="Verdana"/>
                <a:cs typeface="Verdana"/>
              </a:rPr>
              <a:t>Middle</a:t>
            </a:r>
            <a:r>
              <a:rPr dirty="0" sz="5000" spc="-445" b="0">
                <a:latin typeface="Verdana"/>
                <a:cs typeface="Verdana"/>
              </a:rPr>
              <a:t> </a:t>
            </a:r>
            <a:r>
              <a:rPr dirty="0" sz="5000" spc="-10" b="0">
                <a:latin typeface="Verdana"/>
                <a:cs typeface="Verdana"/>
              </a:rPr>
              <a:t>East</a:t>
            </a:r>
            <a:r>
              <a:rPr dirty="0" sz="5000" spc="-445" b="0">
                <a:latin typeface="Verdana"/>
                <a:cs typeface="Verdana"/>
              </a:rPr>
              <a:t> </a:t>
            </a:r>
            <a:r>
              <a:rPr dirty="0" sz="5000" spc="-330" b="0">
                <a:latin typeface="Verdana"/>
                <a:cs typeface="Verdana"/>
              </a:rPr>
              <a:t>&amp;</a:t>
            </a:r>
            <a:r>
              <a:rPr dirty="0" sz="5000" spc="-445" b="0">
                <a:latin typeface="Verdana"/>
                <a:cs typeface="Verdana"/>
              </a:rPr>
              <a:t> </a:t>
            </a:r>
            <a:r>
              <a:rPr dirty="0" sz="5000" spc="-10" b="0">
                <a:latin typeface="Verdana"/>
                <a:cs typeface="Verdana"/>
              </a:rPr>
              <a:t>Africa </a:t>
            </a:r>
            <a:r>
              <a:rPr dirty="0" sz="5000" spc="-515" b="0">
                <a:latin typeface="Verdana"/>
                <a:cs typeface="Verdana"/>
              </a:rPr>
              <a:t>50%</a:t>
            </a:r>
            <a:endParaRPr sz="50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79071"/>
            <a:ext cx="9705990" cy="90079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609752" y="1607856"/>
              <a:ext cx="9047480" cy="3335020"/>
            </a:xfrm>
            <a:custGeom>
              <a:avLst/>
              <a:gdLst/>
              <a:ahLst/>
              <a:cxnLst/>
              <a:rect l="l" t="t" r="r" b="b"/>
              <a:pathLst>
                <a:path w="9047480" h="3335020">
                  <a:moveTo>
                    <a:pt x="8882972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8882939" y="0"/>
                  </a:lnTo>
                  <a:lnTo>
                    <a:pt x="8926583" y="5887"/>
                  </a:lnTo>
                  <a:lnTo>
                    <a:pt x="8965845" y="22494"/>
                  </a:lnTo>
                  <a:lnTo>
                    <a:pt x="8999140" y="48236"/>
                  </a:lnTo>
                  <a:lnTo>
                    <a:pt x="9024883" y="81529"/>
                  </a:lnTo>
                  <a:lnTo>
                    <a:pt x="9041490" y="120787"/>
                  </a:lnTo>
                  <a:lnTo>
                    <a:pt x="9047378" y="164426"/>
                  </a:lnTo>
                  <a:lnTo>
                    <a:pt x="9047378" y="3170189"/>
                  </a:lnTo>
                  <a:lnTo>
                    <a:pt x="9041490" y="3213833"/>
                  </a:lnTo>
                  <a:lnTo>
                    <a:pt x="9024883" y="3253094"/>
                  </a:lnTo>
                  <a:lnTo>
                    <a:pt x="8999140" y="3286389"/>
                  </a:lnTo>
                  <a:lnTo>
                    <a:pt x="8965845" y="3312132"/>
                  </a:lnTo>
                  <a:lnTo>
                    <a:pt x="8926583" y="3328739"/>
                  </a:lnTo>
                  <a:lnTo>
                    <a:pt x="8882972" y="3334623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5517" y="5392125"/>
              <a:ext cx="9892030" cy="3372485"/>
            </a:xfrm>
            <a:custGeom>
              <a:avLst/>
              <a:gdLst/>
              <a:ahLst/>
              <a:cxnLst/>
              <a:rect l="l" t="t" r="r" b="b"/>
              <a:pathLst>
                <a:path w="9892030" h="3372484">
                  <a:moveTo>
                    <a:pt x="9727219" y="3371873"/>
                  </a:moveTo>
                  <a:lnTo>
                    <a:pt x="164393" y="3371873"/>
                  </a:lnTo>
                  <a:lnTo>
                    <a:pt x="120794" y="3365992"/>
                  </a:lnTo>
                  <a:lnTo>
                    <a:pt x="81532" y="3349384"/>
                  </a:lnTo>
                  <a:lnTo>
                    <a:pt x="48238" y="3323641"/>
                  </a:lnTo>
                  <a:lnTo>
                    <a:pt x="22495" y="3290347"/>
                  </a:lnTo>
                  <a:lnTo>
                    <a:pt x="5887" y="3251085"/>
                  </a:lnTo>
                  <a:lnTo>
                    <a:pt x="0" y="3207441"/>
                  </a:lnTo>
                  <a:lnTo>
                    <a:pt x="0" y="164438"/>
                  </a:lnTo>
                  <a:lnTo>
                    <a:pt x="5887" y="120794"/>
                  </a:lnTo>
                  <a:lnTo>
                    <a:pt x="22495" y="81532"/>
                  </a:lnTo>
                  <a:lnTo>
                    <a:pt x="48238" y="48238"/>
                  </a:lnTo>
                  <a:lnTo>
                    <a:pt x="81532" y="22495"/>
                  </a:lnTo>
                  <a:lnTo>
                    <a:pt x="120794" y="5887"/>
                  </a:lnTo>
                  <a:lnTo>
                    <a:pt x="164438" y="0"/>
                  </a:lnTo>
                  <a:lnTo>
                    <a:pt x="9727173" y="0"/>
                  </a:lnTo>
                  <a:lnTo>
                    <a:pt x="9770817" y="5887"/>
                  </a:lnTo>
                  <a:lnTo>
                    <a:pt x="9810079" y="22495"/>
                  </a:lnTo>
                  <a:lnTo>
                    <a:pt x="9843374" y="48238"/>
                  </a:lnTo>
                  <a:lnTo>
                    <a:pt x="9869117" y="81532"/>
                  </a:lnTo>
                  <a:lnTo>
                    <a:pt x="9885724" y="120794"/>
                  </a:lnTo>
                  <a:lnTo>
                    <a:pt x="9891612" y="164438"/>
                  </a:lnTo>
                  <a:lnTo>
                    <a:pt x="9891612" y="3207441"/>
                  </a:lnTo>
                  <a:lnTo>
                    <a:pt x="9885724" y="3251085"/>
                  </a:lnTo>
                  <a:lnTo>
                    <a:pt x="9869117" y="3290347"/>
                  </a:lnTo>
                  <a:lnTo>
                    <a:pt x="9843374" y="3323641"/>
                  </a:lnTo>
                  <a:lnTo>
                    <a:pt x="9810079" y="3349384"/>
                  </a:lnTo>
                  <a:lnTo>
                    <a:pt x="9770817" y="3365992"/>
                  </a:lnTo>
                  <a:lnTo>
                    <a:pt x="9727219" y="3371873"/>
                  </a:lnTo>
                  <a:close/>
                </a:path>
              </a:pathLst>
            </a:custGeom>
            <a:solidFill>
              <a:srgbClr val="AC2E1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765517" y="1607856"/>
              <a:ext cx="9886950" cy="3335020"/>
            </a:xfrm>
            <a:custGeom>
              <a:avLst/>
              <a:gdLst/>
              <a:ahLst/>
              <a:cxnLst/>
              <a:rect l="l" t="t" r="r" b="b"/>
              <a:pathLst>
                <a:path w="9886950" h="3335020">
                  <a:moveTo>
                    <a:pt x="9727207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9727174" y="0"/>
                  </a:lnTo>
                  <a:lnTo>
                    <a:pt x="9770818" y="5887"/>
                  </a:lnTo>
                  <a:lnTo>
                    <a:pt x="9810080" y="22494"/>
                  </a:lnTo>
                  <a:lnTo>
                    <a:pt x="9843375" y="48236"/>
                  </a:lnTo>
                  <a:lnTo>
                    <a:pt x="9869118" y="81529"/>
                  </a:lnTo>
                  <a:lnTo>
                    <a:pt x="9885725" y="120787"/>
                  </a:lnTo>
                  <a:lnTo>
                    <a:pt x="9886637" y="127543"/>
                  </a:lnTo>
                  <a:lnTo>
                    <a:pt x="9886637" y="3207076"/>
                  </a:lnTo>
                  <a:lnTo>
                    <a:pt x="9869118" y="3253094"/>
                  </a:lnTo>
                  <a:lnTo>
                    <a:pt x="9843375" y="3286389"/>
                  </a:lnTo>
                  <a:lnTo>
                    <a:pt x="9810080" y="3312132"/>
                  </a:lnTo>
                  <a:lnTo>
                    <a:pt x="9770818" y="3328739"/>
                  </a:lnTo>
                  <a:lnTo>
                    <a:pt x="9727207" y="3334623"/>
                  </a:lnTo>
                  <a:close/>
                </a:path>
              </a:pathLst>
            </a:custGeom>
            <a:solidFill>
              <a:srgbClr val="541C1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202997" y="2123769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71" y="2302793"/>
                  </a:moveTo>
                  <a:lnTo>
                    <a:pt x="164419" y="2302793"/>
                  </a:lnTo>
                  <a:lnTo>
                    <a:pt x="120789" y="2296906"/>
                  </a:lnTo>
                  <a:lnTo>
                    <a:pt x="81530" y="2280299"/>
                  </a:lnTo>
                  <a:lnTo>
                    <a:pt x="48237" y="2254556"/>
                  </a:lnTo>
                  <a:lnTo>
                    <a:pt x="22495" y="2221264"/>
                  </a:lnTo>
                  <a:lnTo>
                    <a:pt x="5887" y="2182006"/>
                  </a:lnTo>
                  <a:lnTo>
                    <a:pt x="0" y="2138367"/>
                  </a:lnTo>
                  <a:lnTo>
                    <a:pt x="0" y="164428"/>
                  </a:lnTo>
                  <a:lnTo>
                    <a:pt x="5887" y="120789"/>
                  </a:lnTo>
                  <a:lnTo>
                    <a:pt x="22495" y="81530"/>
                  </a:lnTo>
                  <a:lnTo>
                    <a:pt x="48237" y="48238"/>
                  </a:lnTo>
                  <a:lnTo>
                    <a:pt x="81530" y="22495"/>
                  </a:lnTo>
                  <a:lnTo>
                    <a:pt x="120789" y="5887"/>
                  </a:lnTo>
                  <a:lnTo>
                    <a:pt x="164428" y="0"/>
                  </a:lnTo>
                  <a:lnTo>
                    <a:pt x="2668663" y="0"/>
                  </a:lnTo>
                  <a:lnTo>
                    <a:pt x="2712303" y="5887"/>
                  </a:lnTo>
                  <a:lnTo>
                    <a:pt x="2751561" y="22495"/>
                  </a:lnTo>
                  <a:lnTo>
                    <a:pt x="2784853" y="48238"/>
                  </a:lnTo>
                  <a:lnTo>
                    <a:pt x="2810595" y="81530"/>
                  </a:lnTo>
                  <a:lnTo>
                    <a:pt x="2827202" y="120789"/>
                  </a:lnTo>
                  <a:lnTo>
                    <a:pt x="2833090" y="164428"/>
                  </a:lnTo>
                  <a:lnTo>
                    <a:pt x="2833090" y="2138367"/>
                  </a:lnTo>
                  <a:lnTo>
                    <a:pt x="2827202" y="2182006"/>
                  </a:lnTo>
                  <a:lnTo>
                    <a:pt x="2810595" y="2221264"/>
                  </a:lnTo>
                  <a:lnTo>
                    <a:pt x="2784853" y="2254556"/>
                  </a:lnTo>
                  <a:lnTo>
                    <a:pt x="2751561" y="2280299"/>
                  </a:lnTo>
                  <a:lnTo>
                    <a:pt x="2712303" y="2296906"/>
                  </a:lnTo>
                  <a:lnTo>
                    <a:pt x="2668671" y="2302793"/>
                  </a:lnTo>
                  <a:close/>
                </a:path>
              </a:pathLst>
            </a:custGeom>
            <a:solidFill>
              <a:srgbClr val="AC2E1C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202990" y="5974689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80" y="2302793"/>
                  </a:moveTo>
                  <a:lnTo>
                    <a:pt x="164435" y="2302793"/>
                  </a:lnTo>
                  <a:lnTo>
                    <a:pt x="120794" y="2296906"/>
                  </a:lnTo>
                  <a:lnTo>
                    <a:pt x="81532" y="2280298"/>
                  </a:lnTo>
                  <a:lnTo>
                    <a:pt x="48238" y="2254555"/>
                  </a:lnTo>
                  <a:lnTo>
                    <a:pt x="22495" y="2221261"/>
                  </a:lnTo>
                  <a:lnTo>
                    <a:pt x="5887" y="2181999"/>
                  </a:lnTo>
                  <a:lnTo>
                    <a:pt x="0" y="2138355"/>
                  </a:lnTo>
                  <a:lnTo>
                    <a:pt x="0" y="164438"/>
                  </a:lnTo>
                  <a:lnTo>
                    <a:pt x="5887" y="120794"/>
                  </a:lnTo>
                  <a:lnTo>
                    <a:pt x="22495" y="81532"/>
                  </a:lnTo>
                  <a:lnTo>
                    <a:pt x="48238" y="48238"/>
                  </a:lnTo>
                  <a:lnTo>
                    <a:pt x="81532" y="22495"/>
                  </a:lnTo>
                  <a:lnTo>
                    <a:pt x="120794" y="5887"/>
                  </a:lnTo>
                  <a:lnTo>
                    <a:pt x="164438" y="0"/>
                  </a:lnTo>
                  <a:lnTo>
                    <a:pt x="2668677" y="0"/>
                  </a:lnTo>
                  <a:lnTo>
                    <a:pt x="2712308" y="5887"/>
                  </a:lnTo>
                  <a:lnTo>
                    <a:pt x="2751561" y="22495"/>
                  </a:lnTo>
                  <a:lnTo>
                    <a:pt x="2784850" y="48238"/>
                  </a:lnTo>
                  <a:lnTo>
                    <a:pt x="2810591" y="81532"/>
                  </a:lnTo>
                  <a:lnTo>
                    <a:pt x="2827197" y="120794"/>
                  </a:lnTo>
                  <a:lnTo>
                    <a:pt x="2833085" y="164438"/>
                  </a:lnTo>
                  <a:lnTo>
                    <a:pt x="2833085" y="2138355"/>
                  </a:lnTo>
                  <a:lnTo>
                    <a:pt x="2827197" y="2181999"/>
                  </a:lnTo>
                  <a:lnTo>
                    <a:pt x="2810591" y="2221261"/>
                  </a:lnTo>
                  <a:lnTo>
                    <a:pt x="2784850" y="2254555"/>
                  </a:lnTo>
                  <a:lnTo>
                    <a:pt x="2751561" y="2280298"/>
                  </a:lnTo>
                  <a:lnTo>
                    <a:pt x="2712308" y="2296906"/>
                  </a:lnTo>
                  <a:lnTo>
                    <a:pt x="2668680" y="2302793"/>
                  </a:lnTo>
                  <a:close/>
                </a:path>
              </a:pathLst>
            </a:custGeom>
            <a:solidFill>
              <a:srgbClr val="541C1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953443" y="2890337"/>
              <a:ext cx="666750" cy="770255"/>
            </a:xfrm>
            <a:custGeom>
              <a:avLst/>
              <a:gdLst/>
              <a:ahLst/>
              <a:cxnLst/>
              <a:rect l="l" t="t" r="r" b="b"/>
              <a:pathLst>
                <a:path w="666750" h="770254">
                  <a:moveTo>
                    <a:pt x="1" y="769653"/>
                  </a:moveTo>
                  <a:lnTo>
                    <a:pt x="0" y="0"/>
                  </a:lnTo>
                  <a:lnTo>
                    <a:pt x="666519" y="384826"/>
                  </a:lnTo>
                  <a:lnTo>
                    <a:pt x="1" y="769653"/>
                  </a:lnTo>
                  <a:close/>
                </a:path>
              </a:pathLst>
            </a:custGeom>
            <a:solidFill>
              <a:srgbClr val="AC2E1C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953445" y="6693255"/>
              <a:ext cx="666750" cy="770255"/>
            </a:xfrm>
            <a:custGeom>
              <a:avLst/>
              <a:gdLst/>
              <a:ahLst/>
              <a:cxnLst/>
              <a:rect l="l" t="t" r="r" b="b"/>
              <a:pathLst>
                <a:path w="666750" h="770254">
                  <a:moveTo>
                    <a:pt x="0" y="769650"/>
                  </a:moveTo>
                  <a:lnTo>
                    <a:pt x="0" y="0"/>
                  </a:lnTo>
                  <a:lnTo>
                    <a:pt x="666506" y="384809"/>
                  </a:lnTo>
                  <a:lnTo>
                    <a:pt x="0" y="769650"/>
                  </a:lnTo>
                  <a:close/>
                </a:path>
              </a:pathLst>
            </a:custGeom>
            <a:solidFill>
              <a:srgbClr val="541C1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3776583" y="2856031"/>
            <a:ext cx="181292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69037" y="6810671"/>
            <a:ext cx="259270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073503" y="2106401"/>
            <a:ext cx="6851650" cy="189230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Growing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Use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30" b="0">
                <a:solidFill>
                  <a:srgbClr val="FFFFFF"/>
                </a:solidFill>
                <a:latin typeface="Yanone Kaffeesatz Thin"/>
                <a:cs typeface="Yanone Kaffeesatz Thin"/>
              </a:rPr>
              <a:t>Cosmetics </a:t>
            </a:r>
            <a:r>
              <a:rPr dirty="0" sz="45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Industries</a:t>
            </a:r>
            <a:r>
              <a:rPr dirty="0" sz="45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799884" y="6211060"/>
            <a:ext cx="6299200" cy="130175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High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80" b="0">
                <a:solidFill>
                  <a:srgbClr val="FFFFFF"/>
                </a:solidFill>
                <a:latin typeface="Yanone Kaffeesatz Thin"/>
                <a:cs typeface="Yanone Kaffeesatz Thin"/>
              </a:rPr>
              <a:t>Production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10" b="0">
                <a:solidFill>
                  <a:srgbClr val="FFFFFF"/>
                </a:solidFill>
                <a:latin typeface="Yanone Kaffeesatz Thin"/>
                <a:cs typeface="Yanone Kaffeesatz Thin"/>
              </a:rPr>
              <a:t>Cost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633104" y="2089209"/>
              <a:ext cx="13900150" cy="6638925"/>
            </a:xfrm>
            <a:custGeom>
              <a:avLst/>
              <a:gdLst/>
              <a:ahLst/>
              <a:cxnLst/>
              <a:rect l="l" t="t" r="r" b="b"/>
              <a:pathLst>
                <a:path w="13900150" h="6638925">
                  <a:moveTo>
                    <a:pt x="13900067" y="6638838"/>
                  </a:moveTo>
                  <a:lnTo>
                    <a:pt x="0" y="6638838"/>
                  </a:lnTo>
                  <a:lnTo>
                    <a:pt x="0" y="0"/>
                  </a:lnTo>
                  <a:lnTo>
                    <a:pt x="13900067" y="0"/>
                  </a:lnTo>
                  <a:lnTo>
                    <a:pt x="13900067" y="6638838"/>
                  </a:lnTo>
                  <a:close/>
                </a:path>
              </a:pathLst>
            </a:custGeom>
            <a:solidFill>
              <a:srgbClr val="5F0D0A">
                <a:alpha val="87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9274" y="2297991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6" name="object 6" descr=""/>
          <p:cNvGrpSpPr/>
          <p:nvPr/>
        </p:nvGrpSpPr>
        <p:grpSpPr>
          <a:xfrm>
            <a:off x="3170727" y="3597843"/>
            <a:ext cx="95250" cy="3600450"/>
            <a:chOff x="3170727" y="3597843"/>
            <a:chExt cx="95250" cy="360045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0727" y="3597843"/>
              <a:ext cx="95249" cy="9525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0727" y="4035993"/>
              <a:ext cx="95249" cy="9525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0727" y="4912293"/>
              <a:ext cx="95249" cy="9525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0727" y="6226743"/>
              <a:ext cx="95249" cy="9525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0727" y="7103043"/>
              <a:ext cx="95249" cy="95250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3411928" y="3353363"/>
            <a:ext cx="12784455" cy="4845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0005">
              <a:lnSpc>
                <a:spcPct val="114999"/>
              </a:lnSpc>
              <a:spcBef>
                <a:spcPts val="100"/>
              </a:spcBef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Saffron</a:t>
            </a:r>
            <a:r>
              <a:rPr dirty="0" sz="2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future.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Saffron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highly</a:t>
            </a:r>
            <a:r>
              <a:rPr dirty="0" sz="2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prized</a:t>
            </a:r>
            <a:r>
              <a:rPr dirty="0" sz="2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spice</a:t>
            </a:r>
            <a:r>
              <a:rPr dirty="0" sz="2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2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75">
                <a:solidFill>
                  <a:srgbClr val="FFFFFF"/>
                </a:solidFill>
                <a:latin typeface="Verdana"/>
                <a:cs typeface="Verdana"/>
              </a:rPr>
              <a:t>component</a:t>
            </a:r>
            <a:r>
              <a:rPr dirty="0" sz="2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many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different culinary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beverage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because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distinct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0">
                <a:solidFill>
                  <a:srgbClr val="FFFFFF"/>
                </a:solidFill>
                <a:latin typeface="Verdana"/>
                <a:cs typeface="Verdana"/>
              </a:rPr>
              <a:t>flavor,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scent,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color.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Saffron</a:t>
            </a:r>
            <a:r>
              <a:rPr dirty="0" sz="25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5">
                <a:solidFill>
                  <a:srgbClr val="FFFFFF"/>
                </a:solidFill>
                <a:latin typeface="Verdana"/>
                <a:cs typeface="Verdana"/>
              </a:rPr>
              <a:t>been</a:t>
            </a:r>
            <a:r>
              <a:rPr dirty="0" sz="25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5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millennia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traditional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60">
                <a:solidFill>
                  <a:srgbClr val="FFFFFF"/>
                </a:solidFill>
                <a:latin typeface="Verdana"/>
                <a:cs typeface="Verdana"/>
              </a:rPr>
              <a:t>medicine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treat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5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60">
                <a:solidFill>
                  <a:srgbClr val="FFFFFF"/>
                </a:solidFill>
                <a:latin typeface="Verdana"/>
                <a:cs typeface="Verdana"/>
              </a:rPr>
              <a:t>wide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range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conditions,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60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sadness,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5">
                <a:solidFill>
                  <a:srgbClr val="FFFFFF"/>
                </a:solidFill>
                <a:latin typeface="Verdana"/>
                <a:cs typeface="Verdana"/>
              </a:rPr>
              <a:t>anxiety,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menstrual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cramps,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addition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5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culinary</a:t>
            </a:r>
            <a:r>
              <a:rPr dirty="0" sz="25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applications.</a:t>
            </a:r>
            <a:endParaRPr sz="2500">
              <a:latin typeface="Verdana"/>
              <a:cs typeface="Verdana"/>
            </a:endParaRPr>
          </a:p>
          <a:p>
            <a:pPr marL="12700" marR="481965">
              <a:lnSpc>
                <a:spcPct val="114999"/>
              </a:lnSpc>
            </a:pP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Crocin,</a:t>
            </a:r>
            <a:r>
              <a:rPr dirty="0" sz="25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5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yellow-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orange</a:t>
            </a:r>
            <a:r>
              <a:rPr dirty="0" sz="25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75">
                <a:solidFill>
                  <a:srgbClr val="FFFFFF"/>
                </a:solidFill>
                <a:latin typeface="Verdana"/>
                <a:cs typeface="Verdana"/>
              </a:rPr>
              <a:t>pigment</a:t>
            </a:r>
            <a:r>
              <a:rPr dirty="0" sz="25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5">
                <a:solidFill>
                  <a:srgbClr val="FFFFFF"/>
                </a:solidFill>
                <a:latin typeface="Verdana"/>
                <a:cs typeface="Verdana"/>
              </a:rPr>
              <a:t>found</a:t>
            </a:r>
            <a:r>
              <a:rPr dirty="0" sz="25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saffron</a:t>
            </a:r>
            <a:r>
              <a:rPr dirty="0" sz="25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flowers,</a:t>
            </a:r>
            <a:r>
              <a:rPr dirty="0" sz="25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25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65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25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isolated</a:t>
            </a:r>
            <a:r>
              <a:rPr dirty="0" sz="25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3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applied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textiles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materials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color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them.</a:t>
            </a:r>
            <a:endParaRPr sz="2500">
              <a:latin typeface="Verdana"/>
              <a:cs typeface="Verdana"/>
            </a:endParaRPr>
          </a:p>
          <a:p>
            <a:pPr marL="12700" marR="5080">
              <a:lnSpc>
                <a:spcPct val="114999"/>
              </a:lnSpc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Furthermore,</a:t>
            </a:r>
            <a:r>
              <a:rPr dirty="0" sz="25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emergence</a:t>
            </a:r>
            <a:r>
              <a:rPr dirty="0" sz="25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5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0">
                <a:solidFill>
                  <a:srgbClr val="FFFFFF"/>
                </a:solidFill>
                <a:latin typeface="Verdana"/>
                <a:cs typeface="Verdana"/>
              </a:rPr>
              <a:t>e-</a:t>
            </a:r>
            <a:r>
              <a:rPr dirty="0" sz="2500" spc="70">
                <a:solidFill>
                  <a:srgbClr val="FFFFFF"/>
                </a:solidFill>
                <a:latin typeface="Verdana"/>
                <a:cs typeface="Verdana"/>
              </a:rPr>
              <a:t>commerce</a:t>
            </a:r>
            <a:r>
              <a:rPr dirty="0" sz="25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platforms</a:t>
            </a:r>
            <a:r>
              <a:rPr dirty="0" sz="25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5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facilitated</a:t>
            </a:r>
            <a:r>
              <a:rPr dirty="0" sz="25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direct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purchase</a:t>
            </a:r>
            <a:r>
              <a:rPr dirty="0" sz="25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5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saffron</a:t>
            </a:r>
            <a:r>
              <a:rPr dirty="0" sz="25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25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5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manufacturers</a:t>
            </a:r>
            <a:r>
              <a:rPr dirty="0" sz="25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5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customers,</a:t>
            </a:r>
            <a:r>
              <a:rPr dirty="0" sz="25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resulting</a:t>
            </a:r>
            <a:r>
              <a:rPr dirty="0" sz="25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500" spc="55">
                <a:solidFill>
                  <a:srgbClr val="FFFFFF"/>
                </a:solidFill>
                <a:latin typeface="Verdana"/>
                <a:cs typeface="Verdana"/>
              </a:rPr>
              <a:t>heightened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competition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reduced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pricing.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5819" rIns="0" bIns="0" rtlCol="0" vert="horz">
            <a:spAutoFit/>
          </a:bodyPr>
          <a:lstStyle/>
          <a:p>
            <a:pPr marL="902208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http://tinyurl.com/ys68febr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DAF8i6Cs8m8,BAFWDJyds2Y</cp:keywords>
  <dc:title>Saffron Market Report 2024</dc:title>
  <dcterms:created xsi:type="dcterms:W3CDTF">2024-02-12T10:27:56Z</dcterms:created>
  <dcterms:modified xsi:type="dcterms:W3CDTF">2024-02-12T10:27:56Z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2024-02-12T00:00:00Z</vt:filetime>
  </property>
  <property fmtid="{D5CDD505-2E9C-101B-9397-08002B2CF9AE}" pid="3" name="Creator">
    <vt:lpwstr>Canva</vt:lpwstr>
  </property>
  <property fmtid="{D5CDD505-2E9C-101B-9397-08002B2CF9AE}" pid="4" name="LastSaved">
    <vt:filetime>2024-02-12T00:00:00Z</vt:filetime>
  </property>
  <property fmtid="{D5CDD505-2E9C-101B-9397-08002B2CF9AE}" pid="5" name="Producer">
    <vt:lpwstr>3-Heights(TM) PDF Security Shell 4.8.25.2 (http://www.pdf-tools.com)</vt:lpwstr>
  </property>
</Properties>
</file>