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39736"/>
            <a:ext cx="12963539" cy="69151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3046" y="158782"/>
            <a:ext cx="17201907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870396" y="3505717"/>
            <a:ext cx="5941060" cy="2075814"/>
          </a:xfrm>
          <a:custGeom>
            <a:avLst/>
            <a:gdLst/>
            <a:ahLst/>
            <a:cxnLst/>
            <a:rect l="l" t="t" r="r" b="b"/>
            <a:pathLst>
              <a:path w="5941059" h="2075814">
                <a:moveTo>
                  <a:pt x="5849533" y="2075706"/>
                </a:moveTo>
                <a:lnTo>
                  <a:pt x="91240" y="2075706"/>
                </a:lnTo>
                <a:lnTo>
                  <a:pt x="55810" y="2068526"/>
                </a:lnTo>
                <a:lnTo>
                  <a:pt x="26784" y="2048930"/>
                </a:lnTo>
                <a:lnTo>
                  <a:pt x="7191" y="2019898"/>
                </a:lnTo>
                <a:lnTo>
                  <a:pt x="0" y="1984400"/>
                </a:lnTo>
                <a:lnTo>
                  <a:pt x="0" y="91287"/>
                </a:lnTo>
                <a:lnTo>
                  <a:pt x="26784" y="26784"/>
                </a:lnTo>
                <a:lnTo>
                  <a:pt x="91299" y="0"/>
                </a:lnTo>
                <a:lnTo>
                  <a:pt x="5849475" y="0"/>
                </a:lnTo>
                <a:lnTo>
                  <a:pt x="5884973" y="7191"/>
                </a:lnTo>
                <a:lnTo>
                  <a:pt x="5914004" y="26784"/>
                </a:lnTo>
                <a:lnTo>
                  <a:pt x="5933601" y="55806"/>
                </a:lnTo>
                <a:lnTo>
                  <a:pt x="5940792" y="91287"/>
                </a:lnTo>
                <a:lnTo>
                  <a:pt x="5940792" y="1984400"/>
                </a:lnTo>
                <a:lnTo>
                  <a:pt x="5933601" y="2019898"/>
                </a:lnTo>
                <a:lnTo>
                  <a:pt x="5914004" y="2048930"/>
                </a:lnTo>
                <a:lnTo>
                  <a:pt x="5884973" y="2068526"/>
                </a:lnTo>
                <a:lnTo>
                  <a:pt x="5849533" y="2075706"/>
                </a:lnTo>
                <a:close/>
              </a:path>
            </a:pathLst>
          </a:custGeom>
          <a:solidFill>
            <a:srgbClr val="6C49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1" y="3968221"/>
            <a:ext cx="3839210" cy="1038860"/>
          </a:xfrm>
          <a:custGeom>
            <a:avLst/>
            <a:gdLst/>
            <a:ahLst/>
            <a:cxnLst/>
            <a:rect l="l" t="t" r="r" b="b"/>
            <a:pathLst>
              <a:path w="3839210" h="1038860">
                <a:moveTo>
                  <a:pt x="0" y="1038849"/>
                </a:moveTo>
                <a:lnTo>
                  <a:pt x="0" y="0"/>
                </a:lnTo>
                <a:lnTo>
                  <a:pt x="3465899" y="0"/>
                </a:lnTo>
                <a:lnTo>
                  <a:pt x="3838861" y="1038790"/>
                </a:lnTo>
                <a:lnTo>
                  <a:pt x="0" y="1038849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293" y="2026864"/>
            <a:ext cx="3609990" cy="117157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263" y="3634800"/>
            <a:ext cx="2600324" cy="260030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9478" y="1467383"/>
            <a:ext cx="2476499" cy="229551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61992" y="4092884"/>
            <a:ext cx="2105024" cy="210500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44000" y="1690509"/>
            <a:ext cx="3609989" cy="180021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881048" y="1576836"/>
            <a:ext cx="3381389" cy="19145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08844" y="3955343"/>
            <a:ext cx="2543174" cy="25431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48782" y="3829872"/>
            <a:ext cx="3152759" cy="27908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900208" y="3885757"/>
            <a:ext cx="2752724" cy="27527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42038" y="6984308"/>
            <a:ext cx="3714749" cy="19621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43698"/>
            <a:ext cx="17002587" cy="2195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3770" y="4026781"/>
            <a:ext cx="1504950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3a5y3n99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0458" y="2959194"/>
            <a:ext cx="4594225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400" spc="-430">
                <a:latin typeface="Arial Black"/>
                <a:cs typeface="Arial Black"/>
              </a:rPr>
              <a:t>GLOBAL</a:t>
            </a:r>
            <a:endParaRPr sz="84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0458" y="3968844"/>
            <a:ext cx="9476740" cy="332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015"/>
              </a:lnSpc>
              <a:spcBef>
                <a:spcPts val="100"/>
              </a:spcBef>
            </a:pPr>
            <a:r>
              <a:rPr dirty="0" sz="8400" spc="-790">
                <a:latin typeface="Arial Black"/>
                <a:cs typeface="Arial Black"/>
              </a:rPr>
              <a:t>RYE</a:t>
            </a:r>
            <a:r>
              <a:rPr dirty="0" sz="8400" spc="-120">
                <a:latin typeface="Arial Black"/>
                <a:cs typeface="Arial Black"/>
              </a:rPr>
              <a:t> </a:t>
            </a:r>
            <a:r>
              <a:rPr dirty="0" sz="8400" spc="-480">
                <a:latin typeface="Arial Black"/>
                <a:cs typeface="Arial Black"/>
              </a:rPr>
              <a:t>FLOUR</a:t>
            </a:r>
            <a:endParaRPr sz="84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60"/>
              </a:spcBef>
            </a:pPr>
            <a:r>
              <a:rPr dirty="0" sz="8400" spc="-620">
                <a:latin typeface="Arial Black"/>
                <a:cs typeface="Arial Black"/>
              </a:rPr>
              <a:t>MARKET</a:t>
            </a:r>
            <a:r>
              <a:rPr dirty="0" sz="8400" spc="-120">
                <a:latin typeface="Arial Black"/>
                <a:cs typeface="Arial Black"/>
              </a:rPr>
              <a:t> </a:t>
            </a:r>
            <a:r>
              <a:rPr dirty="0" sz="8400" spc="-575">
                <a:latin typeface="Arial Black"/>
                <a:cs typeface="Arial Black"/>
              </a:rPr>
              <a:t>REPORT </a:t>
            </a:r>
            <a:r>
              <a:rPr dirty="0" sz="8400" spc="-280">
                <a:latin typeface="Arial Black"/>
                <a:cs typeface="Arial Black"/>
              </a:rPr>
              <a:t>2024</a:t>
            </a:r>
            <a:endParaRPr sz="84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205" y="95258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732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8543767" y="1918959"/>
            <a:ext cx="9465945" cy="733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2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awareness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regarding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benefits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fibre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propelled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fibre-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rich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products,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rye</a:t>
            </a:r>
            <a:r>
              <a:rPr dirty="0" sz="32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flour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2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Rye 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flour,</a:t>
            </a:r>
            <a:r>
              <a:rPr dirty="0" sz="32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fibre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content,</a:t>
            </a:r>
            <a:r>
              <a:rPr dirty="0" sz="32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witnessed</a:t>
            </a:r>
            <a:r>
              <a:rPr dirty="0" sz="32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32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2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2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key </a:t>
            </a:r>
            <a:r>
              <a:rPr dirty="0" sz="3200" spc="45">
                <a:solidFill>
                  <a:srgbClr val="FFFFFF"/>
                </a:solidFill>
                <a:latin typeface="Verdana"/>
                <a:cs typeface="Verdana"/>
              </a:rPr>
              <a:t>ingredient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32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bakery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products.</a:t>
            </a:r>
            <a:r>
              <a:rPr dirty="0" sz="32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This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trend</a:t>
            </a:r>
            <a:r>
              <a:rPr dirty="0" sz="32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reflects</a:t>
            </a:r>
            <a:r>
              <a:rPr dirty="0" sz="32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broader</a:t>
            </a:r>
            <a:r>
              <a:rPr dirty="0" sz="32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shift</a:t>
            </a:r>
            <a:r>
              <a:rPr dirty="0" sz="32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towards</a:t>
            </a:r>
            <a:r>
              <a:rPr dirty="0" sz="3200" spc="8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healthier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eating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habits,</a:t>
            </a:r>
            <a:r>
              <a:rPr dirty="0" sz="32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35">
                <a:solidFill>
                  <a:srgbClr val="FFFFFF"/>
                </a:solidFill>
                <a:latin typeface="Verdana"/>
                <a:cs typeface="Verdana"/>
              </a:rPr>
              <a:t>consumers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seeking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nutritional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2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2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choices. As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5">
                <a:solidFill>
                  <a:srgbClr val="FFFFFF"/>
                </a:solidFill>
                <a:latin typeface="Verdana"/>
                <a:cs typeface="Verdana"/>
              </a:rPr>
              <a:t>result,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rye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flour</a:t>
            </a:r>
            <a:r>
              <a:rPr dirty="0" sz="32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2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experiencing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notable</a:t>
            </a:r>
            <a:r>
              <a:rPr dirty="0" sz="32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upswing,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aligning</a:t>
            </a:r>
            <a:r>
              <a:rPr dirty="0" sz="32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Verdana"/>
                <a:cs typeface="Verdana"/>
              </a:rPr>
              <a:t>with the</a:t>
            </a:r>
            <a:r>
              <a:rPr dirty="0" sz="32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preference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fibre-</a:t>
            </a:r>
            <a:r>
              <a:rPr dirty="0" sz="3200" spc="55">
                <a:solidFill>
                  <a:srgbClr val="FFFFFF"/>
                </a:solidFill>
                <a:latin typeface="Verdana"/>
                <a:cs typeface="Verdana"/>
              </a:rPr>
              <a:t>enriched</a:t>
            </a:r>
            <a:r>
              <a:rPr dirty="0" sz="32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diets.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84316"/>
            <a:ext cx="9906000" cy="2999105"/>
            <a:chOff x="0" y="5884316"/>
            <a:chExt cx="9906000" cy="2999105"/>
          </a:xfrm>
        </p:grpSpPr>
        <p:sp>
          <p:nvSpPr>
            <p:cNvPr id="4" name="object 4" descr=""/>
            <p:cNvSpPr/>
            <p:nvPr/>
          </p:nvSpPr>
          <p:spPr>
            <a:xfrm>
              <a:off x="0" y="5884316"/>
              <a:ext cx="9906000" cy="2999105"/>
            </a:xfrm>
            <a:custGeom>
              <a:avLst/>
              <a:gdLst/>
              <a:ahLst/>
              <a:cxnLst/>
              <a:rect l="l" t="t" r="r" b="b"/>
              <a:pathLst>
                <a:path w="9906000" h="2999104">
                  <a:moveTo>
                    <a:pt x="8953195" y="2998927"/>
                  </a:moveTo>
                  <a:lnTo>
                    <a:pt x="952500" y="2998927"/>
                  </a:lnTo>
                  <a:lnTo>
                    <a:pt x="902130" y="2997595"/>
                  </a:lnTo>
                  <a:lnTo>
                    <a:pt x="852130" y="2993627"/>
                  </a:lnTo>
                  <a:lnTo>
                    <a:pt x="802596" y="2987062"/>
                  </a:lnTo>
                  <a:lnTo>
                    <a:pt x="753623" y="2977939"/>
                  </a:lnTo>
                  <a:lnTo>
                    <a:pt x="705304" y="2966296"/>
                  </a:lnTo>
                  <a:lnTo>
                    <a:pt x="657734" y="2952174"/>
                  </a:lnTo>
                  <a:lnTo>
                    <a:pt x="611010" y="2935611"/>
                  </a:lnTo>
                  <a:lnTo>
                    <a:pt x="565224" y="2916646"/>
                  </a:lnTo>
                  <a:lnTo>
                    <a:pt x="520472" y="2895319"/>
                  </a:lnTo>
                  <a:lnTo>
                    <a:pt x="476849" y="2871669"/>
                  </a:lnTo>
                  <a:lnTo>
                    <a:pt x="434449" y="2845735"/>
                  </a:lnTo>
                  <a:lnTo>
                    <a:pt x="393368" y="2817556"/>
                  </a:lnTo>
                  <a:lnTo>
                    <a:pt x="353699" y="2787172"/>
                  </a:lnTo>
                  <a:lnTo>
                    <a:pt x="315539" y="2754621"/>
                  </a:lnTo>
                  <a:lnTo>
                    <a:pt x="278980" y="2719943"/>
                  </a:lnTo>
                  <a:lnTo>
                    <a:pt x="244305" y="2683387"/>
                  </a:lnTo>
                  <a:lnTo>
                    <a:pt x="211756" y="2645229"/>
                  </a:lnTo>
                  <a:lnTo>
                    <a:pt x="181373" y="2605561"/>
                  </a:lnTo>
                  <a:lnTo>
                    <a:pt x="153195" y="2564481"/>
                  </a:lnTo>
                  <a:lnTo>
                    <a:pt x="127261" y="2522082"/>
                  </a:lnTo>
                  <a:lnTo>
                    <a:pt x="103612" y="2478459"/>
                  </a:lnTo>
                  <a:lnTo>
                    <a:pt x="82284" y="2433707"/>
                  </a:lnTo>
                  <a:lnTo>
                    <a:pt x="63319" y="2387920"/>
                  </a:lnTo>
                  <a:lnTo>
                    <a:pt x="46756" y="2341195"/>
                  </a:lnTo>
                  <a:lnTo>
                    <a:pt x="32633" y="2293625"/>
                  </a:lnTo>
                  <a:lnTo>
                    <a:pt x="20989" y="2245305"/>
                  </a:lnTo>
                  <a:lnTo>
                    <a:pt x="11865" y="2196331"/>
                  </a:lnTo>
                  <a:lnTo>
                    <a:pt x="5299" y="2146796"/>
                  </a:lnTo>
                  <a:lnTo>
                    <a:pt x="1331" y="2096797"/>
                  </a:lnTo>
                  <a:lnTo>
                    <a:pt x="0" y="204642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4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8953200" y="0"/>
                  </a:lnTo>
                  <a:lnTo>
                    <a:pt x="9003565" y="1331"/>
                  </a:lnTo>
                  <a:lnTo>
                    <a:pt x="9053565" y="5299"/>
                  </a:lnTo>
                  <a:lnTo>
                    <a:pt x="9103099" y="11864"/>
                  </a:lnTo>
                  <a:lnTo>
                    <a:pt x="9152074" y="20987"/>
                  </a:lnTo>
                  <a:lnTo>
                    <a:pt x="9200393" y="32630"/>
                  </a:lnTo>
                  <a:lnTo>
                    <a:pt x="9247963" y="46752"/>
                  </a:lnTo>
                  <a:lnTo>
                    <a:pt x="9294689" y="63315"/>
                  </a:lnTo>
                  <a:lnTo>
                    <a:pt x="9340475" y="82280"/>
                  </a:lnTo>
                  <a:lnTo>
                    <a:pt x="9385227" y="103607"/>
                  </a:lnTo>
                  <a:lnTo>
                    <a:pt x="9428850" y="127257"/>
                  </a:lnTo>
                  <a:lnTo>
                    <a:pt x="9471249" y="153191"/>
                  </a:lnTo>
                  <a:lnTo>
                    <a:pt x="9512330" y="181370"/>
                  </a:lnTo>
                  <a:lnTo>
                    <a:pt x="9551997" y="211754"/>
                  </a:lnTo>
                  <a:lnTo>
                    <a:pt x="9590156" y="244305"/>
                  </a:lnTo>
                  <a:lnTo>
                    <a:pt x="9626711" y="278983"/>
                  </a:lnTo>
                  <a:lnTo>
                    <a:pt x="9661389" y="315539"/>
                  </a:lnTo>
                  <a:lnTo>
                    <a:pt x="9693940" y="353697"/>
                  </a:lnTo>
                  <a:lnTo>
                    <a:pt x="9724325" y="393364"/>
                  </a:lnTo>
                  <a:lnTo>
                    <a:pt x="9752503" y="434445"/>
                  </a:lnTo>
                  <a:lnTo>
                    <a:pt x="9778437" y="476844"/>
                  </a:lnTo>
                  <a:lnTo>
                    <a:pt x="9802087" y="520467"/>
                  </a:lnTo>
                  <a:lnTo>
                    <a:pt x="9823414" y="565219"/>
                  </a:lnTo>
                  <a:lnTo>
                    <a:pt x="9842379" y="611005"/>
                  </a:lnTo>
                  <a:lnTo>
                    <a:pt x="9858942" y="657731"/>
                  </a:lnTo>
                  <a:lnTo>
                    <a:pt x="9873064" y="705301"/>
                  </a:lnTo>
                  <a:lnTo>
                    <a:pt x="9884707" y="753621"/>
                  </a:lnTo>
                  <a:lnTo>
                    <a:pt x="9893830" y="802595"/>
                  </a:lnTo>
                  <a:lnTo>
                    <a:pt x="9900395" y="852130"/>
                  </a:lnTo>
                  <a:lnTo>
                    <a:pt x="9904363" y="902129"/>
                  </a:lnTo>
                  <a:lnTo>
                    <a:pt x="9905695" y="952499"/>
                  </a:lnTo>
                  <a:lnTo>
                    <a:pt x="9905695" y="2046427"/>
                  </a:lnTo>
                  <a:lnTo>
                    <a:pt x="9904363" y="2096797"/>
                  </a:lnTo>
                  <a:lnTo>
                    <a:pt x="9900395" y="2146796"/>
                  </a:lnTo>
                  <a:lnTo>
                    <a:pt x="9893830" y="2196331"/>
                  </a:lnTo>
                  <a:lnTo>
                    <a:pt x="9884707" y="2245305"/>
                  </a:lnTo>
                  <a:lnTo>
                    <a:pt x="9873064" y="2293625"/>
                  </a:lnTo>
                  <a:lnTo>
                    <a:pt x="9858942" y="2341195"/>
                  </a:lnTo>
                  <a:lnTo>
                    <a:pt x="9842379" y="2387920"/>
                  </a:lnTo>
                  <a:lnTo>
                    <a:pt x="9823414" y="2433707"/>
                  </a:lnTo>
                  <a:lnTo>
                    <a:pt x="9802087" y="2478459"/>
                  </a:lnTo>
                  <a:lnTo>
                    <a:pt x="9778437" y="2522082"/>
                  </a:lnTo>
                  <a:lnTo>
                    <a:pt x="9752503" y="2564481"/>
                  </a:lnTo>
                  <a:lnTo>
                    <a:pt x="9724325" y="2605561"/>
                  </a:lnTo>
                  <a:lnTo>
                    <a:pt x="9693940" y="2645229"/>
                  </a:lnTo>
                  <a:lnTo>
                    <a:pt x="9661389" y="2683387"/>
                  </a:lnTo>
                  <a:lnTo>
                    <a:pt x="9626711" y="2719943"/>
                  </a:lnTo>
                  <a:lnTo>
                    <a:pt x="9590156" y="2754621"/>
                  </a:lnTo>
                  <a:lnTo>
                    <a:pt x="9551997" y="2787172"/>
                  </a:lnTo>
                  <a:lnTo>
                    <a:pt x="9512330" y="2817556"/>
                  </a:lnTo>
                  <a:lnTo>
                    <a:pt x="9471249" y="2845735"/>
                  </a:lnTo>
                  <a:lnTo>
                    <a:pt x="9428850" y="2871669"/>
                  </a:lnTo>
                  <a:lnTo>
                    <a:pt x="9385227" y="2895319"/>
                  </a:lnTo>
                  <a:lnTo>
                    <a:pt x="9340475" y="2916646"/>
                  </a:lnTo>
                  <a:lnTo>
                    <a:pt x="9294689" y="2935611"/>
                  </a:lnTo>
                  <a:lnTo>
                    <a:pt x="9247963" y="2952174"/>
                  </a:lnTo>
                  <a:lnTo>
                    <a:pt x="9200393" y="2966296"/>
                  </a:lnTo>
                  <a:lnTo>
                    <a:pt x="9152074" y="2977939"/>
                  </a:lnTo>
                  <a:lnTo>
                    <a:pt x="9103099" y="2987062"/>
                  </a:lnTo>
                  <a:lnTo>
                    <a:pt x="9053565" y="2993627"/>
                  </a:lnTo>
                  <a:lnTo>
                    <a:pt x="9003565" y="2997595"/>
                  </a:lnTo>
                  <a:lnTo>
                    <a:pt x="8953195" y="2998927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773" y="6252788"/>
              <a:ext cx="2419349" cy="24193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51364" y="6156076"/>
              <a:ext cx="2384425" cy="2384425"/>
            </a:xfrm>
            <a:custGeom>
              <a:avLst/>
              <a:gdLst/>
              <a:ahLst/>
              <a:cxnLst/>
              <a:rect l="l" t="t" r="r" b="b"/>
              <a:pathLst>
                <a:path w="2384425" h="2384425">
                  <a:moveTo>
                    <a:pt x="1192698" y="2383855"/>
                  </a:moveTo>
                  <a:lnTo>
                    <a:pt x="1191154" y="2383855"/>
                  </a:lnTo>
                  <a:lnTo>
                    <a:pt x="1143987" y="2382924"/>
                  </a:lnTo>
                  <a:lnTo>
                    <a:pt x="1096529" y="2380109"/>
                  </a:lnTo>
                  <a:lnTo>
                    <a:pt x="1049587" y="2375459"/>
                  </a:lnTo>
                  <a:lnTo>
                    <a:pt x="1003197" y="2369012"/>
                  </a:lnTo>
                  <a:lnTo>
                    <a:pt x="957394" y="2360803"/>
                  </a:lnTo>
                  <a:lnTo>
                    <a:pt x="912213" y="2350867"/>
                  </a:lnTo>
                  <a:lnTo>
                    <a:pt x="867692" y="2339240"/>
                  </a:lnTo>
                  <a:lnTo>
                    <a:pt x="823864" y="2325957"/>
                  </a:lnTo>
                  <a:lnTo>
                    <a:pt x="780766" y="2311055"/>
                  </a:lnTo>
                  <a:lnTo>
                    <a:pt x="738434" y="2294568"/>
                  </a:lnTo>
                  <a:lnTo>
                    <a:pt x="696902" y="2276532"/>
                  </a:lnTo>
                  <a:lnTo>
                    <a:pt x="656207" y="2256984"/>
                  </a:lnTo>
                  <a:lnTo>
                    <a:pt x="616384" y="2235957"/>
                  </a:lnTo>
                  <a:lnTo>
                    <a:pt x="577469" y="2213489"/>
                  </a:lnTo>
                  <a:lnTo>
                    <a:pt x="539498" y="2189615"/>
                  </a:lnTo>
                  <a:lnTo>
                    <a:pt x="502505" y="2164370"/>
                  </a:lnTo>
                  <a:lnTo>
                    <a:pt x="466527" y="2137790"/>
                  </a:lnTo>
                  <a:lnTo>
                    <a:pt x="431599" y="2109911"/>
                  </a:lnTo>
                  <a:lnTo>
                    <a:pt x="397756" y="2080767"/>
                  </a:lnTo>
                  <a:lnTo>
                    <a:pt x="365035" y="2050396"/>
                  </a:lnTo>
                  <a:lnTo>
                    <a:pt x="333472" y="2018831"/>
                  </a:lnTo>
                  <a:lnTo>
                    <a:pt x="303100" y="1986110"/>
                  </a:lnTo>
                  <a:lnTo>
                    <a:pt x="273957" y="1952267"/>
                  </a:lnTo>
                  <a:lnTo>
                    <a:pt x="246078" y="1917339"/>
                  </a:lnTo>
                  <a:lnTo>
                    <a:pt x="219499" y="1881360"/>
                  </a:lnTo>
                  <a:lnTo>
                    <a:pt x="194254" y="1844366"/>
                  </a:lnTo>
                  <a:lnTo>
                    <a:pt x="170380" y="1806394"/>
                  </a:lnTo>
                  <a:lnTo>
                    <a:pt x="147912" y="1767478"/>
                  </a:lnTo>
                  <a:lnTo>
                    <a:pt x="126886" y="1727654"/>
                  </a:lnTo>
                  <a:lnTo>
                    <a:pt x="107337" y="1686958"/>
                  </a:lnTo>
                  <a:lnTo>
                    <a:pt x="89302" y="1645426"/>
                  </a:lnTo>
                  <a:lnTo>
                    <a:pt x="72815" y="1603092"/>
                  </a:lnTo>
                  <a:lnTo>
                    <a:pt x="57913" y="1559993"/>
                  </a:lnTo>
                  <a:lnTo>
                    <a:pt x="44630" y="1516164"/>
                  </a:lnTo>
                  <a:lnTo>
                    <a:pt x="33003" y="1471642"/>
                  </a:lnTo>
                  <a:lnTo>
                    <a:pt x="23067" y="1426460"/>
                  </a:lnTo>
                  <a:lnTo>
                    <a:pt x="14858" y="1380655"/>
                  </a:lnTo>
                  <a:lnTo>
                    <a:pt x="8411" y="1334264"/>
                  </a:lnTo>
                  <a:lnTo>
                    <a:pt x="3761" y="1287320"/>
                  </a:lnTo>
                  <a:lnTo>
                    <a:pt x="946" y="1239860"/>
                  </a:lnTo>
                  <a:lnTo>
                    <a:pt x="0" y="1191920"/>
                  </a:lnTo>
                  <a:lnTo>
                    <a:pt x="946" y="1143982"/>
                  </a:lnTo>
                  <a:lnTo>
                    <a:pt x="3761" y="1096524"/>
                  </a:lnTo>
                  <a:lnTo>
                    <a:pt x="8411" y="1049582"/>
                  </a:lnTo>
                  <a:lnTo>
                    <a:pt x="14858" y="1003192"/>
                  </a:lnTo>
                  <a:lnTo>
                    <a:pt x="23067" y="957389"/>
                  </a:lnTo>
                  <a:lnTo>
                    <a:pt x="33003" y="912209"/>
                  </a:lnTo>
                  <a:lnTo>
                    <a:pt x="44630" y="867688"/>
                  </a:lnTo>
                  <a:lnTo>
                    <a:pt x="57913" y="823861"/>
                  </a:lnTo>
                  <a:lnTo>
                    <a:pt x="72815" y="780763"/>
                  </a:lnTo>
                  <a:lnTo>
                    <a:pt x="89302" y="738431"/>
                  </a:lnTo>
                  <a:lnTo>
                    <a:pt x="107337" y="696900"/>
                  </a:lnTo>
                  <a:lnTo>
                    <a:pt x="126886" y="656205"/>
                  </a:lnTo>
                  <a:lnTo>
                    <a:pt x="147912" y="616382"/>
                  </a:lnTo>
                  <a:lnTo>
                    <a:pt x="170380" y="577467"/>
                  </a:lnTo>
                  <a:lnTo>
                    <a:pt x="194254" y="539496"/>
                  </a:lnTo>
                  <a:lnTo>
                    <a:pt x="219499" y="502503"/>
                  </a:lnTo>
                  <a:lnTo>
                    <a:pt x="246078" y="466525"/>
                  </a:lnTo>
                  <a:lnTo>
                    <a:pt x="273957" y="431597"/>
                  </a:lnTo>
                  <a:lnTo>
                    <a:pt x="303100" y="397755"/>
                  </a:lnTo>
                  <a:lnTo>
                    <a:pt x="333472" y="365035"/>
                  </a:lnTo>
                  <a:lnTo>
                    <a:pt x="365035" y="333471"/>
                  </a:lnTo>
                  <a:lnTo>
                    <a:pt x="397756" y="303100"/>
                  </a:lnTo>
                  <a:lnTo>
                    <a:pt x="431599" y="273957"/>
                  </a:lnTo>
                  <a:lnTo>
                    <a:pt x="466527" y="246078"/>
                  </a:lnTo>
                  <a:lnTo>
                    <a:pt x="502505" y="219498"/>
                  </a:lnTo>
                  <a:lnTo>
                    <a:pt x="539498" y="194253"/>
                  </a:lnTo>
                  <a:lnTo>
                    <a:pt x="577469" y="170379"/>
                  </a:lnTo>
                  <a:lnTo>
                    <a:pt x="616384" y="147912"/>
                  </a:lnTo>
                  <a:lnTo>
                    <a:pt x="656207" y="126886"/>
                  </a:lnTo>
                  <a:lnTo>
                    <a:pt x="696902" y="107337"/>
                  </a:lnTo>
                  <a:lnTo>
                    <a:pt x="738434" y="89302"/>
                  </a:lnTo>
                  <a:lnTo>
                    <a:pt x="780766" y="72815"/>
                  </a:lnTo>
                  <a:lnTo>
                    <a:pt x="823864" y="57912"/>
                  </a:lnTo>
                  <a:lnTo>
                    <a:pt x="867692" y="44630"/>
                  </a:lnTo>
                  <a:lnTo>
                    <a:pt x="912213" y="33003"/>
                  </a:lnTo>
                  <a:lnTo>
                    <a:pt x="957394" y="23067"/>
                  </a:lnTo>
                  <a:lnTo>
                    <a:pt x="1003197" y="14857"/>
                  </a:lnTo>
                  <a:lnTo>
                    <a:pt x="1049587" y="8410"/>
                  </a:lnTo>
                  <a:lnTo>
                    <a:pt x="1096529" y="3761"/>
                  </a:lnTo>
                  <a:lnTo>
                    <a:pt x="1143987" y="946"/>
                  </a:lnTo>
                  <a:lnTo>
                    <a:pt x="1191919" y="0"/>
                  </a:lnTo>
                  <a:lnTo>
                    <a:pt x="1239865" y="946"/>
                  </a:lnTo>
                  <a:lnTo>
                    <a:pt x="1287323" y="3761"/>
                  </a:lnTo>
                  <a:lnTo>
                    <a:pt x="1334265" y="8410"/>
                  </a:lnTo>
                  <a:lnTo>
                    <a:pt x="1380656" y="14857"/>
                  </a:lnTo>
                  <a:lnTo>
                    <a:pt x="1426459" y="23067"/>
                  </a:lnTo>
                  <a:lnTo>
                    <a:pt x="1471640" y="33003"/>
                  </a:lnTo>
                  <a:lnTo>
                    <a:pt x="1516162" y="44630"/>
                  </a:lnTo>
                  <a:lnTo>
                    <a:pt x="1559989" y="57912"/>
                  </a:lnTo>
                  <a:lnTo>
                    <a:pt x="1603087" y="72815"/>
                  </a:lnTo>
                  <a:lnTo>
                    <a:pt x="1645420" y="89302"/>
                  </a:lnTo>
                  <a:lnTo>
                    <a:pt x="1686952" y="107337"/>
                  </a:lnTo>
                  <a:lnTo>
                    <a:pt x="1727647" y="126886"/>
                  </a:lnTo>
                  <a:lnTo>
                    <a:pt x="1767470" y="147912"/>
                  </a:lnTo>
                  <a:lnTo>
                    <a:pt x="1806385" y="170379"/>
                  </a:lnTo>
                  <a:lnTo>
                    <a:pt x="1844357" y="194253"/>
                  </a:lnTo>
                  <a:lnTo>
                    <a:pt x="1881350" y="219498"/>
                  </a:lnTo>
                  <a:lnTo>
                    <a:pt x="1917328" y="246078"/>
                  </a:lnTo>
                  <a:lnTo>
                    <a:pt x="1952256" y="273957"/>
                  </a:lnTo>
                  <a:lnTo>
                    <a:pt x="1986098" y="303100"/>
                  </a:lnTo>
                  <a:lnTo>
                    <a:pt x="2018819" y="333471"/>
                  </a:lnTo>
                  <a:lnTo>
                    <a:pt x="2050383" y="365035"/>
                  </a:lnTo>
                  <a:lnTo>
                    <a:pt x="2080754" y="397755"/>
                  </a:lnTo>
                  <a:lnTo>
                    <a:pt x="2109897" y="431597"/>
                  </a:lnTo>
                  <a:lnTo>
                    <a:pt x="2137776" y="466525"/>
                  </a:lnTo>
                  <a:lnTo>
                    <a:pt x="2164356" y="502503"/>
                  </a:lnTo>
                  <a:lnTo>
                    <a:pt x="2189601" y="539496"/>
                  </a:lnTo>
                  <a:lnTo>
                    <a:pt x="2213475" y="577467"/>
                  </a:lnTo>
                  <a:lnTo>
                    <a:pt x="2235943" y="616382"/>
                  </a:lnTo>
                  <a:lnTo>
                    <a:pt x="2256969" y="656205"/>
                  </a:lnTo>
                  <a:lnTo>
                    <a:pt x="2276518" y="696900"/>
                  </a:lnTo>
                  <a:lnTo>
                    <a:pt x="2294553" y="738431"/>
                  </a:lnTo>
                  <a:lnTo>
                    <a:pt x="2311040" y="780763"/>
                  </a:lnTo>
                  <a:lnTo>
                    <a:pt x="2325942" y="823861"/>
                  </a:lnTo>
                  <a:lnTo>
                    <a:pt x="2339225" y="867688"/>
                  </a:lnTo>
                  <a:lnTo>
                    <a:pt x="2350852" y="912209"/>
                  </a:lnTo>
                  <a:lnTo>
                    <a:pt x="2360788" y="957389"/>
                  </a:lnTo>
                  <a:lnTo>
                    <a:pt x="2368997" y="1003192"/>
                  </a:lnTo>
                  <a:lnTo>
                    <a:pt x="2375444" y="1049582"/>
                  </a:lnTo>
                  <a:lnTo>
                    <a:pt x="2380093" y="1096524"/>
                  </a:lnTo>
                  <a:lnTo>
                    <a:pt x="2382909" y="1143982"/>
                  </a:lnTo>
                  <a:lnTo>
                    <a:pt x="2383855" y="1191919"/>
                  </a:lnTo>
                  <a:lnTo>
                    <a:pt x="2382909" y="1239860"/>
                  </a:lnTo>
                  <a:lnTo>
                    <a:pt x="2380093" y="1287320"/>
                  </a:lnTo>
                  <a:lnTo>
                    <a:pt x="2375444" y="1334264"/>
                  </a:lnTo>
                  <a:lnTo>
                    <a:pt x="2368997" y="1380655"/>
                  </a:lnTo>
                  <a:lnTo>
                    <a:pt x="2360788" y="1426460"/>
                  </a:lnTo>
                  <a:lnTo>
                    <a:pt x="2350852" y="1471642"/>
                  </a:lnTo>
                  <a:lnTo>
                    <a:pt x="2339225" y="1516164"/>
                  </a:lnTo>
                  <a:lnTo>
                    <a:pt x="2325942" y="1559993"/>
                  </a:lnTo>
                  <a:lnTo>
                    <a:pt x="2311040" y="1603092"/>
                  </a:lnTo>
                  <a:lnTo>
                    <a:pt x="2294553" y="1645426"/>
                  </a:lnTo>
                  <a:lnTo>
                    <a:pt x="2276518" y="1686958"/>
                  </a:lnTo>
                  <a:lnTo>
                    <a:pt x="2256969" y="1727654"/>
                  </a:lnTo>
                  <a:lnTo>
                    <a:pt x="2235943" y="1767478"/>
                  </a:lnTo>
                  <a:lnTo>
                    <a:pt x="2213475" y="1806394"/>
                  </a:lnTo>
                  <a:lnTo>
                    <a:pt x="2189601" y="1844366"/>
                  </a:lnTo>
                  <a:lnTo>
                    <a:pt x="2164356" y="1881360"/>
                  </a:lnTo>
                  <a:lnTo>
                    <a:pt x="2137776" y="1917339"/>
                  </a:lnTo>
                  <a:lnTo>
                    <a:pt x="2109897" y="1952267"/>
                  </a:lnTo>
                  <a:lnTo>
                    <a:pt x="2080754" y="1986110"/>
                  </a:lnTo>
                  <a:lnTo>
                    <a:pt x="2050383" y="2018831"/>
                  </a:lnTo>
                  <a:lnTo>
                    <a:pt x="2018819" y="2050396"/>
                  </a:lnTo>
                  <a:lnTo>
                    <a:pt x="1986098" y="2080767"/>
                  </a:lnTo>
                  <a:lnTo>
                    <a:pt x="1952256" y="2109911"/>
                  </a:lnTo>
                  <a:lnTo>
                    <a:pt x="1917328" y="2137790"/>
                  </a:lnTo>
                  <a:lnTo>
                    <a:pt x="1881350" y="2164370"/>
                  </a:lnTo>
                  <a:lnTo>
                    <a:pt x="1844357" y="2189615"/>
                  </a:lnTo>
                  <a:lnTo>
                    <a:pt x="1806385" y="2213489"/>
                  </a:lnTo>
                  <a:lnTo>
                    <a:pt x="1767470" y="2235957"/>
                  </a:lnTo>
                  <a:lnTo>
                    <a:pt x="1727647" y="2256984"/>
                  </a:lnTo>
                  <a:lnTo>
                    <a:pt x="1686952" y="2276532"/>
                  </a:lnTo>
                  <a:lnTo>
                    <a:pt x="1645420" y="2294568"/>
                  </a:lnTo>
                  <a:lnTo>
                    <a:pt x="1603087" y="2311055"/>
                  </a:lnTo>
                  <a:lnTo>
                    <a:pt x="1559989" y="2325957"/>
                  </a:lnTo>
                  <a:lnTo>
                    <a:pt x="1516162" y="2339240"/>
                  </a:lnTo>
                  <a:lnTo>
                    <a:pt x="1471640" y="2350867"/>
                  </a:lnTo>
                  <a:lnTo>
                    <a:pt x="1426459" y="2360803"/>
                  </a:lnTo>
                  <a:lnTo>
                    <a:pt x="1380656" y="2369012"/>
                  </a:lnTo>
                  <a:lnTo>
                    <a:pt x="1334265" y="2375459"/>
                  </a:lnTo>
                  <a:lnTo>
                    <a:pt x="1287323" y="2380109"/>
                  </a:lnTo>
                  <a:lnTo>
                    <a:pt x="1239865" y="2382924"/>
                  </a:lnTo>
                  <a:lnTo>
                    <a:pt x="1192698" y="2383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6730" cy="1557655"/>
          </a:xfrm>
          <a:custGeom>
            <a:avLst/>
            <a:gdLst/>
            <a:ahLst/>
            <a:cxnLst/>
            <a:rect l="l" t="t" r="r" b="b"/>
            <a:pathLst>
              <a:path w="18286730" h="1557655">
                <a:moveTo>
                  <a:pt x="18286552" y="1557337"/>
                </a:moveTo>
                <a:lnTo>
                  <a:pt x="0" y="1557337"/>
                </a:lnTo>
                <a:lnTo>
                  <a:pt x="0" y="0"/>
                </a:lnTo>
                <a:lnTo>
                  <a:pt x="18286552" y="0"/>
                </a:lnTo>
                <a:lnTo>
                  <a:pt x="18286552" y="15573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84273" y="6505868"/>
            <a:ext cx="1517650" cy="746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700" spc="-19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700" spc="-18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25" sz="7050" spc="-186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700" spc="-61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85364" y="7321293"/>
            <a:ext cx="1515745" cy="746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700" spc="-45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921998" y="6309810"/>
            <a:ext cx="2023745" cy="19996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495" marR="5080" indent="-11430">
              <a:lnSpc>
                <a:spcPct val="116700"/>
              </a:lnSpc>
              <a:spcBef>
                <a:spcPts val="95"/>
              </a:spcBef>
            </a:pPr>
            <a:r>
              <a:rPr dirty="0" sz="5550" spc="-9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550" spc="-35">
                <a:solidFill>
                  <a:srgbClr val="FFFFFF"/>
                </a:solidFill>
                <a:latin typeface="Arial"/>
                <a:cs typeface="Arial"/>
              </a:rPr>
              <a:t>2.50%</a:t>
            </a:r>
            <a:endParaRPr sz="55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4139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2759350"/>
            <a:ext cx="9906000" cy="2999105"/>
            <a:chOff x="0" y="2759350"/>
            <a:chExt cx="9906000" cy="2999105"/>
          </a:xfrm>
        </p:grpSpPr>
        <p:sp>
          <p:nvSpPr>
            <p:cNvPr id="13" name="object 13" descr=""/>
            <p:cNvSpPr/>
            <p:nvPr/>
          </p:nvSpPr>
          <p:spPr>
            <a:xfrm>
              <a:off x="0" y="2759350"/>
              <a:ext cx="9906000" cy="2999105"/>
            </a:xfrm>
            <a:custGeom>
              <a:avLst/>
              <a:gdLst/>
              <a:ahLst/>
              <a:cxnLst/>
              <a:rect l="l" t="t" r="r" b="b"/>
              <a:pathLst>
                <a:path w="9906000" h="2999104">
                  <a:moveTo>
                    <a:pt x="8953195" y="2998930"/>
                  </a:moveTo>
                  <a:lnTo>
                    <a:pt x="952500" y="2998930"/>
                  </a:lnTo>
                  <a:lnTo>
                    <a:pt x="902130" y="2997598"/>
                  </a:lnTo>
                  <a:lnTo>
                    <a:pt x="852130" y="2993631"/>
                  </a:lnTo>
                  <a:lnTo>
                    <a:pt x="802596" y="2987065"/>
                  </a:lnTo>
                  <a:lnTo>
                    <a:pt x="753623" y="2977942"/>
                  </a:lnTo>
                  <a:lnTo>
                    <a:pt x="705304" y="2966300"/>
                  </a:lnTo>
                  <a:lnTo>
                    <a:pt x="657734" y="2952179"/>
                  </a:lnTo>
                  <a:lnTo>
                    <a:pt x="611010" y="2935617"/>
                  </a:lnTo>
                  <a:lnTo>
                    <a:pt x="565224" y="2916654"/>
                  </a:lnTo>
                  <a:lnTo>
                    <a:pt x="520472" y="2895329"/>
                  </a:lnTo>
                  <a:lnTo>
                    <a:pt x="476849" y="2871681"/>
                  </a:lnTo>
                  <a:lnTo>
                    <a:pt x="434449" y="2845750"/>
                  </a:lnTo>
                  <a:lnTo>
                    <a:pt x="393368" y="2817575"/>
                  </a:lnTo>
                  <a:lnTo>
                    <a:pt x="353699" y="2787195"/>
                  </a:lnTo>
                  <a:lnTo>
                    <a:pt x="315539" y="2754649"/>
                  </a:lnTo>
                  <a:lnTo>
                    <a:pt x="278980" y="2719977"/>
                  </a:lnTo>
                  <a:lnTo>
                    <a:pt x="244305" y="2683415"/>
                  </a:lnTo>
                  <a:lnTo>
                    <a:pt x="211756" y="2645252"/>
                  </a:lnTo>
                  <a:lnTo>
                    <a:pt x="181373" y="2605580"/>
                  </a:lnTo>
                  <a:lnTo>
                    <a:pt x="153195" y="2564496"/>
                  </a:lnTo>
                  <a:lnTo>
                    <a:pt x="127261" y="2522094"/>
                  </a:lnTo>
                  <a:lnTo>
                    <a:pt x="103612" y="2478468"/>
                  </a:lnTo>
                  <a:lnTo>
                    <a:pt x="82284" y="2433714"/>
                  </a:lnTo>
                  <a:lnTo>
                    <a:pt x="63319" y="2387927"/>
                  </a:lnTo>
                  <a:lnTo>
                    <a:pt x="46756" y="2341200"/>
                  </a:lnTo>
                  <a:lnTo>
                    <a:pt x="32633" y="2293629"/>
                  </a:lnTo>
                  <a:lnTo>
                    <a:pt x="20989" y="2245309"/>
                  </a:lnTo>
                  <a:lnTo>
                    <a:pt x="11865" y="2196334"/>
                  </a:lnTo>
                  <a:lnTo>
                    <a:pt x="5299" y="2146800"/>
                  </a:lnTo>
                  <a:lnTo>
                    <a:pt x="1331" y="2096800"/>
                  </a:lnTo>
                  <a:lnTo>
                    <a:pt x="0" y="2046430"/>
                  </a:lnTo>
                  <a:lnTo>
                    <a:pt x="0" y="952502"/>
                  </a:lnTo>
                  <a:lnTo>
                    <a:pt x="1331" y="902132"/>
                  </a:lnTo>
                  <a:lnTo>
                    <a:pt x="5299" y="852133"/>
                  </a:lnTo>
                  <a:lnTo>
                    <a:pt x="11865" y="802598"/>
                  </a:lnTo>
                  <a:lnTo>
                    <a:pt x="20989" y="753624"/>
                  </a:lnTo>
                  <a:lnTo>
                    <a:pt x="32633" y="705304"/>
                  </a:lnTo>
                  <a:lnTo>
                    <a:pt x="46756" y="657734"/>
                  </a:lnTo>
                  <a:lnTo>
                    <a:pt x="63319" y="611008"/>
                  </a:lnTo>
                  <a:lnTo>
                    <a:pt x="82284" y="565222"/>
                  </a:lnTo>
                  <a:lnTo>
                    <a:pt x="103612" y="520469"/>
                  </a:lnTo>
                  <a:lnTo>
                    <a:pt x="127261" y="476846"/>
                  </a:lnTo>
                  <a:lnTo>
                    <a:pt x="153195" y="434446"/>
                  </a:lnTo>
                  <a:lnTo>
                    <a:pt x="181373" y="393364"/>
                  </a:lnTo>
                  <a:lnTo>
                    <a:pt x="211756" y="353697"/>
                  </a:lnTo>
                  <a:lnTo>
                    <a:pt x="244305" y="315537"/>
                  </a:lnTo>
                  <a:lnTo>
                    <a:pt x="278980" y="278980"/>
                  </a:lnTo>
                  <a:lnTo>
                    <a:pt x="315539" y="244304"/>
                  </a:lnTo>
                  <a:lnTo>
                    <a:pt x="353699" y="211756"/>
                  </a:lnTo>
                  <a:lnTo>
                    <a:pt x="393368" y="181373"/>
                  </a:lnTo>
                  <a:lnTo>
                    <a:pt x="434449" y="153195"/>
                  </a:lnTo>
                  <a:lnTo>
                    <a:pt x="476849" y="127261"/>
                  </a:lnTo>
                  <a:lnTo>
                    <a:pt x="520472" y="103611"/>
                  </a:lnTo>
                  <a:lnTo>
                    <a:pt x="565224" y="82284"/>
                  </a:lnTo>
                  <a:lnTo>
                    <a:pt x="611010" y="63319"/>
                  </a:lnTo>
                  <a:lnTo>
                    <a:pt x="657734" y="46756"/>
                  </a:lnTo>
                  <a:lnTo>
                    <a:pt x="705304" y="32633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8953197" y="0"/>
                  </a:lnTo>
                  <a:lnTo>
                    <a:pt x="9003565" y="1331"/>
                  </a:lnTo>
                  <a:lnTo>
                    <a:pt x="9053565" y="5299"/>
                  </a:lnTo>
                  <a:lnTo>
                    <a:pt x="9103099" y="11865"/>
                  </a:lnTo>
                  <a:lnTo>
                    <a:pt x="9152074" y="20989"/>
                  </a:lnTo>
                  <a:lnTo>
                    <a:pt x="9200393" y="32633"/>
                  </a:lnTo>
                  <a:lnTo>
                    <a:pt x="9247963" y="46756"/>
                  </a:lnTo>
                  <a:lnTo>
                    <a:pt x="9294689" y="63319"/>
                  </a:lnTo>
                  <a:lnTo>
                    <a:pt x="9340475" y="82284"/>
                  </a:lnTo>
                  <a:lnTo>
                    <a:pt x="9385227" y="103611"/>
                  </a:lnTo>
                  <a:lnTo>
                    <a:pt x="9428850" y="127261"/>
                  </a:lnTo>
                  <a:lnTo>
                    <a:pt x="9471249" y="153195"/>
                  </a:lnTo>
                  <a:lnTo>
                    <a:pt x="9512330" y="181373"/>
                  </a:lnTo>
                  <a:lnTo>
                    <a:pt x="9551997" y="211756"/>
                  </a:lnTo>
                  <a:lnTo>
                    <a:pt x="9590156" y="244304"/>
                  </a:lnTo>
                  <a:lnTo>
                    <a:pt x="9626711" y="278980"/>
                  </a:lnTo>
                  <a:lnTo>
                    <a:pt x="9661389" y="315537"/>
                  </a:lnTo>
                  <a:lnTo>
                    <a:pt x="9693940" y="353697"/>
                  </a:lnTo>
                  <a:lnTo>
                    <a:pt x="9724325" y="393364"/>
                  </a:lnTo>
                  <a:lnTo>
                    <a:pt x="9752503" y="434446"/>
                  </a:lnTo>
                  <a:lnTo>
                    <a:pt x="9778437" y="476846"/>
                  </a:lnTo>
                  <a:lnTo>
                    <a:pt x="9802087" y="520469"/>
                  </a:lnTo>
                  <a:lnTo>
                    <a:pt x="9823414" y="565222"/>
                  </a:lnTo>
                  <a:lnTo>
                    <a:pt x="9842379" y="611008"/>
                  </a:lnTo>
                  <a:lnTo>
                    <a:pt x="9858942" y="657734"/>
                  </a:lnTo>
                  <a:lnTo>
                    <a:pt x="9873064" y="705304"/>
                  </a:lnTo>
                  <a:lnTo>
                    <a:pt x="9884707" y="753624"/>
                  </a:lnTo>
                  <a:lnTo>
                    <a:pt x="9893830" y="802598"/>
                  </a:lnTo>
                  <a:lnTo>
                    <a:pt x="9900395" y="852133"/>
                  </a:lnTo>
                  <a:lnTo>
                    <a:pt x="9904363" y="902132"/>
                  </a:lnTo>
                  <a:lnTo>
                    <a:pt x="9905695" y="952502"/>
                  </a:lnTo>
                  <a:lnTo>
                    <a:pt x="9905695" y="2046430"/>
                  </a:lnTo>
                  <a:lnTo>
                    <a:pt x="9904363" y="2096800"/>
                  </a:lnTo>
                  <a:lnTo>
                    <a:pt x="9900395" y="2146800"/>
                  </a:lnTo>
                  <a:lnTo>
                    <a:pt x="9893830" y="2196334"/>
                  </a:lnTo>
                  <a:lnTo>
                    <a:pt x="9884707" y="2245309"/>
                  </a:lnTo>
                  <a:lnTo>
                    <a:pt x="9873064" y="2293629"/>
                  </a:lnTo>
                  <a:lnTo>
                    <a:pt x="9858942" y="2341200"/>
                  </a:lnTo>
                  <a:lnTo>
                    <a:pt x="9842379" y="2387927"/>
                  </a:lnTo>
                  <a:lnTo>
                    <a:pt x="9823414" y="2433714"/>
                  </a:lnTo>
                  <a:lnTo>
                    <a:pt x="9802087" y="2478468"/>
                  </a:lnTo>
                  <a:lnTo>
                    <a:pt x="9778437" y="2522094"/>
                  </a:lnTo>
                  <a:lnTo>
                    <a:pt x="9752503" y="2564496"/>
                  </a:lnTo>
                  <a:lnTo>
                    <a:pt x="9724325" y="2605580"/>
                  </a:lnTo>
                  <a:lnTo>
                    <a:pt x="9693940" y="2645252"/>
                  </a:lnTo>
                  <a:lnTo>
                    <a:pt x="9661389" y="2683415"/>
                  </a:lnTo>
                  <a:lnTo>
                    <a:pt x="9626711" y="2719977"/>
                  </a:lnTo>
                  <a:lnTo>
                    <a:pt x="9590156" y="2754649"/>
                  </a:lnTo>
                  <a:lnTo>
                    <a:pt x="9551997" y="2787195"/>
                  </a:lnTo>
                  <a:lnTo>
                    <a:pt x="9512330" y="2817575"/>
                  </a:lnTo>
                  <a:lnTo>
                    <a:pt x="9471249" y="2845750"/>
                  </a:lnTo>
                  <a:lnTo>
                    <a:pt x="9428850" y="2871681"/>
                  </a:lnTo>
                  <a:lnTo>
                    <a:pt x="9385227" y="2895329"/>
                  </a:lnTo>
                  <a:lnTo>
                    <a:pt x="9340475" y="2916654"/>
                  </a:lnTo>
                  <a:lnTo>
                    <a:pt x="9294689" y="2935617"/>
                  </a:lnTo>
                  <a:lnTo>
                    <a:pt x="9247963" y="2952179"/>
                  </a:lnTo>
                  <a:lnTo>
                    <a:pt x="9200393" y="2966300"/>
                  </a:lnTo>
                  <a:lnTo>
                    <a:pt x="9152074" y="2977942"/>
                  </a:lnTo>
                  <a:lnTo>
                    <a:pt x="9103099" y="2987065"/>
                  </a:lnTo>
                  <a:lnTo>
                    <a:pt x="9053565" y="2993631"/>
                  </a:lnTo>
                  <a:lnTo>
                    <a:pt x="9003565" y="2997598"/>
                  </a:lnTo>
                  <a:lnTo>
                    <a:pt x="8953195" y="2998930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773" y="3127826"/>
              <a:ext cx="2419349" cy="241934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51364" y="3031120"/>
              <a:ext cx="2384425" cy="2384425"/>
            </a:xfrm>
            <a:custGeom>
              <a:avLst/>
              <a:gdLst/>
              <a:ahLst/>
              <a:cxnLst/>
              <a:rect l="l" t="t" r="r" b="b"/>
              <a:pathLst>
                <a:path w="2384425" h="2384425">
                  <a:moveTo>
                    <a:pt x="1192389" y="2383855"/>
                  </a:moveTo>
                  <a:lnTo>
                    <a:pt x="1191463" y="2383855"/>
                  </a:lnTo>
                  <a:lnTo>
                    <a:pt x="1143987" y="2382918"/>
                  </a:lnTo>
                  <a:lnTo>
                    <a:pt x="1096529" y="2380103"/>
                  </a:lnTo>
                  <a:lnTo>
                    <a:pt x="1049587" y="2375453"/>
                  </a:lnTo>
                  <a:lnTo>
                    <a:pt x="1003197" y="2369006"/>
                  </a:lnTo>
                  <a:lnTo>
                    <a:pt x="957394" y="2360797"/>
                  </a:lnTo>
                  <a:lnTo>
                    <a:pt x="912213" y="2350861"/>
                  </a:lnTo>
                  <a:lnTo>
                    <a:pt x="867692" y="2339234"/>
                  </a:lnTo>
                  <a:lnTo>
                    <a:pt x="823864" y="2325951"/>
                  </a:lnTo>
                  <a:lnTo>
                    <a:pt x="780766" y="2311049"/>
                  </a:lnTo>
                  <a:lnTo>
                    <a:pt x="738434" y="2294562"/>
                  </a:lnTo>
                  <a:lnTo>
                    <a:pt x="696902" y="2276526"/>
                  </a:lnTo>
                  <a:lnTo>
                    <a:pt x="656207" y="2256978"/>
                  </a:lnTo>
                  <a:lnTo>
                    <a:pt x="616384" y="2235951"/>
                  </a:lnTo>
                  <a:lnTo>
                    <a:pt x="577469" y="2213483"/>
                  </a:lnTo>
                  <a:lnTo>
                    <a:pt x="539498" y="2189609"/>
                  </a:lnTo>
                  <a:lnTo>
                    <a:pt x="502505" y="2164364"/>
                  </a:lnTo>
                  <a:lnTo>
                    <a:pt x="466527" y="2137784"/>
                  </a:lnTo>
                  <a:lnTo>
                    <a:pt x="431599" y="2109905"/>
                  </a:lnTo>
                  <a:lnTo>
                    <a:pt x="397756" y="2080761"/>
                  </a:lnTo>
                  <a:lnTo>
                    <a:pt x="365035" y="2050390"/>
                  </a:lnTo>
                  <a:lnTo>
                    <a:pt x="333472" y="2018825"/>
                  </a:lnTo>
                  <a:lnTo>
                    <a:pt x="303100" y="1986104"/>
                  </a:lnTo>
                  <a:lnTo>
                    <a:pt x="273957" y="1952261"/>
                  </a:lnTo>
                  <a:lnTo>
                    <a:pt x="246078" y="1917333"/>
                  </a:lnTo>
                  <a:lnTo>
                    <a:pt x="219499" y="1881354"/>
                  </a:lnTo>
                  <a:lnTo>
                    <a:pt x="194254" y="1844360"/>
                  </a:lnTo>
                  <a:lnTo>
                    <a:pt x="170380" y="1806388"/>
                  </a:lnTo>
                  <a:lnTo>
                    <a:pt x="147912" y="1767472"/>
                  </a:lnTo>
                  <a:lnTo>
                    <a:pt x="126886" y="1727648"/>
                  </a:lnTo>
                  <a:lnTo>
                    <a:pt x="107337" y="1686952"/>
                  </a:lnTo>
                  <a:lnTo>
                    <a:pt x="89302" y="1645420"/>
                  </a:lnTo>
                  <a:lnTo>
                    <a:pt x="72815" y="1603086"/>
                  </a:lnTo>
                  <a:lnTo>
                    <a:pt x="57913" y="1559987"/>
                  </a:lnTo>
                  <a:lnTo>
                    <a:pt x="44630" y="1516158"/>
                  </a:lnTo>
                  <a:lnTo>
                    <a:pt x="33003" y="1471635"/>
                  </a:lnTo>
                  <a:lnTo>
                    <a:pt x="23067" y="1426454"/>
                  </a:lnTo>
                  <a:lnTo>
                    <a:pt x="14858" y="1380649"/>
                  </a:lnTo>
                  <a:lnTo>
                    <a:pt x="8411" y="1334258"/>
                  </a:lnTo>
                  <a:lnTo>
                    <a:pt x="3761" y="1287314"/>
                  </a:lnTo>
                  <a:lnTo>
                    <a:pt x="946" y="1239854"/>
                  </a:lnTo>
                  <a:lnTo>
                    <a:pt x="0" y="1191914"/>
                  </a:lnTo>
                  <a:lnTo>
                    <a:pt x="946" y="1143976"/>
                  </a:lnTo>
                  <a:lnTo>
                    <a:pt x="3761" y="1096518"/>
                  </a:lnTo>
                  <a:lnTo>
                    <a:pt x="8411" y="1049576"/>
                  </a:lnTo>
                  <a:lnTo>
                    <a:pt x="14858" y="1003186"/>
                  </a:lnTo>
                  <a:lnTo>
                    <a:pt x="23067" y="957384"/>
                  </a:lnTo>
                  <a:lnTo>
                    <a:pt x="33003" y="912204"/>
                  </a:lnTo>
                  <a:lnTo>
                    <a:pt x="44630" y="867683"/>
                  </a:lnTo>
                  <a:lnTo>
                    <a:pt x="57913" y="823855"/>
                  </a:lnTo>
                  <a:lnTo>
                    <a:pt x="72815" y="780758"/>
                  </a:lnTo>
                  <a:lnTo>
                    <a:pt x="89302" y="738426"/>
                  </a:lnTo>
                  <a:lnTo>
                    <a:pt x="107337" y="696895"/>
                  </a:lnTo>
                  <a:lnTo>
                    <a:pt x="126886" y="656200"/>
                  </a:lnTo>
                  <a:lnTo>
                    <a:pt x="147912" y="616378"/>
                  </a:lnTo>
                  <a:lnTo>
                    <a:pt x="170380" y="577463"/>
                  </a:lnTo>
                  <a:lnTo>
                    <a:pt x="194254" y="539492"/>
                  </a:lnTo>
                  <a:lnTo>
                    <a:pt x="219499" y="502499"/>
                  </a:lnTo>
                  <a:lnTo>
                    <a:pt x="246078" y="466521"/>
                  </a:lnTo>
                  <a:lnTo>
                    <a:pt x="273957" y="431594"/>
                  </a:lnTo>
                  <a:lnTo>
                    <a:pt x="303100" y="397752"/>
                  </a:lnTo>
                  <a:lnTo>
                    <a:pt x="333472" y="365031"/>
                  </a:lnTo>
                  <a:lnTo>
                    <a:pt x="365035" y="333468"/>
                  </a:lnTo>
                  <a:lnTo>
                    <a:pt x="397756" y="303097"/>
                  </a:lnTo>
                  <a:lnTo>
                    <a:pt x="431599" y="273954"/>
                  </a:lnTo>
                  <a:lnTo>
                    <a:pt x="466527" y="246076"/>
                  </a:lnTo>
                  <a:lnTo>
                    <a:pt x="502505" y="219496"/>
                  </a:lnTo>
                  <a:lnTo>
                    <a:pt x="539498" y="194252"/>
                  </a:lnTo>
                  <a:lnTo>
                    <a:pt x="577469" y="170378"/>
                  </a:lnTo>
                  <a:lnTo>
                    <a:pt x="616384" y="147910"/>
                  </a:lnTo>
                  <a:lnTo>
                    <a:pt x="656207" y="126884"/>
                  </a:lnTo>
                  <a:lnTo>
                    <a:pt x="696902" y="107336"/>
                  </a:lnTo>
                  <a:lnTo>
                    <a:pt x="738434" y="89301"/>
                  </a:lnTo>
                  <a:lnTo>
                    <a:pt x="780766" y="72814"/>
                  </a:lnTo>
                  <a:lnTo>
                    <a:pt x="823864" y="57912"/>
                  </a:lnTo>
                  <a:lnTo>
                    <a:pt x="867692" y="44629"/>
                  </a:lnTo>
                  <a:lnTo>
                    <a:pt x="912213" y="33002"/>
                  </a:lnTo>
                  <a:lnTo>
                    <a:pt x="957394" y="23067"/>
                  </a:lnTo>
                  <a:lnTo>
                    <a:pt x="1003197" y="14857"/>
                  </a:lnTo>
                  <a:lnTo>
                    <a:pt x="1049587" y="8410"/>
                  </a:lnTo>
                  <a:lnTo>
                    <a:pt x="1096529" y="3761"/>
                  </a:lnTo>
                  <a:lnTo>
                    <a:pt x="1143987" y="946"/>
                  </a:lnTo>
                  <a:lnTo>
                    <a:pt x="1191923" y="0"/>
                  </a:lnTo>
                  <a:lnTo>
                    <a:pt x="1239865" y="946"/>
                  </a:lnTo>
                  <a:lnTo>
                    <a:pt x="1287323" y="3761"/>
                  </a:lnTo>
                  <a:lnTo>
                    <a:pt x="1334265" y="8410"/>
                  </a:lnTo>
                  <a:lnTo>
                    <a:pt x="1380656" y="14857"/>
                  </a:lnTo>
                  <a:lnTo>
                    <a:pt x="1426459" y="23067"/>
                  </a:lnTo>
                  <a:lnTo>
                    <a:pt x="1471640" y="33002"/>
                  </a:lnTo>
                  <a:lnTo>
                    <a:pt x="1516162" y="44629"/>
                  </a:lnTo>
                  <a:lnTo>
                    <a:pt x="1559989" y="57912"/>
                  </a:lnTo>
                  <a:lnTo>
                    <a:pt x="1603087" y="72814"/>
                  </a:lnTo>
                  <a:lnTo>
                    <a:pt x="1645420" y="89301"/>
                  </a:lnTo>
                  <a:lnTo>
                    <a:pt x="1686952" y="107336"/>
                  </a:lnTo>
                  <a:lnTo>
                    <a:pt x="1727647" y="126884"/>
                  </a:lnTo>
                  <a:lnTo>
                    <a:pt x="1767470" y="147910"/>
                  </a:lnTo>
                  <a:lnTo>
                    <a:pt x="1806385" y="170378"/>
                  </a:lnTo>
                  <a:lnTo>
                    <a:pt x="1844357" y="194252"/>
                  </a:lnTo>
                  <a:lnTo>
                    <a:pt x="1881350" y="219496"/>
                  </a:lnTo>
                  <a:lnTo>
                    <a:pt x="1917328" y="246076"/>
                  </a:lnTo>
                  <a:lnTo>
                    <a:pt x="1952256" y="273954"/>
                  </a:lnTo>
                  <a:lnTo>
                    <a:pt x="1986098" y="303097"/>
                  </a:lnTo>
                  <a:lnTo>
                    <a:pt x="2018819" y="333468"/>
                  </a:lnTo>
                  <a:lnTo>
                    <a:pt x="2050383" y="365031"/>
                  </a:lnTo>
                  <a:lnTo>
                    <a:pt x="2080754" y="397752"/>
                  </a:lnTo>
                  <a:lnTo>
                    <a:pt x="2109897" y="431594"/>
                  </a:lnTo>
                  <a:lnTo>
                    <a:pt x="2137776" y="466521"/>
                  </a:lnTo>
                  <a:lnTo>
                    <a:pt x="2164356" y="502499"/>
                  </a:lnTo>
                  <a:lnTo>
                    <a:pt x="2189601" y="539492"/>
                  </a:lnTo>
                  <a:lnTo>
                    <a:pt x="2213475" y="577463"/>
                  </a:lnTo>
                  <a:lnTo>
                    <a:pt x="2235943" y="616378"/>
                  </a:lnTo>
                  <a:lnTo>
                    <a:pt x="2256969" y="656200"/>
                  </a:lnTo>
                  <a:lnTo>
                    <a:pt x="2276518" y="696895"/>
                  </a:lnTo>
                  <a:lnTo>
                    <a:pt x="2294553" y="738426"/>
                  </a:lnTo>
                  <a:lnTo>
                    <a:pt x="2311040" y="780758"/>
                  </a:lnTo>
                  <a:lnTo>
                    <a:pt x="2325942" y="823855"/>
                  </a:lnTo>
                  <a:lnTo>
                    <a:pt x="2339225" y="867683"/>
                  </a:lnTo>
                  <a:lnTo>
                    <a:pt x="2350852" y="912204"/>
                  </a:lnTo>
                  <a:lnTo>
                    <a:pt x="2360788" y="957384"/>
                  </a:lnTo>
                  <a:lnTo>
                    <a:pt x="2368997" y="1003186"/>
                  </a:lnTo>
                  <a:lnTo>
                    <a:pt x="2375444" y="1049576"/>
                  </a:lnTo>
                  <a:lnTo>
                    <a:pt x="2380093" y="1096518"/>
                  </a:lnTo>
                  <a:lnTo>
                    <a:pt x="2382909" y="1143976"/>
                  </a:lnTo>
                  <a:lnTo>
                    <a:pt x="2383855" y="1191913"/>
                  </a:lnTo>
                  <a:lnTo>
                    <a:pt x="2382909" y="1239854"/>
                  </a:lnTo>
                  <a:lnTo>
                    <a:pt x="2380093" y="1287314"/>
                  </a:lnTo>
                  <a:lnTo>
                    <a:pt x="2375444" y="1334258"/>
                  </a:lnTo>
                  <a:lnTo>
                    <a:pt x="2368997" y="1380649"/>
                  </a:lnTo>
                  <a:lnTo>
                    <a:pt x="2360788" y="1426454"/>
                  </a:lnTo>
                  <a:lnTo>
                    <a:pt x="2350852" y="1471635"/>
                  </a:lnTo>
                  <a:lnTo>
                    <a:pt x="2339225" y="1516158"/>
                  </a:lnTo>
                  <a:lnTo>
                    <a:pt x="2325942" y="1559987"/>
                  </a:lnTo>
                  <a:lnTo>
                    <a:pt x="2311040" y="1603086"/>
                  </a:lnTo>
                  <a:lnTo>
                    <a:pt x="2294553" y="1645420"/>
                  </a:lnTo>
                  <a:lnTo>
                    <a:pt x="2276518" y="1686952"/>
                  </a:lnTo>
                  <a:lnTo>
                    <a:pt x="2256969" y="1727648"/>
                  </a:lnTo>
                  <a:lnTo>
                    <a:pt x="2235943" y="1767472"/>
                  </a:lnTo>
                  <a:lnTo>
                    <a:pt x="2213475" y="1806388"/>
                  </a:lnTo>
                  <a:lnTo>
                    <a:pt x="2189601" y="1844360"/>
                  </a:lnTo>
                  <a:lnTo>
                    <a:pt x="2164356" y="1881354"/>
                  </a:lnTo>
                  <a:lnTo>
                    <a:pt x="2137776" y="1917333"/>
                  </a:lnTo>
                  <a:lnTo>
                    <a:pt x="2109897" y="1952261"/>
                  </a:lnTo>
                  <a:lnTo>
                    <a:pt x="2080754" y="1986104"/>
                  </a:lnTo>
                  <a:lnTo>
                    <a:pt x="2050383" y="2018825"/>
                  </a:lnTo>
                  <a:lnTo>
                    <a:pt x="2018819" y="2050390"/>
                  </a:lnTo>
                  <a:lnTo>
                    <a:pt x="1986098" y="2080761"/>
                  </a:lnTo>
                  <a:lnTo>
                    <a:pt x="1952256" y="2109905"/>
                  </a:lnTo>
                  <a:lnTo>
                    <a:pt x="1917328" y="2137784"/>
                  </a:lnTo>
                  <a:lnTo>
                    <a:pt x="1881350" y="2164364"/>
                  </a:lnTo>
                  <a:lnTo>
                    <a:pt x="1844357" y="2189609"/>
                  </a:lnTo>
                  <a:lnTo>
                    <a:pt x="1806385" y="2213483"/>
                  </a:lnTo>
                  <a:lnTo>
                    <a:pt x="1767470" y="2235951"/>
                  </a:lnTo>
                  <a:lnTo>
                    <a:pt x="1727647" y="2256978"/>
                  </a:lnTo>
                  <a:lnTo>
                    <a:pt x="1686952" y="2276526"/>
                  </a:lnTo>
                  <a:lnTo>
                    <a:pt x="1645420" y="2294562"/>
                  </a:lnTo>
                  <a:lnTo>
                    <a:pt x="1603087" y="2311049"/>
                  </a:lnTo>
                  <a:lnTo>
                    <a:pt x="1559989" y="2325951"/>
                  </a:lnTo>
                  <a:lnTo>
                    <a:pt x="1516162" y="2339234"/>
                  </a:lnTo>
                  <a:lnTo>
                    <a:pt x="1471640" y="2350861"/>
                  </a:lnTo>
                  <a:lnTo>
                    <a:pt x="1426459" y="2360797"/>
                  </a:lnTo>
                  <a:lnTo>
                    <a:pt x="1380656" y="2369006"/>
                  </a:lnTo>
                  <a:lnTo>
                    <a:pt x="1334265" y="2375453"/>
                  </a:lnTo>
                  <a:lnTo>
                    <a:pt x="1287323" y="2380103"/>
                  </a:lnTo>
                  <a:lnTo>
                    <a:pt x="1239865" y="2382918"/>
                  </a:lnTo>
                  <a:lnTo>
                    <a:pt x="1192389" y="2383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809673" y="3813357"/>
            <a:ext cx="1466850" cy="746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700" spc="-55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75662" y="3184879"/>
            <a:ext cx="5316220" cy="1999614"/>
          </a:xfrm>
          <a:prstGeom prst="rect">
            <a:avLst/>
          </a:prstGeom>
        </p:spPr>
        <p:txBody>
          <a:bodyPr wrap="square" lIns="0" tIns="1536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10"/>
              </a:spcBef>
            </a:pPr>
            <a:r>
              <a:rPr dirty="0" sz="5550" spc="-36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550" spc="-50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dirty="0" sz="5550" spc="-2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550" spc="130">
                <a:solidFill>
                  <a:srgbClr val="FFFFFF"/>
                </a:solidFill>
                <a:latin typeface="Arial"/>
                <a:cs typeface="Arial"/>
              </a:rPr>
              <a:t>39.5</a:t>
            </a:r>
            <a:r>
              <a:rPr dirty="0" sz="5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550" spc="28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461407" y="4231993"/>
            <a:ext cx="287845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180">
                <a:solidFill>
                  <a:srgbClr val="43B4BD"/>
                </a:solidFill>
                <a:latin typeface="Trebuchet MS"/>
                <a:cs typeface="Trebuchet MS"/>
              </a:rPr>
              <a:t>Nature</a:t>
            </a:r>
            <a:r>
              <a:rPr dirty="0" sz="2700" spc="-11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205642" y="4123243"/>
            <a:ext cx="124460" cy="666750"/>
            <a:chOff x="4205642" y="4123243"/>
            <a:chExt cx="124460" cy="6667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5642" y="4123243"/>
              <a:ext cx="124466" cy="12446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5642" y="4665037"/>
              <a:ext cx="124466" cy="124466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4490609" y="3837201"/>
            <a:ext cx="2635250" cy="11093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0"/>
              </a:spcBef>
            </a:pP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Organic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3050">
              <a:latin typeface="Verdana"/>
              <a:cs typeface="Verdan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621" y="5705245"/>
            <a:ext cx="8810625" cy="2075814"/>
            <a:chOff x="621" y="5705245"/>
            <a:chExt cx="8810625" cy="2075814"/>
          </a:xfrm>
        </p:grpSpPr>
        <p:sp>
          <p:nvSpPr>
            <p:cNvPr id="9" name="object 9" descr=""/>
            <p:cNvSpPr/>
            <p:nvPr/>
          </p:nvSpPr>
          <p:spPr>
            <a:xfrm>
              <a:off x="2870396" y="5705245"/>
              <a:ext cx="5941060" cy="2075814"/>
            </a:xfrm>
            <a:custGeom>
              <a:avLst/>
              <a:gdLst/>
              <a:ahLst/>
              <a:cxnLst/>
              <a:rect l="l" t="t" r="r" b="b"/>
              <a:pathLst>
                <a:path w="5941059" h="2075815">
                  <a:moveTo>
                    <a:pt x="5849533" y="2075706"/>
                  </a:moveTo>
                  <a:lnTo>
                    <a:pt x="91241" y="2075706"/>
                  </a:lnTo>
                  <a:lnTo>
                    <a:pt x="55810" y="2068526"/>
                  </a:lnTo>
                  <a:lnTo>
                    <a:pt x="26784" y="2048930"/>
                  </a:lnTo>
                  <a:lnTo>
                    <a:pt x="7191" y="2019898"/>
                  </a:lnTo>
                  <a:lnTo>
                    <a:pt x="0" y="1984400"/>
                  </a:lnTo>
                  <a:lnTo>
                    <a:pt x="0" y="91317"/>
                  </a:lnTo>
                  <a:lnTo>
                    <a:pt x="7191" y="55819"/>
                  </a:lnTo>
                  <a:lnTo>
                    <a:pt x="26784" y="26787"/>
                  </a:lnTo>
                  <a:lnTo>
                    <a:pt x="55810" y="7191"/>
                  </a:lnTo>
                  <a:lnTo>
                    <a:pt x="91299" y="0"/>
                  </a:lnTo>
                  <a:lnTo>
                    <a:pt x="5849475" y="0"/>
                  </a:lnTo>
                  <a:lnTo>
                    <a:pt x="5914004" y="26787"/>
                  </a:lnTo>
                  <a:lnTo>
                    <a:pt x="5940792" y="91317"/>
                  </a:lnTo>
                  <a:lnTo>
                    <a:pt x="5940792" y="1984400"/>
                  </a:lnTo>
                  <a:lnTo>
                    <a:pt x="5933601" y="2019898"/>
                  </a:lnTo>
                  <a:lnTo>
                    <a:pt x="5914004" y="2048930"/>
                  </a:lnTo>
                  <a:lnTo>
                    <a:pt x="5884973" y="2068526"/>
                  </a:lnTo>
                  <a:lnTo>
                    <a:pt x="5849533" y="2075706"/>
                  </a:lnTo>
                  <a:close/>
                </a:path>
              </a:pathLst>
            </a:custGeom>
            <a:solidFill>
              <a:srgbClr val="5746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1" y="6167749"/>
              <a:ext cx="3839210" cy="1038860"/>
            </a:xfrm>
            <a:custGeom>
              <a:avLst/>
              <a:gdLst/>
              <a:ahLst/>
              <a:cxnLst/>
              <a:rect l="l" t="t" r="r" b="b"/>
              <a:pathLst>
                <a:path w="3839210" h="1038859">
                  <a:moveTo>
                    <a:pt x="0" y="1038849"/>
                  </a:moveTo>
                  <a:lnTo>
                    <a:pt x="0" y="0"/>
                  </a:lnTo>
                  <a:lnTo>
                    <a:pt x="3465899" y="0"/>
                  </a:lnTo>
                  <a:lnTo>
                    <a:pt x="3838861" y="1038790"/>
                  </a:lnTo>
                  <a:lnTo>
                    <a:pt x="0" y="103884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259496" y="6431522"/>
            <a:ext cx="328231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54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2700" spc="160">
                <a:solidFill>
                  <a:srgbClr val="43B4BD"/>
                </a:solidFill>
                <a:latin typeface="Trebuchet MS"/>
                <a:cs typeface="Trebuchet MS"/>
              </a:rPr>
              <a:t>User</a:t>
            </a:r>
            <a:r>
              <a:rPr dirty="0" sz="2700" spc="-9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205642" y="6142726"/>
            <a:ext cx="124460" cy="1208405"/>
            <a:chOff x="4205642" y="6142726"/>
            <a:chExt cx="124460" cy="1208405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5642" y="6142726"/>
              <a:ext cx="124466" cy="12446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5642" y="6684520"/>
              <a:ext cx="124466" cy="12446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05642" y="7226314"/>
              <a:ext cx="124466" cy="124466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4490609" y="5856683"/>
            <a:ext cx="2780030" cy="16510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0"/>
              </a:spcBef>
            </a:pP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Bakery Snacks Confectionery</a:t>
            </a:r>
            <a:endParaRPr sz="30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9439332" y="3567623"/>
            <a:ext cx="8810625" cy="2075814"/>
            <a:chOff x="9439332" y="3567623"/>
            <a:chExt cx="8810625" cy="2075814"/>
          </a:xfrm>
        </p:grpSpPr>
        <p:sp>
          <p:nvSpPr>
            <p:cNvPr id="18" name="object 18" descr=""/>
            <p:cNvSpPr/>
            <p:nvPr/>
          </p:nvSpPr>
          <p:spPr>
            <a:xfrm>
              <a:off x="12309134" y="3567623"/>
              <a:ext cx="5941060" cy="2075814"/>
            </a:xfrm>
            <a:custGeom>
              <a:avLst/>
              <a:gdLst/>
              <a:ahLst/>
              <a:cxnLst/>
              <a:rect l="l" t="t" r="r" b="b"/>
              <a:pathLst>
                <a:path w="5941059" h="2075814">
                  <a:moveTo>
                    <a:pt x="5849536" y="2075706"/>
                  </a:moveTo>
                  <a:lnTo>
                    <a:pt x="91228" y="2075706"/>
                  </a:lnTo>
                  <a:lnTo>
                    <a:pt x="55793" y="2068527"/>
                  </a:lnTo>
                  <a:lnTo>
                    <a:pt x="26772" y="2048934"/>
                  </a:lnTo>
                  <a:lnTo>
                    <a:pt x="7186" y="2019911"/>
                  </a:lnTo>
                  <a:lnTo>
                    <a:pt x="0" y="1984432"/>
                  </a:lnTo>
                  <a:lnTo>
                    <a:pt x="0" y="91316"/>
                  </a:lnTo>
                  <a:lnTo>
                    <a:pt x="7186" y="55819"/>
                  </a:lnTo>
                  <a:lnTo>
                    <a:pt x="26772" y="26788"/>
                  </a:lnTo>
                  <a:lnTo>
                    <a:pt x="55793" y="7191"/>
                  </a:lnTo>
                  <a:lnTo>
                    <a:pt x="91286" y="0"/>
                  </a:lnTo>
                  <a:lnTo>
                    <a:pt x="5849478" y="0"/>
                  </a:lnTo>
                  <a:lnTo>
                    <a:pt x="5884958" y="7191"/>
                  </a:lnTo>
                  <a:lnTo>
                    <a:pt x="5913981" y="26788"/>
                  </a:lnTo>
                  <a:lnTo>
                    <a:pt x="5933573" y="55819"/>
                  </a:lnTo>
                  <a:lnTo>
                    <a:pt x="5940765" y="91316"/>
                  </a:lnTo>
                  <a:lnTo>
                    <a:pt x="5940765" y="1984432"/>
                  </a:lnTo>
                  <a:lnTo>
                    <a:pt x="5933573" y="2019911"/>
                  </a:lnTo>
                  <a:lnTo>
                    <a:pt x="5913981" y="2048934"/>
                  </a:lnTo>
                  <a:lnTo>
                    <a:pt x="5884958" y="2068527"/>
                  </a:lnTo>
                  <a:lnTo>
                    <a:pt x="5849536" y="2075706"/>
                  </a:lnTo>
                  <a:close/>
                </a:path>
              </a:pathLst>
            </a:custGeom>
            <a:solidFill>
              <a:srgbClr val="C5C1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439332" y="4030125"/>
              <a:ext cx="3839210" cy="1038860"/>
            </a:xfrm>
            <a:custGeom>
              <a:avLst/>
              <a:gdLst/>
              <a:ahLst/>
              <a:cxnLst/>
              <a:rect l="l" t="t" r="r" b="b"/>
              <a:pathLst>
                <a:path w="3839209" h="1038860">
                  <a:moveTo>
                    <a:pt x="0" y="1038849"/>
                  </a:moveTo>
                  <a:lnTo>
                    <a:pt x="0" y="0"/>
                  </a:lnTo>
                  <a:lnTo>
                    <a:pt x="3465898" y="0"/>
                  </a:lnTo>
                  <a:lnTo>
                    <a:pt x="3838882" y="1038849"/>
                  </a:lnTo>
                  <a:lnTo>
                    <a:pt x="0" y="103884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9800043" y="4293898"/>
            <a:ext cx="307911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10">
                <a:solidFill>
                  <a:srgbClr val="43B4BD"/>
                </a:solidFill>
                <a:latin typeface="Trebuchet MS"/>
                <a:cs typeface="Trebuchet MS"/>
              </a:rPr>
              <a:t>Product</a:t>
            </a:r>
            <a:r>
              <a:rPr dirty="0" sz="27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00" spc="27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3644353" y="4005133"/>
            <a:ext cx="124460" cy="1208405"/>
            <a:chOff x="13644353" y="4005133"/>
            <a:chExt cx="124460" cy="1208405"/>
          </a:xfrm>
        </p:grpSpPr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44353" y="4005133"/>
              <a:ext cx="124466" cy="124466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44353" y="4546927"/>
              <a:ext cx="124466" cy="12446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44353" y="5088721"/>
              <a:ext cx="124466" cy="124466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13929320" y="3719091"/>
            <a:ext cx="1681480" cy="16510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0"/>
              </a:spcBef>
            </a:pPr>
            <a:r>
              <a:rPr dirty="0" sz="3050" spc="110">
                <a:latin typeface="Verdana"/>
                <a:cs typeface="Verdana"/>
              </a:rPr>
              <a:t>White </a:t>
            </a:r>
            <a:r>
              <a:rPr dirty="0" sz="3050" spc="150">
                <a:latin typeface="Verdana"/>
                <a:cs typeface="Verdana"/>
              </a:rPr>
              <a:t>Medium </a:t>
            </a:r>
            <a:r>
              <a:rPr dirty="0" sz="3050" spc="-20">
                <a:latin typeface="Verdana"/>
                <a:cs typeface="Verdana"/>
              </a:rPr>
              <a:t>Dark</a:t>
            </a:r>
            <a:endParaRPr sz="3050">
              <a:latin typeface="Verdana"/>
              <a:cs typeface="Verdana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9439332" y="5768705"/>
            <a:ext cx="8810625" cy="2075814"/>
            <a:chOff x="9439332" y="5768705"/>
            <a:chExt cx="8810625" cy="2075814"/>
          </a:xfrm>
        </p:grpSpPr>
        <p:sp>
          <p:nvSpPr>
            <p:cNvPr id="27" name="object 27" descr=""/>
            <p:cNvSpPr/>
            <p:nvPr/>
          </p:nvSpPr>
          <p:spPr>
            <a:xfrm>
              <a:off x="12309134" y="5768705"/>
              <a:ext cx="5941060" cy="2075814"/>
            </a:xfrm>
            <a:custGeom>
              <a:avLst/>
              <a:gdLst/>
              <a:ahLst/>
              <a:cxnLst/>
              <a:rect l="l" t="t" r="r" b="b"/>
              <a:pathLst>
                <a:path w="5941059" h="2075815">
                  <a:moveTo>
                    <a:pt x="5849536" y="2075706"/>
                  </a:moveTo>
                  <a:lnTo>
                    <a:pt x="91228" y="2075706"/>
                  </a:lnTo>
                  <a:lnTo>
                    <a:pt x="55793" y="2068526"/>
                  </a:lnTo>
                  <a:lnTo>
                    <a:pt x="26772" y="2048930"/>
                  </a:lnTo>
                  <a:lnTo>
                    <a:pt x="7186" y="2019898"/>
                  </a:lnTo>
                  <a:lnTo>
                    <a:pt x="0" y="1984401"/>
                  </a:lnTo>
                  <a:lnTo>
                    <a:pt x="0" y="91286"/>
                  </a:lnTo>
                  <a:lnTo>
                    <a:pt x="7186" y="55806"/>
                  </a:lnTo>
                  <a:lnTo>
                    <a:pt x="26772" y="26784"/>
                  </a:lnTo>
                  <a:lnTo>
                    <a:pt x="55793" y="7191"/>
                  </a:lnTo>
                  <a:lnTo>
                    <a:pt x="91286" y="0"/>
                  </a:lnTo>
                  <a:lnTo>
                    <a:pt x="5849478" y="0"/>
                  </a:lnTo>
                  <a:lnTo>
                    <a:pt x="5884958" y="7191"/>
                  </a:lnTo>
                  <a:lnTo>
                    <a:pt x="5913981" y="26784"/>
                  </a:lnTo>
                  <a:lnTo>
                    <a:pt x="5933573" y="55806"/>
                  </a:lnTo>
                  <a:lnTo>
                    <a:pt x="5940765" y="91286"/>
                  </a:lnTo>
                  <a:lnTo>
                    <a:pt x="5940765" y="1984401"/>
                  </a:lnTo>
                  <a:lnTo>
                    <a:pt x="5933573" y="2019898"/>
                  </a:lnTo>
                  <a:lnTo>
                    <a:pt x="5913981" y="2048930"/>
                  </a:lnTo>
                  <a:lnTo>
                    <a:pt x="5884958" y="2068526"/>
                  </a:lnTo>
                  <a:lnTo>
                    <a:pt x="5849536" y="2075706"/>
                  </a:lnTo>
                  <a:close/>
                </a:path>
              </a:pathLst>
            </a:custGeom>
            <a:solidFill>
              <a:srgbClr val="8268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9439332" y="6231208"/>
              <a:ext cx="3839210" cy="1038860"/>
            </a:xfrm>
            <a:custGeom>
              <a:avLst/>
              <a:gdLst/>
              <a:ahLst/>
              <a:cxnLst/>
              <a:rect l="l" t="t" r="r" b="b"/>
              <a:pathLst>
                <a:path w="3839209" h="1038859">
                  <a:moveTo>
                    <a:pt x="0" y="1038849"/>
                  </a:moveTo>
                  <a:lnTo>
                    <a:pt x="0" y="0"/>
                  </a:lnTo>
                  <a:lnTo>
                    <a:pt x="3465898" y="0"/>
                  </a:lnTo>
                  <a:lnTo>
                    <a:pt x="3838882" y="1038849"/>
                  </a:lnTo>
                  <a:lnTo>
                    <a:pt x="0" y="103884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0299342" y="6349835"/>
            <a:ext cx="2080260" cy="78867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318135" marR="5080" indent="-306070">
              <a:lnSpc>
                <a:spcPts val="2730"/>
              </a:lnSpc>
              <a:spcBef>
                <a:spcPts val="645"/>
              </a:spcBef>
            </a:pPr>
            <a:r>
              <a:rPr dirty="0" sz="2700" spc="150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2700" spc="210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3682453" y="6358494"/>
            <a:ext cx="124460" cy="666750"/>
            <a:chOff x="13682453" y="6358494"/>
            <a:chExt cx="124460" cy="666750"/>
          </a:xfrm>
        </p:grpSpPr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82453" y="6358494"/>
              <a:ext cx="124466" cy="12446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82453" y="6900288"/>
              <a:ext cx="124466" cy="124466"/>
            </a:xfrm>
            <a:prstGeom prst="rect">
              <a:avLst/>
            </a:prstGeom>
          </p:spPr>
        </p:pic>
      </p:grpSp>
      <p:sp>
        <p:nvSpPr>
          <p:cNvPr id="33" name="object 33" descr=""/>
          <p:cNvSpPr txBox="1"/>
          <p:nvPr/>
        </p:nvSpPr>
        <p:spPr>
          <a:xfrm>
            <a:off x="13967420" y="6072451"/>
            <a:ext cx="836294" cy="11093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0"/>
              </a:spcBef>
            </a:pPr>
            <a:r>
              <a:rPr dirty="0" sz="3050" spc="60">
                <a:solidFill>
                  <a:srgbClr val="FFFFFF"/>
                </a:solidFill>
                <a:latin typeface="Verdana"/>
                <a:cs typeface="Verdana"/>
              </a:rPr>
              <a:t>B2B </a:t>
            </a:r>
            <a:r>
              <a:rPr dirty="0" sz="3050" spc="-25">
                <a:solidFill>
                  <a:srgbClr val="FFFFFF"/>
                </a:solidFill>
                <a:latin typeface="Verdana"/>
                <a:cs typeface="Verdana"/>
              </a:rPr>
              <a:t>B2C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114"/>
              <a:t>Global</a:t>
            </a:r>
            <a:r>
              <a:rPr dirty="0" sz="5500" spc="-225"/>
              <a:t> </a:t>
            </a:r>
            <a:r>
              <a:rPr dirty="0" sz="5500"/>
              <a:t>Rye</a:t>
            </a:r>
            <a:r>
              <a:rPr dirty="0" sz="5500" spc="-225"/>
              <a:t> </a:t>
            </a:r>
            <a:r>
              <a:rPr dirty="0" sz="5500" spc="110"/>
              <a:t>Flour</a:t>
            </a:r>
            <a:r>
              <a:rPr dirty="0" sz="5500" spc="-225"/>
              <a:t> </a:t>
            </a:r>
            <a:r>
              <a:rPr dirty="0" sz="5500" spc="50"/>
              <a:t>Market</a:t>
            </a:r>
            <a:r>
              <a:rPr dirty="0" sz="5500" spc="-225"/>
              <a:t> </a:t>
            </a:r>
            <a:r>
              <a:rPr dirty="0" sz="5500"/>
              <a:t>Revenue</a:t>
            </a:r>
            <a:r>
              <a:rPr dirty="0" sz="5500" spc="-220"/>
              <a:t> </a:t>
            </a:r>
            <a:r>
              <a:rPr dirty="0" sz="5500"/>
              <a:t>share</a:t>
            </a:r>
            <a:r>
              <a:rPr dirty="0" sz="5500" spc="-225"/>
              <a:t> </a:t>
            </a:r>
            <a:r>
              <a:rPr dirty="0" sz="5500" spc="155"/>
              <a:t>for</a:t>
            </a:r>
            <a:r>
              <a:rPr dirty="0" sz="5500" spc="-225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2714668" y="4216494"/>
            <a:ext cx="432117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397635" marR="5080" indent="-1385570">
              <a:lnSpc>
                <a:spcPts val="6450"/>
              </a:lnSpc>
              <a:spcBef>
                <a:spcPts val="94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765">
                <a:latin typeface="Verdana"/>
                <a:cs typeface="Verdana"/>
              </a:rPr>
              <a:t>36%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3" name="object 3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7" name="object 7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207684" y="2254346"/>
            <a:ext cx="6854190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for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85" b="0">
                <a:solidFill>
                  <a:srgbClr val="FFFFFF"/>
                </a:solidFill>
                <a:latin typeface="Yanone Kaffeesatz Thin"/>
                <a:cs typeface="Yanone Kaffeesatz Thin"/>
              </a:rPr>
              <a:t>Premium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Super-</a:t>
            </a:r>
            <a:r>
              <a:rPr dirty="0" sz="40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Premium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Bourbon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Brands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07684" y="6367616"/>
            <a:ext cx="5991225" cy="11588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Issues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3255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387" y="1938335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9387" y="2986085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9387" y="5605460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99387" y="7700960"/>
            <a:ext cx="123825" cy="12382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591338" y="1658916"/>
            <a:ext cx="8665845" cy="840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850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Rye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Flour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witnessing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growth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114935">
              <a:lnSpc>
                <a:spcPct val="114599"/>
              </a:lnSpc>
            </a:pPr>
            <a:r>
              <a:rPr dirty="0" sz="3000" spc="-10">
                <a:latin typeface="Verdana"/>
                <a:cs typeface="Verdana"/>
              </a:rPr>
              <a:t>The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conventional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category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fastest- </a:t>
            </a:r>
            <a:r>
              <a:rPr dirty="0" sz="3000" spc="75">
                <a:latin typeface="Verdana"/>
                <a:cs typeface="Verdana"/>
              </a:rPr>
              <a:t>growing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over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projected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period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>
                <a:latin typeface="Verdana"/>
                <a:cs typeface="Verdana"/>
              </a:rPr>
              <a:t>increasing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consumer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105">
                <a:latin typeface="Verdana"/>
                <a:cs typeface="Verdana"/>
              </a:rPr>
              <a:t>demand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healthier </a:t>
            </a:r>
            <a:r>
              <a:rPr dirty="0" sz="3000" spc="-70">
                <a:latin typeface="Verdana"/>
                <a:cs typeface="Verdana"/>
              </a:rPr>
              <a:t>alternatives,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especially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rye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flour's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higher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fibre content.</a:t>
            </a:r>
            <a:endParaRPr sz="3000">
              <a:latin typeface="Verdana"/>
              <a:cs typeface="Verdana"/>
            </a:endParaRPr>
          </a:p>
          <a:p>
            <a:pPr marL="12700" marR="323850">
              <a:lnSpc>
                <a:spcPct val="114599"/>
              </a:lnSpc>
            </a:pPr>
            <a:r>
              <a:rPr dirty="0" sz="3000" spc="-25">
                <a:latin typeface="Verdana"/>
                <a:cs typeface="Verdana"/>
              </a:rPr>
              <a:t>Snacks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will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be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fastest-</a:t>
            </a:r>
            <a:r>
              <a:rPr dirty="0" sz="3000" spc="75">
                <a:latin typeface="Verdana"/>
                <a:cs typeface="Verdana"/>
              </a:rPr>
              <a:t>growing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category </a:t>
            </a:r>
            <a:r>
              <a:rPr dirty="0" sz="3000" spc="-50">
                <a:latin typeface="Verdana"/>
                <a:cs typeface="Verdana"/>
              </a:rPr>
              <a:t>over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forecast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period,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owing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an </a:t>
            </a:r>
            <a:r>
              <a:rPr dirty="0" sz="3000">
                <a:latin typeface="Verdana"/>
                <a:cs typeface="Verdana"/>
              </a:rPr>
              <a:t>expansion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105">
                <a:latin typeface="Verdana"/>
                <a:cs typeface="Verdana"/>
              </a:rPr>
              <a:t>demand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healthier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options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gluten-</a:t>
            </a:r>
            <a:r>
              <a:rPr dirty="0" sz="3000" spc="-30">
                <a:latin typeface="Verdana"/>
                <a:cs typeface="Verdana"/>
              </a:rPr>
              <a:t>free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alternatives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3000" spc="90">
                <a:latin typeface="Verdana"/>
                <a:cs typeface="Verdana"/>
              </a:rPr>
              <a:t>White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will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be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fastest-</a:t>
            </a:r>
            <a:r>
              <a:rPr dirty="0" sz="3000" spc="75">
                <a:latin typeface="Verdana"/>
                <a:cs typeface="Verdana"/>
              </a:rPr>
              <a:t>growing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category </a:t>
            </a:r>
            <a:r>
              <a:rPr dirty="0" sz="3000" spc="-50">
                <a:latin typeface="Verdana"/>
                <a:cs typeface="Verdana"/>
              </a:rPr>
              <a:t>over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projected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period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growing </a:t>
            </a:r>
            <a:r>
              <a:rPr dirty="0" sz="3000" spc="105">
                <a:latin typeface="Verdana"/>
                <a:cs typeface="Verdana"/>
              </a:rPr>
              <a:t>demand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healthier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alternatives,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gluten- </a:t>
            </a:r>
            <a:r>
              <a:rPr dirty="0" sz="3000" spc="-30">
                <a:latin typeface="Verdana"/>
                <a:cs typeface="Verdana"/>
              </a:rPr>
              <a:t>free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options,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trend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towards </a:t>
            </a:r>
            <a:r>
              <a:rPr dirty="0" sz="3000" spc="-35">
                <a:latin typeface="Verdana"/>
                <a:cs typeface="Verdana"/>
              </a:rPr>
              <a:t>artisanal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speciality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foods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http://tinyurl.com/3a5y3n99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DAF6It3zBik,BAFWDJyds2Y</cp:keywords>
  <dc:title>Rye Flour Market Report 2024</dc:title>
  <dcterms:created xsi:type="dcterms:W3CDTF">2024-01-17T12:20:00Z</dcterms:created>
  <dcterms:modified xsi:type="dcterms:W3CDTF">2024-01-17T12:20:00Z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2024-01-17T00:00:00Z</vt:filetime>
  </property>
  <property fmtid="{D5CDD505-2E9C-101B-9397-08002B2CF9AE}" pid="5" name="Producer">
    <vt:lpwstr>3-Heights(TM) PDF Security Shell 4.8.25.2 (http://www.pdf-tools.com)</vt:lpwstr>
  </property>
</Properties>
</file>