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3ypjack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sp>
        <p:nvSpPr>
          <p:cNvPr id="3" name="TextBox 3"/>
          <p:cNvSpPr txBox="1"/>
          <p:nvPr/>
        </p:nvSpPr>
        <p:spPr>
          <a:xfrm>
            <a:off x="0" y="9411192"/>
            <a:ext cx="8155837"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262924" y="3378214"/>
            <a:ext cx="12462475" cy="4103688"/>
          </a:xfrm>
          <a:prstGeom prst="rect">
            <a:avLst/>
          </a:prstGeom>
        </p:spPr>
        <p:txBody>
          <a:bodyPr wrap="square" lIns="0" tIns="0" rIns="0" bIns="0" rtlCol="0" anchor="t">
            <a:spAutoFit/>
          </a:bodyPr>
          <a:lstStyle/>
          <a:p>
            <a:pPr>
              <a:lnSpc>
                <a:spcPts val="7979"/>
              </a:lnSpc>
            </a:pPr>
            <a:r>
              <a:rPr lang="en-US" sz="7599">
                <a:solidFill>
                  <a:srgbClr val="FFFFFF"/>
                </a:solidFill>
                <a:latin typeface="Canva Sans"/>
              </a:rPr>
              <a:t>GLOBAL </a:t>
            </a:r>
          </a:p>
          <a:p>
            <a:pPr>
              <a:lnSpc>
                <a:spcPts val="7979"/>
              </a:lnSpc>
            </a:pPr>
            <a:r>
              <a:rPr lang="en-US" sz="7599">
                <a:solidFill>
                  <a:srgbClr val="FFFFFF"/>
                </a:solidFill>
                <a:latin typeface="Canva Sans"/>
              </a:rPr>
              <a:t>RUM</a:t>
            </a:r>
          </a:p>
          <a:p>
            <a:pPr>
              <a:lnSpc>
                <a:spcPts val="7979"/>
              </a:lnSpc>
            </a:pPr>
            <a:r>
              <a:rPr lang="en-US" sz="7599">
                <a:solidFill>
                  <a:srgbClr val="FFFFFF"/>
                </a:solidFill>
                <a:latin typeface="Canva Sans"/>
              </a:rPr>
              <a:t>MARKET REPORT </a:t>
            </a:r>
          </a:p>
          <a:p>
            <a:pPr>
              <a:lnSpc>
                <a:spcPts val="7979"/>
              </a:lnSpc>
            </a:pPr>
            <a:r>
              <a:rPr lang="en-US" sz="7599">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444" b="-3073"/>
            </a:stretch>
          </a:blipFill>
        </p:spPr>
        <p:txBody>
          <a:bodyPr/>
          <a:lstStyle/>
          <a:p/>
        </p:txBody>
      </p:sp>
      <p:grpSp>
        <p:nvGrpSpPr>
          <p:cNvPr id="3" name="Group 3"/>
          <p:cNvGrpSpPr/>
          <p:nvPr/>
        </p:nvGrpSpPr>
        <p:grpSpPr>
          <a:xfrm>
            <a:off x="1022756" y="1324827"/>
            <a:ext cx="16236544" cy="8304655"/>
            <a:chExt cx="4276291" cy="2187234"/>
          </a:xfrm>
        </p:grpSpPr>
        <p:sp>
          <p:nvSpPr>
            <p:cNvPr id="4" name="Freeform 4"/>
            <p:cNvSpPr/>
            <p:nvPr/>
          </p:nvSpPr>
          <p:spPr>
            <a:xfrm>
              <a:off x="0" y="0"/>
              <a:ext cx="4276291" cy="2187234"/>
            </a:xfrm>
            <a:custGeom>
              <a:rect l="l" t="t" r="r" b="b"/>
              <a:pathLst>
                <a:path w="4276291" h="2187234">
                  <a:moveTo>
                    <a:pt x="0" y="0"/>
                  </a:moveTo>
                  <a:lnTo>
                    <a:pt x="4276291" y="0"/>
                  </a:lnTo>
                  <a:lnTo>
                    <a:pt x="4276291" y="2187234"/>
                  </a:lnTo>
                  <a:lnTo>
                    <a:pt x="0" y="2187234"/>
                  </a:lnTo>
                  <a:close/>
                </a:path>
              </a:pathLst>
            </a:custGeom>
            <a:solidFill>
              <a:srgbClr val="000000">
                <a:alpha val="60000"/>
              </a:srgbClr>
            </a:solidFill>
          </p:spPr>
          <p:txBody>
            <a:bodyPr/>
            <a:lstStyle/>
            <a:p/>
          </p:txBody>
        </p:sp>
        <p:sp>
          <p:nvSpPr>
            <p:cNvPr id="5" name="TextBox 5"/>
            <p:cNvSpPr txBox="1"/>
            <p:nvPr/>
          </p:nvSpPr>
          <p:spPr>
            <a:xfrm>
              <a:off x="0" y="-47625"/>
              <a:ext cx="4276291" cy="2234859"/>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2703010"/>
            <a:ext cx="15421953" cy="6719570"/>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Montserrat"/>
              </a:rPr>
              <a:t>Rum is a distilled alcoholic beverage made from sugarcane byproducts, such as molasses or sugarcane juice. It is typically aged in oak barrels, which gives it its characteristic flavor profile. Rum can vary widely in flavor, ranging from light and subtle to rich and complex, depending on factors such as the type of sugarcane used, the distillation process, and the length of aging. It is commonly associated with tropical regions, particularly the Caribbean, where it has been produced for centuries. Rum is a versatile spirit that can be enjoyed neat, on the rocks, or as a key ingredient in cocktails such as the Mojito, Daiquiri, and Mai Tai. The Rum market is driven by several factor including rising disposable income, growing health and wellness trends, increasing investment, and the rising consumer preference.</a:t>
            </a:r>
          </a:p>
        </p:txBody>
      </p:sp>
      <p:sp>
        <p:nvSpPr>
          <p:cNvPr id="7" name="TextBox 7"/>
          <p:cNvSpPr txBox="1"/>
          <p:nvPr/>
        </p:nvSpPr>
        <p:spPr>
          <a:xfrm>
            <a:off x="5077124" y="158300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912877" y="6048625"/>
            <a:ext cx="8216045" cy="2487401"/>
            <a:chExt cx="860407" cy="260488"/>
          </a:xfrm>
        </p:grpSpPr>
        <p:sp>
          <p:nvSpPr>
            <p:cNvPr id="7" name="Freeform 7"/>
            <p:cNvSpPr/>
            <p:nvPr/>
          </p:nvSpPr>
          <p:spPr>
            <a:xfrm>
              <a:off x="0" y="0"/>
              <a:ext cx="860407" cy="260488"/>
            </a:xfrm>
            <a:custGeom>
              <a:rect l="l" t="t" r="r" b="b"/>
              <a:pathLst>
                <a:path w="860407" h="260488">
                  <a:moveTo>
                    <a:pt x="94229" y="0"/>
                  </a:moveTo>
                  <a:lnTo>
                    <a:pt x="766178" y="0"/>
                  </a:lnTo>
                  <a:cubicBezTo>
                    <a:pt x="791169" y="0"/>
                    <a:pt x="815137" y="9928"/>
                    <a:pt x="832808" y="27599"/>
                  </a:cubicBezTo>
                  <a:cubicBezTo>
                    <a:pt x="850480" y="45271"/>
                    <a:pt x="860407" y="69238"/>
                    <a:pt x="860407" y="94229"/>
                  </a:cubicBezTo>
                  <a:lnTo>
                    <a:pt x="860407" y="166258"/>
                  </a:lnTo>
                  <a:cubicBezTo>
                    <a:pt x="860407" y="191249"/>
                    <a:pt x="850480" y="215217"/>
                    <a:pt x="832808" y="232888"/>
                  </a:cubicBezTo>
                  <a:cubicBezTo>
                    <a:pt x="815137" y="250560"/>
                    <a:pt x="791169" y="260488"/>
                    <a:pt x="766178" y="260488"/>
                  </a:cubicBezTo>
                  <a:lnTo>
                    <a:pt x="94229" y="260488"/>
                  </a:lnTo>
                  <a:cubicBezTo>
                    <a:pt x="69238" y="260488"/>
                    <a:pt x="45271" y="250560"/>
                    <a:pt x="27599" y="232888"/>
                  </a:cubicBezTo>
                  <a:cubicBezTo>
                    <a:pt x="9928" y="215217"/>
                    <a:pt x="0" y="191249"/>
                    <a:pt x="0" y="166258"/>
                  </a:cubicBezTo>
                  <a:lnTo>
                    <a:pt x="0" y="94229"/>
                  </a:lnTo>
                  <a:cubicBezTo>
                    <a:pt x="0" y="69238"/>
                    <a:pt x="9928" y="45271"/>
                    <a:pt x="27599" y="27599"/>
                  </a:cubicBezTo>
                  <a:cubicBezTo>
                    <a:pt x="45271" y="9928"/>
                    <a:pt x="69238" y="0"/>
                    <a:pt x="94229" y="0"/>
                  </a:cubicBezTo>
                  <a:close/>
                </a:path>
              </a:pathLst>
            </a:custGeom>
            <a:solidFill>
              <a:srgbClr val="7A5734"/>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10251095" y="6354245"/>
            <a:ext cx="2006787" cy="2004278"/>
          </a:xfrm>
          <a:custGeom>
            <a:rect l="l" t="t" r="r" b="b"/>
            <a:pathLst>
              <a:path w="2006787" h="2004278">
                <a:moveTo>
                  <a:pt x="0" y="0"/>
                </a:moveTo>
                <a:lnTo>
                  <a:pt x="2006786" y="0"/>
                </a:lnTo>
                <a:lnTo>
                  <a:pt x="2006786" y="2004278"/>
                </a:lnTo>
                <a:lnTo>
                  <a:pt x="0" y="2004278"/>
                </a:lnTo>
                <a:lnTo>
                  <a:pt x="0" y="0"/>
                </a:lnTo>
                <a:close/>
              </a:path>
            </a:pathLst>
          </a:custGeom>
          <a:blipFill>
            <a:blip r:embed="rId3"/>
            <a:stretch>
              <a:fillRect/>
            </a:stretch>
          </a:blipFill>
        </p:spPr>
        <p:txBody>
          <a:bodyPr/>
          <a:lstStyle/>
          <a:p/>
        </p:txBody>
      </p:sp>
      <p:grpSp>
        <p:nvGrpSpPr>
          <p:cNvPr id="10" name="Group 10"/>
          <p:cNvGrpSpPr/>
          <p:nvPr/>
        </p:nvGrpSpPr>
        <p:grpSpPr>
          <a:xfrm>
            <a:off x="10204307" y="6274037"/>
            <a:ext cx="1977232" cy="1977232"/>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9912877" y="3239658"/>
            <a:ext cx="8216045" cy="2487401"/>
            <a:chExt cx="860407" cy="260488"/>
          </a:xfrm>
        </p:grpSpPr>
        <p:sp>
          <p:nvSpPr>
            <p:cNvPr id="14" name="Freeform 14"/>
            <p:cNvSpPr/>
            <p:nvPr/>
          </p:nvSpPr>
          <p:spPr>
            <a:xfrm>
              <a:off x="0" y="0"/>
              <a:ext cx="860407" cy="260488"/>
            </a:xfrm>
            <a:custGeom>
              <a:rect l="l" t="t" r="r" b="b"/>
              <a:pathLst>
                <a:path w="860407" h="260488">
                  <a:moveTo>
                    <a:pt x="94229" y="0"/>
                  </a:moveTo>
                  <a:lnTo>
                    <a:pt x="766178" y="0"/>
                  </a:lnTo>
                  <a:cubicBezTo>
                    <a:pt x="791169" y="0"/>
                    <a:pt x="815137" y="9928"/>
                    <a:pt x="832808" y="27599"/>
                  </a:cubicBezTo>
                  <a:cubicBezTo>
                    <a:pt x="850480" y="45271"/>
                    <a:pt x="860407" y="69238"/>
                    <a:pt x="860407" y="94229"/>
                  </a:cubicBezTo>
                  <a:lnTo>
                    <a:pt x="860407" y="166258"/>
                  </a:lnTo>
                  <a:cubicBezTo>
                    <a:pt x="860407" y="191249"/>
                    <a:pt x="850480" y="215217"/>
                    <a:pt x="832808" y="232888"/>
                  </a:cubicBezTo>
                  <a:cubicBezTo>
                    <a:pt x="815137" y="250560"/>
                    <a:pt x="791169" y="260488"/>
                    <a:pt x="766178" y="260488"/>
                  </a:cubicBezTo>
                  <a:lnTo>
                    <a:pt x="94229" y="260488"/>
                  </a:lnTo>
                  <a:cubicBezTo>
                    <a:pt x="69238" y="260488"/>
                    <a:pt x="45271" y="250560"/>
                    <a:pt x="27599" y="232888"/>
                  </a:cubicBezTo>
                  <a:cubicBezTo>
                    <a:pt x="9928" y="215217"/>
                    <a:pt x="0" y="191249"/>
                    <a:pt x="0" y="166258"/>
                  </a:cubicBezTo>
                  <a:lnTo>
                    <a:pt x="0" y="94229"/>
                  </a:lnTo>
                  <a:cubicBezTo>
                    <a:pt x="0" y="69238"/>
                    <a:pt x="9928" y="45271"/>
                    <a:pt x="27599" y="27599"/>
                  </a:cubicBezTo>
                  <a:cubicBezTo>
                    <a:pt x="45271" y="9928"/>
                    <a:pt x="69238" y="0"/>
                    <a:pt x="94229" y="0"/>
                  </a:cubicBezTo>
                  <a:close/>
                </a:path>
              </a:pathLst>
            </a:custGeom>
            <a:solidFill>
              <a:srgbClr val="7A5734"/>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10251095" y="3545278"/>
            <a:ext cx="2006787" cy="2004278"/>
          </a:xfrm>
          <a:custGeom>
            <a:rect l="l" t="t" r="r" b="b"/>
            <a:pathLst>
              <a:path w="2006787" h="2004278">
                <a:moveTo>
                  <a:pt x="0" y="0"/>
                </a:moveTo>
                <a:lnTo>
                  <a:pt x="2006786" y="0"/>
                </a:lnTo>
                <a:lnTo>
                  <a:pt x="2006786" y="2004278"/>
                </a:lnTo>
                <a:lnTo>
                  <a:pt x="0" y="2004278"/>
                </a:lnTo>
                <a:lnTo>
                  <a:pt x="0" y="0"/>
                </a:lnTo>
                <a:close/>
              </a:path>
            </a:pathLst>
          </a:custGeom>
          <a:blipFill>
            <a:blip r:embed="rId3"/>
            <a:stretch>
              <a:fillRect/>
            </a:stretch>
          </a:blipFill>
        </p:spPr>
        <p:txBody>
          <a:bodyPr/>
          <a:lstStyle/>
          <a:p/>
        </p:txBody>
      </p:sp>
      <p:grpSp>
        <p:nvGrpSpPr>
          <p:cNvPr id="17" name="Group 17"/>
          <p:cNvGrpSpPr/>
          <p:nvPr/>
        </p:nvGrpSpPr>
        <p:grpSpPr>
          <a:xfrm>
            <a:off x="10204307" y="3465071"/>
            <a:ext cx="1977232" cy="197723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0468719" y="6774880"/>
            <a:ext cx="1448408" cy="1222008"/>
          </a:xfrm>
          <a:prstGeom prst="rect">
            <a:avLst/>
          </a:prstGeom>
        </p:spPr>
        <p:txBody>
          <a:bodyPr lIns="0" tIns="0" rIns="0" bIns="0" rtlCol="0" anchor="t">
            <a:spAutoFit/>
          </a:bodyPr>
          <a:lstStyle/>
          <a:p>
            <a:pPr algn="ctr">
              <a:lnSpc>
                <a:spcPts val="2900"/>
              </a:lnSpc>
            </a:pPr>
            <a:r>
              <a:rPr lang="en-US" sz="4265">
                <a:solidFill>
                  <a:srgbClr val="1E3048"/>
                </a:solidFill>
                <a:latin typeface="Poppins Bold"/>
              </a:rPr>
              <a:t>2023- 2030</a:t>
            </a:r>
          </a:p>
        </p:txBody>
      </p:sp>
      <p:sp>
        <p:nvSpPr>
          <p:cNvPr id="22" name="TextBox 22"/>
          <p:cNvSpPr txBox="1"/>
          <p:nvPr/>
        </p:nvSpPr>
        <p:spPr>
          <a:xfrm>
            <a:off x="12181539" y="6429165"/>
            <a:ext cx="5520305" cy="1627690"/>
          </a:xfrm>
          <a:prstGeom prst="rect">
            <a:avLst/>
          </a:prstGeom>
        </p:spPr>
        <p:txBody>
          <a:bodyPr lIns="0" tIns="0" rIns="0" bIns="0" rtlCol="0" anchor="t">
            <a:spAutoFit/>
          </a:bodyPr>
          <a:lstStyle/>
          <a:p>
            <a:pPr algn="ctr">
              <a:lnSpc>
                <a:spcPts val="6400"/>
              </a:lnSpc>
            </a:pPr>
            <a:r>
              <a:rPr lang="en-US" sz="4571">
                <a:solidFill>
                  <a:srgbClr val="FFFFFF"/>
                </a:solidFill>
                <a:latin typeface="Poppins"/>
              </a:rPr>
              <a:t>CAGR</a:t>
            </a:r>
          </a:p>
          <a:p>
            <a:pPr algn="ctr">
              <a:lnSpc>
                <a:spcPts val="6400"/>
              </a:lnSpc>
              <a:spcBef>
                <a:spcPct val="0"/>
              </a:spcBef>
            </a:pPr>
            <a:r>
              <a:rPr lang="en-US" sz="4571">
                <a:solidFill>
                  <a:srgbClr val="FFFFFF"/>
                </a:solidFill>
                <a:latin typeface="Poppins"/>
              </a:rPr>
              <a:t>6.00%</a:t>
            </a:r>
          </a:p>
        </p:txBody>
      </p:sp>
      <p:sp>
        <p:nvSpPr>
          <p:cNvPr id="23" name="TextBox 23"/>
          <p:cNvSpPr txBox="1"/>
          <p:nvPr/>
        </p:nvSpPr>
        <p:spPr>
          <a:xfrm>
            <a:off x="10468719" y="4320736"/>
            <a:ext cx="1448408" cy="487170"/>
          </a:xfrm>
          <a:prstGeom prst="rect">
            <a:avLst/>
          </a:prstGeom>
        </p:spPr>
        <p:txBody>
          <a:bodyPr lIns="0" tIns="0" rIns="0" bIns="0" rtlCol="0" anchor="t">
            <a:spAutoFit/>
          </a:bodyPr>
          <a:lstStyle/>
          <a:p>
            <a:pPr algn="ctr">
              <a:lnSpc>
                <a:spcPts val="2900"/>
              </a:lnSpc>
            </a:pPr>
            <a:r>
              <a:rPr lang="en-US" sz="4265">
                <a:solidFill>
                  <a:srgbClr val="1E3048"/>
                </a:solidFill>
                <a:latin typeface="Poppins Bold"/>
              </a:rPr>
              <a:t>2023</a:t>
            </a:r>
          </a:p>
        </p:txBody>
      </p:sp>
      <p:sp>
        <p:nvSpPr>
          <p:cNvPr id="24" name="TextBox 24"/>
          <p:cNvSpPr txBox="1"/>
          <p:nvPr/>
        </p:nvSpPr>
        <p:spPr>
          <a:xfrm>
            <a:off x="12043656" y="3607601"/>
            <a:ext cx="6085266" cy="1598485"/>
          </a:xfrm>
          <a:prstGeom prst="rect">
            <a:avLst/>
          </a:prstGeom>
        </p:spPr>
        <p:txBody>
          <a:bodyPr lIns="0" tIns="0" rIns="0" bIns="0" rtlCol="0" anchor="t">
            <a:spAutoFit/>
          </a:bodyPr>
          <a:lstStyle/>
          <a:p>
            <a:pPr algn="ctr">
              <a:lnSpc>
                <a:spcPts val="6271"/>
              </a:lnSpc>
            </a:pPr>
            <a:r>
              <a:rPr lang="en-US" sz="4479">
                <a:solidFill>
                  <a:srgbClr val="FFFFFF"/>
                </a:solidFill>
                <a:latin typeface="Poppins"/>
              </a:rPr>
              <a:t>MARKET SIZE</a:t>
            </a:r>
          </a:p>
          <a:p>
            <a:pPr algn="ctr">
              <a:lnSpc>
                <a:spcPts val="6271"/>
              </a:lnSpc>
              <a:spcBef>
                <a:spcPct val="0"/>
              </a:spcBef>
            </a:pPr>
            <a:r>
              <a:rPr lang="en-US" sz="4479">
                <a:solidFill>
                  <a:srgbClr val="FFFFFF"/>
                </a:solidFill>
                <a:latin typeface="Poppins"/>
              </a:rPr>
              <a:t>USD 15842.2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640" b="-4877"/>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82752" y="2020812"/>
            <a:ext cx="7671007" cy="3293556"/>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1554505" y="1619259"/>
            <a:ext cx="952272" cy="406128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4218193" y="2522841"/>
            <a:ext cx="6035565" cy="2187445"/>
          </a:xfrm>
          <a:prstGeom prst="rect">
            <a:avLst/>
          </a:prstGeom>
        </p:spPr>
        <p:txBody>
          <a:bodyPr lIns="0" tIns="0" rIns="0" bIns="0" rtlCol="0" anchor="t">
            <a:spAutoFit/>
          </a:bodyPr>
          <a:lstStyle/>
          <a:p>
            <a:pPr marL="667650" lvl="1" indent="-333825">
              <a:lnSpc>
                <a:spcPts val="4329"/>
              </a:lnSpc>
              <a:buFont typeface="Arial"/>
              <a:buChar char="•"/>
            </a:pPr>
            <a:r>
              <a:rPr lang="en-US" sz="3092">
                <a:solidFill>
                  <a:srgbClr val="FFFFFF"/>
                </a:solidFill>
                <a:latin typeface="Montserrat"/>
              </a:rPr>
              <a:t>Plain Rum</a:t>
            </a:r>
          </a:p>
          <a:p>
            <a:pPr marL="667650" lvl="1" indent="-333825">
              <a:lnSpc>
                <a:spcPts val="4329"/>
              </a:lnSpc>
              <a:buFont typeface="Arial"/>
              <a:buChar char="•"/>
            </a:pPr>
            <a:r>
              <a:rPr lang="en-US" sz="3092">
                <a:solidFill>
                  <a:srgbClr val="FFFFFF"/>
                </a:solidFill>
                <a:latin typeface="Montserrat"/>
              </a:rPr>
              <a:t>Flavored Rum</a:t>
            </a:r>
          </a:p>
          <a:p>
            <a:pPr marL="667650" lvl="1" indent="-333825">
              <a:lnSpc>
                <a:spcPts val="4329"/>
              </a:lnSpc>
              <a:buFont typeface="Arial"/>
              <a:buChar char="•"/>
            </a:pPr>
            <a:r>
              <a:rPr lang="en-US" sz="3092">
                <a:solidFill>
                  <a:srgbClr val="FFFFFF"/>
                </a:solidFill>
                <a:latin typeface="Montserrat"/>
              </a:rPr>
              <a:t>Organic Rum</a:t>
            </a:r>
          </a:p>
          <a:p>
            <a:pPr marL="667650" lvl="1" indent="-333825">
              <a:lnSpc>
                <a:spcPts val="4329"/>
              </a:lnSpc>
              <a:buFont typeface="Arial"/>
              <a:buChar char="•"/>
            </a:pPr>
            <a:r>
              <a:rPr lang="en-US" sz="3092">
                <a:solidFill>
                  <a:srgbClr val="FFFFFF"/>
                </a:solidFill>
                <a:latin typeface="Montserrat"/>
              </a:rPr>
              <a:t>Conventional Rum</a:t>
            </a:r>
          </a:p>
        </p:txBody>
      </p:sp>
      <p:sp>
        <p:nvSpPr>
          <p:cNvPr id="12" name="TextBox 12"/>
          <p:cNvSpPr txBox="1"/>
          <p:nvPr/>
        </p:nvSpPr>
        <p:spPr>
          <a:xfrm>
            <a:off x="288402" y="3482587"/>
            <a:ext cx="3484478" cy="427157"/>
          </a:xfrm>
          <a:prstGeom prst="rect">
            <a:avLst/>
          </a:prstGeom>
        </p:spPr>
        <p:txBody>
          <a:bodyPr lIns="0" tIns="0" rIns="0" bIns="0" rtlCol="0" anchor="t">
            <a:spAutoFit/>
          </a:bodyPr>
          <a:lstStyle/>
          <a:p>
            <a:pPr algn="ctr">
              <a:lnSpc>
                <a:spcPts val="3264"/>
              </a:lnSpc>
            </a:pPr>
            <a:r>
              <a:rPr lang="en-US" sz="3231">
                <a:solidFill>
                  <a:srgbClr val="43B4BE"/>
                </a:solidFill>
                <a:latin typeface="Montserrat Classic"/>
              </a:rPr>
              <a:t>Nature Segment </a:t>
            </a:r>
          </a:p>
        </p:txBody>
      </p:sp>
      <p:grpSp>
        <p:nvGrpSpPr>
          <p:cNvPr id="13" name="Group 13"/>
          <p:cNvGrpSpPr/>
          <p:nvPr/>
        </p:nvGrpSpPr>
        <p:grpSpPr>
          <a:xfrm>
            <a:off x="2582752" y="5752466"/>
            <a:ext cx="7671007" cy="3293556"/>
            <a:chExt cx="8564178" cy="3677041"/>
          </a:xfrm>
        </p:grpSpPr>
        <p:sp>
          <p:nvSpPr>
            <p:cNvPr id="14" name="Freeform 14"/>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54210E"/>
            </a:solidFill>
          </p:spPr>
          <p:txBody>
            <a:bodyPr/>
            <a:lstStyle/>
            <a:p/>
          </p:txBody>
        </p:sp>
      </p:grpSp>
      <p:grpSp>
        <p:nvGrpSpPr>
          <p:cNvPr id="15" name="Group 15"/>
          <p:cNvGrpSpPr/>
          <p:nvPr/>
        </p:nvGrpSpPr>
        <p:grpSpPr>
          <a:xfrm rot="5400000">
            <a:off x="1554505" y="5350913"/>
            <a:ext cx="952272" cy="4061282"/>
            <a:chExt cx="3130550" cy="13351270"/>
          </a:xfrm>
        </p:grpSpPr>
        <p:sp>
          <p:nvSpPr>
            <p:cNvPr id="16" name="Freeform 1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7" name="TextBox 17"/>
          <p:cNvSpPr txBox="1"/>
          <p:nvPr/>
        </p:nvSpPr>
        <p:spPr>
          <a:xfrm>
            <a:off x="4218193" y="5997270"/>
            <a:ext cx="6035565" cy="2737274"/>
          </a:xfrm>
          <a:prstGeom prst="rect">
            <a:avLst/>
          </a:prstGeom>
        </p:spPr>
        <p:txBody>
          <a:bodyPr lIns="0" tIns="0" rIns="0" bIns="0" rtlCol="0" anchor="t">
            <a:spAutoFit/>
          </a:bodyPr>
          <a:lstStyle/>
          <a:p>
            <a:pPr marL="667650" lvl="1" indent="-333825">
              <a:lnSpc>
                <a:spcPts val="4329"/>
              </a:lnSpc>
              <a:buFont typeface="Arial"/>
              <a:buChar char="•"/>
            </a:pPr>
            <a:r>
              <a:rPr lang="en-US" sz="3092">
                <a:solidFill>
                  <a:srgbClr val="FFFFFF"/>
                </a:solidFill>
                <a:latin typeface="Montserrat"/>
              </a:rPr>
              <a:t>Business to Business</a:t>
            </a:r>
          </a:p>
          <a:p>
            <a:pPr marL="667650" lvl="1" indent="-333825">
              <a:lnSpc>
                <a:spcPts val="4329"/>
              </a:lnSpc>
              <a:buFont typeface="Arial"/>
              <a:buChar char="•"/>
            </a:pPr>
            <a:r>
              <a:rPr lang="en-US" sz="3092">
                <a:solidFill>
                  <a:srgbClr val="FFFFFF"/>
                </a:solidFill>
                <a:latin typeface="Montserrat"/>
              </a:rPr>
              <a:t>Hypermarkets or Supermarkets</a:t>
            </a:r>
          </a:p>
          <a:p>
            <a:pPr marL="667650" lvl="1" indent="-333825">
              <a:lnSpc>
                <a:spcPts val="4329"/>
              </a:lnSpc>
              <a:buFont typeface="Arial"/>
              <a:buChar char="•"/>
            </a:pPr>
            <a:r>
              <a:rPr lang="en-US" sz="3092">
                <a:solidFill>
                  <a:srgbClr val="FFFFFF"/>
                </a:solidFill>
                <a:latin typeface="Montserrat"/>
              </a:rPr>
              <a:t>Specialty Stores</a:t>
            </a:r>
          </a:p>
          <a:p>
            <a:pPr marL="667650" lvl="1" indent="-333825">
              <a:lnSpc>
                <a:spcPts val="4329"/>
              </a:lnSpc>
              <a:buFont typeface="Arial"/>
              <a:buChar char="•"/>
            </a:pPr>
            <a:r>
              <a:rPr lang="en-US" sz="3092">
                <a:solidFill>
                  <a:srgbClr val="FFFFFF"/>
                </a:solidFill>
                <a:latin typeface="Montserrat"/>
              </a:rPr>
              <a:t>Online Retails</a:t>
            </a:r>
          </a:p>
        </p:txBody>
      </p:sp>
      <p:sp>
        <p:nvSpPr>
          <p:cNvPr id="18" name="TextBox 18"/>
          <p:cNvSpPr txBox="1"/>
          <p:nvPr/>
        </p:nvSpPr>
        <p:spPr>
          <a:xfrm>
            <a:off x="288402" y="6993388"/>
            <a:ext cx="3484478" cy="833483"/>
          </a:xfrm>
          <a:prstGeom prst="rect">
            <a:avLst/>
          </a:prstGeom>
        </p:spPr>
        <p:txBody>
          <a:bodyPr lIns="0" tIns="0" rIns="0" bIns="0" rtlCol="0" anchor="t">
            <a:spAutoFit/>
          </a:bodyPr>
          <a:lstStyle/>
          <a:p>
            <a:pPr algn="ctr">
              <a:lnSpc>
                <a:spcPts val="3264"/>
              </a:lnSpc>
            </a:pPr>
            <a:r>
              <a:rPr lang="en-US" sz="3231">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1488" y="5363560"/>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927102"/>
          </a:xfrm>
          <a:prstGeom prst="rect">
            <a:avLst/>
          </a:prstGeom>
        </p:spPr>
        <p:txBody>
          <a:bodyPr lIns="0" tIns="0" rIns="0" bIns="0" rtlCol="0" anchor="t">
            <a:spAutoFit/>
          </a:bodyPr>
          <a:lstStyle/>
          <a:p>
            <a:pPr algn="ctr">
              <a:lnSpc>
                <a:spcPts val="7699"/>
              </a:lnSpc>
              <a:spcBef>
                <a:spcPct val="0"/>
              </a:spcBef>
            </a:pPr>
            <a:r>
              <a:rPr lang="en-US" sz="5499" spc="175">
                <a:solidFill>
                  <a:srgbClr val="000000"/>
                </a:solidFill>
                <a:latin typeface="Canva Sans"/>
              </a:rPr>
              <a:t>Global Rum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333" b="-11333"/>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D2408"/>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D2408"/>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D2408"/>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25233" y="2553921"/>
            <a:ext cx="736265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Demand for Craft Rum to Propel the Market Revenue Growth</a:t>
            </a:r>
          </a:p>
        </p:txBody>
      </p:sp>
      <p:sp>
        <p:nvSpPr>
          <p:cNvPr id="18" name="TextBox 18"/>
          <p:cNvSpPr txBox="1"/>
          <p:nvPr/>
        </p:nvSpPr>
        <p:spPr>
          <a:xfrm>
            <a:off x="6925233" y="6152722"/>
            <a:ext cx="7071007" cy="1819275"/>
          </a:xfrm>
          <a:prstGeom prst="rect">
            <a:avLst/>
          </a:prstGeom>
        </p:spPr>
        <p:txBody>
          <a:bodyPr lIns="0" tIns="0" rIns="0" bIns="0" rtlCol="0" anchor="t">
            <a:spAutoFit/>
          </a:bodyPr>
          <a:lstStyle/>
          <a:p>
            <a:pPr>
              <a:lnSpc>
                <a:spcPts val="4725"/>
              </a:lnSpc>
            </a:pPr>
            <a:r>
              <a:rPr lang="en-US" sz="4500" spc="144">
                <a:solidFill>
                  <a:srgbClr val="FFFFFF"/>
                </a:solidFill>
                <a:latin typeface="Barlow"/>
              </a:rPr>
              <a:t>Supply Chain Disruption to Limit the Expansion of the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055" b="-16055"/>
            </a:stretch>
          </a:blipFill>
        </p:spPr>
        <p:txBody>
          <a:bodyPr/>
          <a:lstStyle/>
          <a:p/>
        </p:txBody>
      </p:sp>
      <p:sp>
        <p:nvSpPr>
          <p:cNvPr id="3" name="TextBox 3"/>
          <p:cNvSpPr txBox="1"/>
          <p:nvPr/>
        </p:nvSpPr>
        <p:spPr>
          <a:xfrm>
            <a:off x="369483" y="80963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4" name="TextBox 4"/>
          <p:cNvSpPr txBox="1"/>
          <p:nvPr/>
        </p:nvSpPr>
        <p:spPr>
          <a:xfrm>
            <a:off x="369483" y="2062022"/>
            <a:ext cx="9242305" cy="7633335"/>
          </a:xfrm>
          <a:prstGeom prst="rect">
            <a:avLst/>
          </a:prstGeom>
        </p:spPr>
        <p:txBody>
          <a:bodyPr lIns="0" tIns="0" rIns="0" bIns="0" rtlCol="0" anchor="t">
            <a:spAutoFit/>
          </a:bodyPr>
          <a:lstStyle/>
          <a:p>
            <a:pPr marL="777237" lvl="1" indent="-388618">
              <a:lnSpc>
                <a:spcPts val="5039"/>
              </a:lnSpc>
              <a:buFont typeface="Arial"/>
              <a:buChar char="•"/>
            </a:pPr>
            <a:r>
              <a:rPr lang="en-US" sz="3599">
                <a:solidFill>
                  <a:srgbClr val="FFFFFF"/>
                </a:solidFill>
                <a:latin typeface="Montserrat"/>
              </a:rPr>
              <a:t>The global Rum market will expand significantly by 6.00% CAGR between 2024 to 2031. </a:t>
            </a:r>
          </a:p>
          <a:p>
            <a:pPr marL="777237" lvl="1" indent="-388618">
              <a:lnSpc>
                <a:spcPts val="5039"/>
              </a:lnSpc>
              <a:buFont typeface="Arial"/>
              <a:buChar char="•"/>
            </a:pPr>
            <a:r>
              <a:rPr lang="en-US" sz="3599">
                <a:solidFill>
                  <a:srgbClr val="FFFFFF"/>
                </a:solidFill>
                <a:latin typeface="Montserrat"/>
              </a:rPr>
              <a:t>Dark and golden rum stands out as the dominating category due to customer preferences and manufacturing. </a:t>
            </a:r>
          </a:p>
          <a:p>
            <a:pPr marL="777237" lvl="1" indent="-388618">
              <a:lnSpc>
                <a:spcPts val="5039"/>
              </a:lnSpc>
              <a:buFont typeface="Arial"/>
              <a:buChar char="•"/>
            </a:pPr>
            <a:r>
              <a:rPr lang="en-US" sz="3599">
                <a:solidFill>
                  <a:srgbClr val="FFFFFF"/>
                </a:solidFill>
                <a:latin typeface="Montserrat"/>
              </a:rPr>
              <a:t>The dominating category is Conventional Rum. </a:t>
            </a:r>
          </a:p>
          <a:p>
            <a:pPr marL="777237" lvl="1" indent="-388618">
              <a:lnSpc>
                <a:spcPts val="5039"/>
              </a:lnSpc>
              <a:buFont typeface="Arial"/>
              <a:buChar char="•"/>
            </a:pPr>
            <a:r>
              <a:rPr lang="en-US" sz="3599">
                <a:solidFill>
                  <a:srgbClr val="FFFFFF"/>
                </a:solidFill>
                <a:latin typeface="Montserrat"/>
              </a:rPr>
              <a:t>Conventional rum typically appeals to a broad consumer base due to its familiar flavor profile and versatility.</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0855505" y="2505057"/>
            <a:ext cx="7432495" cy="7781943"/>
          </a:xfrm>
          <a:custGeom>
            <a:rect l="l" t="t" r="r" b="b"/>
            <a:pathLst>
              <a:path w="7432495" h="7781943">
                <a:moveTo>
                  <a:pt x="0" y="0"/>
                </a:moveTo>
                <a:lnTo>
                  <a:pt x="7432495" y="0"/>
                </a:lnTo>
                <a:lnTo>
                  <a:pt x="7432495" y="7781943"/>
                </a:lnTo>
                <a:lnTo>
                  <a:pt x="0" y="7781943"/>
                </a:lnTo>
                <a:lnTo>
                  <a:pt x="0" y="0"/>
                </a:lnTo>
                <a:close/>
              </a:path>
            </a:pathLst>
          </a:custGeom>
          <a:blipFill>
            <a:blip r:embed="rId2"/>
            <a:stretch>
              <a:fillRect l="-18083" t="-9671" r="-15732" b="-18134"/>
            </a:stretch>
          </a:blipFill>
        </p:spPr>
        <p:txBody>
          <a:bodyPr/>
          <a:lstStyle/>
          <a:p/>
        </p:txBody>
      </p:sp>
      <p:sp>
        <p:nvSpPr>
          <p:cNvPr id="3" name="Freeform 3"/>
          <p:cNvSpPr/>
          <p:nvPr/>
        </p:nvSpPr>
        <p:spPr>
          <a:xfrm>
            <a:off x="388054" y="1373472"/>
            <a:ext cx="3492656" cy="2422722"/>
          </a:xfrm>
          <a:custGeom>
            <a:rect l="l" t="t" r="r" b="b"/>
            <a:pathLst>
              <a:path w="3492655" h="2422722">
                <a:moveTo>
                  <a:pt x="0" y="0"/>
                </a:moveTo>
                <a:lnTo>
                  <a:pt x="3492655" y="0"/>
                </a:lnTo>
                <a:lnTo>
                  <a:pt x="3492655" y="2422722"/>
                </a:lnTo>
                <a:lnTo>
                  <a:pt x="0" y="2422722"/>
                </a:lnTo>
                <a:lnTo>
                  <a:pt x="0" y="0"/>
                </a:lnTo>
                <a:close/>
              </a:path>
            </a:pathLst>
          </a:custGeom>
          <a:blipFill>
            <a:blip r:embed="rId3"/>
            <a:stretch>
              <a:fillRect l="-2464" t="-3553" r="-3169" b="-4060"/>
            </a:stretch>
          </a:blipFill>
        </p:spPr>
        <p:txBody>
          <a:bodyPr/>
          <a:lstStyle/>
          <a:p/>
        </p:txBody>
      </p:sp>
      <p:sp>
        <p:nvSpPr>
          <p:cNvPr id="4" name="Freeform 4"/>
          <p:cNvSpPr/>
          <p:nvPr/>
        </p:nvSpPr>
        <p:spPr>
          <a:xfrm>
            <a:off x="4649467" y="1801416"/>
            <a:ext cx="3298375" cy="1771502"/>
          </a:xfrm>
          <a:custGeom>
            <a:rect l="l" t="t" r="r" b="b"/>
            <a:pathLst>
              <a:path w="3298375" h="1771502">
                <a:moveTo>
                  <a:pt x="0" y="0"/>
                </a:moveTo>
                <a:lnTo>
                  <a:pt x="3298376" y="0"/>
                </a:lnTo>
                <a:lnTo>
                  <a:pt x="3298376" y="1771502"/>
                </a:lnTo>
                <a:lnTo>
                  <a:pt x="0" y="1771502"/>
                </a:lnTo>
                <a:lnTo>
                  <a:pt x="0" y="0"/>
                </a:lnTo>
                <a:close/>
              </a:path>
            </a:pathLst>
          </a:custGeom>
          <a:blipFill>
            <a:blip r:embed="rId4"/>
            <a:stretch>
              <a:fillRect/>
            </a:stretch>
          </a:blipFill>
        </p:spPr>
        <p:txBody>
          <a:bodyPr/>
          <a:lstStyle/>
          <a:p/>
        </p:txBody>
      </p:sp>
      <p:sp>
        <p:nvSpPr>
          <p:cNvPr id="5" name="Freeform 5"/>
          <p:cNvSpPr/>
          <p:nvPr/>
        </p:nvSpPr>
        <p:spPr>
          <a:xfrm>
            <a:off x="221798" y="4402826"/>
            <a:ext cx="4888510" cy="1057140"/>
          </a:xfrm>
          <a:custGeom>
            <a:rect l="l" t="t" r="r" b="b"/>
            <a:pathLst>
              <a:path w="4888510" h="1057140">
                <a:moveTo>
                  <a:pt x="0" y="0"/>
                </a:moveTo>
                <a:lnTo>
                  <a:pt x="4888509" y="0"/>
                </a:lnTo>
                <a:lnTo>
                  <a:pt x="4888509" y="1057140"/>
                </a:lnTo>
                <a:lnTo>
                  <a:pt x="0" y="1057140"/>
                </a:lnTo>
                <a:lnTo>
                  <a:pt x="0" y="0"/>
                </a:lnTo>
                <a:close/>
              </a:path>
            </a:pathLst>
          </a:custGeom>
          <a:blipFill>
            <a:blip r:embed="rId5"/>
            <a:stretch>
              <a:fillRect/>
            </a:stretch>
          </a:blipFill>
        </p:spPr>
        <p:txBody>
          <a:bodyPr/>
          <a:lstStyle/>
          <a:p/>
        </p:txBody>
      </p:sp>
      <p:sp>
        <p:nvSpPr>
          <p:cNvPr id="6" name="Freeform 6"/>
          <p:cNvSpPr/>
          <p:nvPr/>
        </p:nvSpPr>
        <p:spPr>
          <a:xfrm>
            <a:off x="8719368" y="2000020"/>
            <a:ext cx="4272275" cy="1572898"/>
          </a:xfrm>
          <a:custGeom>
            <a:rect l="l" t="t" r="r" b="b"/>
            <a:pathLst>
              <a:path w="4272275" h="1572898">
                <a:moveTo>
                  <a:pt x="0" y="0"/>
                </a:moveTo>
                <a:lnTo>
                  <a:pt x="4272275" y="0"/>
                </a:lnTo>
                <a:lnTo>
                  <a:pt x="4272275" y="1572898"/>
                </a:lnTo>
                <a:lnTo>
                  <a:pt x="0" y="1572898"/>
                </a:lnTo>
                <a:lnTo>
                  <a:pt x="0" y="0"/>
                </a:lnTo>
                <a:close/>
              </a:path>
            </a:pathLst>
          </a:custGeom>
          <a:blipFill>
            <a:blip r:embed="rId6"/>
            <a:stretch>
              <a:fillRect/>
            </a:stretch>
          </a:blipFill>
        </p:spPr>
        <p:txBody>
          <a:bodyPr/>
          <a:lstStyle/>
          <a:p/>
        </p:txBody>
      </p:sp>
      <p:sp>
        <p:nvSpPr>
          <p:cNvPr id="7" name="Freeform 7"/>
          <p:cNvSpPr/>
          <p:nvPr/>
        </p:nvSpPr>
        <p:spPr>
          <a:xfrm>
            <a:off x="5756474" y="3984575"/>
            <a:ext cx="3778598" cy="1893642"/>
          </a:xfrm>
          <a:custGeom>
            <a:rect l="l" t="t" r="r" b="b"/>
            <a:pathLst>
              <a:path w="3778598" h="1893642">
                <a:moveTo>
                  <a:pt x="0" y="0"/>
                </a:moveTo>
                <a:lnTo>
                  <a:pt x="3778598" y="0"/>
                </a:lnTo>
                <a:lnTo>
                  <a:pt x="3778598" y="1893642"/>
                </a:lnTo>
                <a:lnTo>
                  <a:pt x="0" y="1893642"/>
                </a:lnTo>
                <a:lnTo>
                  <a:pt x="0" y="0"/>
                </a:lnTo>
                <a:close/>
              </a:path>
            </a:pathLst>
          </a:custGeom>
          <a:blipFill>
            <a:blip r:embed="rId7"/>
            <a:stretch>
              <a:fillRect/>
            </a:stretch>
          </a:blipFill>
        </p:spPr>
        <p:txBody>
          <a:bodyPr/>
          <a:lstStyle/>
          <a:p/>
        </p:txBody>
      </p:sp>
      <p:sp>
        <p:nvSpPr>
          <p:cNvPr id="8" name="Freeform 8"/>
          <p:cNvSpPr/>
          <p:nvPr/>
        </p:nvSpPr>
        <p:spPr>
          <a:xfrm>
            <a:off x="275332" y="5878217"/>
            <a:ext cx="4833442" cy="1411365"/>
          </a:xfrm>
          <a:custGeom>
            <a:rect l="l" t="t" r="r" b="b"/>
            <a:pathLst>
              <a:path w="4833442" h="1411365">
                <a:moveTo>
                  <a:pt x="0" y="0"/>
                </a:moveTo>
                <a:lnTo>
                  <a:pt x="4833442" y="0"/>
                </a:lnTo>
                <a:lnTo>
                  <a:pt x="4833442" y="1411365"/>
                </a:lnTo>
                <a:lnTo>
                  <a:pt x="0" y="1411365"/>
                </a:lnTo>
                <a:lnTo>
                  <a:pt x="0" y="0"/>
                </a:lnTo>
                <a:close/>
              </a:path>
            </a:pathLst>
          </a:custGeom>
          <a:blipFill>
            <a:blip r:embed="rId8"/>
            <a:stretch>
              <a:fillRect/>
            </a:stretch>
          </a:blipFill>
        </p:spPr>
        <p:txBody>
          <a:bodyPr/>
          <a:lstStyle/>
          <a:p/>
        </p:txBody>
      </p:sp>
      <p:sp>
        <p:nvSpPr>
          <p:cNvPr id="9" name="Freeform 9"/>
          <p:cNvSpPr/>
          <p:nvPr/>
        </p:nvSpPr>
        <p:spPr>
          <a:xfrm>
            <a:off x="5715833" y="6287792"/>
            <a:ext cx="4111106" cy="1452591"/>
          </a:xfrm>
          <a:custGeom>
            <a:rect l="l" t="t" r="r" b="b"/>
            <a:pathLst>
              <a:path w="4111106" h="1452591">
                <a:moveTo>
                  <a:pt x="0" y="0"/>
                </a:moveTo>
                <a:lnTo>
                  <a:pt x="4111106" y="0"/>
                </a:lnTo>
                <a:lnTo>
                  <a:pt x="4111106" y="1452591"/>
                </a:lnTo>
                <a:lnTo>
                  <a:pt x="0" y="1452591"/>
                </a:lnTo>
                <a:lnTo>
                  <a:pt x="0" y="0"/>
                </a:lnTo>
                <a:close/>
              </a:path>
            </a:pathLst>
          </a:custGeom>
          <a:blipFill>
            <a:blip r:embed="rId9"/>
            <a:stretch>
              <a:fillRect/>
            </a:stretch>
          </a:blipFill>
        </p:spPr>
        <p:txBody>
          <a:bodyPr/>
          <a:lstStyle/>
          <a:p/>
        </p:txBody>
      </p:sp>
      <p:sp>
        <p:nvSpPr>
          <p:cNvPr id="10" name="Freeform 10"/>
          <p:cNvSpPr/>
          <p:nvPr/>
        </p:nvSpPr>
        <p:spPr>
          <a:xfrm>
            <a:off x="275332" y="7740383"/>
            <a:ext cx="2784758" cy="2051438"/>
          </a:xfrm>
          <a:custGeom>
            <a:rect l="l" t="t" r="r" b="b"/>
            <a:pathLst>
              <a:path w="2784758" h="2051438">
                <a:moveTo>
                  <a:pt x="0" y="0"/>
                </a:moveTo>
                <a:lnTo>
                  <a:pt x="2784758" y="0"/>
                </a:lnTo>
                <a:lnTo>
                  <a:pt x="2784758" y="2051438"/>
                </a:lnTo>
                <a:lnTo>
                  <a:pt x="0" y="2051438"/>
                </a:lnTo>
                <a:lnTo>
                  <a:pt x="0" y="0"/>
                </a:lnTo>
                <a:close/>
              </a:path>
            </a:pathLst>
          </a:custGeom>
          <a:blipFill>
            <a:blip r:embed="rId10"/>
            <a:stretch>
              <a:fillRect/>
            </a:stretch>
          </a:blipFill>
        </p:spPr>
        <p:txBody>
          <a:bodyPr/>
          <a:lstStyle/>
          <a:p/>
        </p:txBody>
      </p:sp>
      <p:sp>
        <p:nvSpPr>
          <p:cNvPr id="11" name="Freeform 11"/>
          <p:cNvSpPr/>
          <p:nvPr/>
        </p:nvSpPr>
        <p:spPr>
          <a:xfrm>
            <a:off x="3589784" y="8169008"/>
            <a:ext cx="3827889" cy="1441838"/>
          </a:xfrm>
          <a:custGeom>
            <a:rect l="l" t="t" r="r" b="b"/>
            <a:pathLst>
              <a:path w="3827888" h="1441838">
                <a:moveTo>
                  <a:pt x="0" y="0"/>
                </a:moveTo>
                <a:lnTo>
                  <a:pt x="3827890" y="0"/>
                </a:lnTo>
                <a:lnTo>
                  <a:pt x="3827890" y="1441838"/>
                </a:lnTo>
                <a:lnTo>
                  <a:pt x="0" y="1441838"/>
                </a:lnTo>
                <a:lnTo>
                  <a:pt x="0" y="0"/>
                </a:lnTo>
                <a:close/>
              </a:path>
            </a:pathLst>
          </a:custGeom>
          <a:blipFill>
            <a:blip r:embed="rId11"/>
            <a:stretch>
              <a:fillRect/>
            </a:stretch>
          </a:blipFill>
        </p:spPr>
        <p:txBody>
          <a:bodyPr/>
          <a:lstStyle/>
          <a:p/>
        </p:txBody>
      </p:sp>
      <p:sp>
        <p:nvSpPr>
          <p:cNvPr id="12" name="Freeform 12"/>
          <p:cNvSpPr/>
          <p:nvPr/>
        </p:nvSpPr>
        <p:spPr>
          <a:xfrm>
            <a:off x="7807830" y="8169008"/>
            <a:ext cx="3047676" cy="1747334"/>
          </a:xfrm>
          <a:custGeom>
            <a:rect l="l" t="t" r="r" b="b"/>
            <a:pathLst>
              <a:path w="3047676" h="1747334">
                <a:moveTo>
                  <a:pt x="0" y="0"/>
                </a:moveTo>
                <a:lnTo>
                  <a:pt x="3047675" y="0"/>
                </a:lnTo>
                <a:lnTo>
                  <a:pt x="3047675" y="1747334"/>
                </a:lnTo>
                <a:lnTo>
                  <a:pt x="0" y="1747334"/>
                </a:lnTo>
                <a:lnTo>
                  <a:pt x="0" y="0"/>
                </a:lnTo>
                <a:close/>
              </a:path>
            </a:pathLst>
          </a:custGeom>
          <a:blipFill>
            <a:blip r:embed="rId12"/>
            <a:stretch>
              <a:fillRect/>
            </a:stretch>
          </a:blipFill>
        </p:spPr>
        <p:txBody>
          <a:bodyPr/>
          <a:lstStyle/>
          <a:p/>
        </p:txBody>
      </p:sp>
      <p:sp>
        <p:nvSpPr>
          <p:cNvPr id="13" name="TextBox 13"/>
          <p:cNvSpPr txBox="1"/>
          <p:nvPr/>
        </p:nvSpPr>
        <p:spPr>
          <a:xfrm>
            <a:off x="5715833" y="516222"/>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ypjackr"/>
              </a:rPr>
              <a:t>https://tinyurl.com/3ypjackr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Rum Market Report 2024</dc:title>
  <cp:lastModifiedBy>decipher market</cp:lastModifiedBy>
  <cp:revision>2</cp:revision>
  <dcterms:created xsi:type="dcterms:W3CDTF">2006-08-16T00:00:00Z</dcterms:created>
  <dcterms:modified xsi:type="dcterms:W3CDTF">2024-04-18T11:06:28Z</dcterms:modified>
</cp:coreProperties>
</file>