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image" Target="../media/image7.png"/><Relationship Id="rId9" Type="http://schemas.openxmlformats.org/officeDocument/2006/relationships/image" Target="../media/image8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40258" y="396621"/>
            <a:ext cx="17553940" cy="833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163181" y="6225032"/>
            <a:ext cx="6487159" cy="144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9700" y="2119573"/>
            <a:ext cx="6998500" cy="816742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43418" y="1978558"/>
            <a:ext cx="2779667" cy="225886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11163" y="2299036"/>
            <a:ext cx="5192740" cy="130458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38728" y="4505178"/>
            <a:ext cx="3807967" cy="114487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132308" y="3950741"/>
            <a:ext cx="4806696" cy="195727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98535" y="6440423"/>
            <a:ext cx="4821935" cy="124358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654397" y="6417981"/>
            <a:ext cx="4452748" cy="89237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514576" y="7705341"/>
            <a:ext cx="2043684" cy="24612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7512" y="1261088"/>
            <a:ext cx="12575479" cy="825656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-7873"/>
            <a:ext cx="16999711" cy="2256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48789" y="3903619"/>
            <a:ext cx="15246985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Relationship Id="rId4" Type="http://schemas.openxmlformats.org/officeDocument/2006/relationships/hyperlink" Target="http://tinyurl.com/4hmwcpbe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76783" y="9425431"/>
            <a:ext cx="750824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99745" y="2955493"/>
            <a:ext cx="7978775" cy="4232275"/>
          </a:xfrm>
          <a:prstGeom prst="rect">
            <a:avLst/>
          </a:prstGeom>
        </p:spPr>
        <p:txBody>
          <a:bodyPr wrap="square" lIns="0" tIns="163830" rIns="0" bIns="0" rtlCol="0" vert="horz">
            <a:spAutoFit/>
          </a:bodyPr>
          <a:lstStyle/>
          <a:p>
            <a:pPr marL="12700" marR="1592580">
              <a:lnSpc>
                <a:spcPts val="8009"/>
              </a:lnSpc>
              <a:spcBef>
                <a:spcPts val="1290"/>
              </a:spcBef>
            </a:pPr>
            <a:r>
              <a:rPr dirty="0" sz="7600" spc="-10">
                <a:latin typeface="Verdana"/>
                <a:cs typeface="Verdana"/>
              </a:rPr>
              <a:t>GLOBAL </a:t>
            </a:r>
            <a:r>
              <a:rPr dirty="0" sz="7600" spc="-400">
                <a:latin typeface="Verdana"/>
                <a:cs typeface="Verdana"/>
              </a:rPr>
              <a:t>RUBIKS</a:t>
            </a:r>
            <a:r>
              <a:rPr dirty="0" sz="7600" spc="-790">
                <a:latin typeface="Verdana"/>
                <a:cs typeface="Verdana"/>
              </a:rPr>
              <a:t> </a:t>
            </a:r>
            <a:r>
              <a:rPr dirty="0" sz="7600" spc="-20">
                <a:latin typeface="Verdana"/>
                <a:cs typeface="Verdana"/>
              </a:rPr>
              <a:t>CUBE</a:t>
            </a:r>
            <a:endParaRPr sz="7600">
              <a:latin typeface="Verdana"/>
              <a:cs typeface="Verdana"/>
            </a:endParaRPr>
          </a:p>
          <a:p>
            <a:pPr marL="12700" marR="5080">
              <a:lnSpc>
                <a:spcPts val="7990"/>
              </a:lnSpc>
              <a:spcBef>
                <a:spcPts val="5"/>
              </a:spcBef>
            </a:pPr>
            <a:r>
              <a:rPr dirty="0" sz="7600" spc="-170">
                <a:latin typeface="Verdana"/>
                <a:cs typeface="Verdana"/>
              </a:rPr>
              <a:t>MARKET</a:t>
            </a:r>
            <a:r>
              <a:rPr dirty="0" sz="7600" spc="-770">
                <a:latin typeface="Verdana"/>
                <a:cs typeface="Verdana"/>
              </a:rPr>
              <a:t> </a:t>
            </a:r>
            <a:r>
              <a:rPr dirty="0" sz="7600" spc="-105">
                <a:latin typeface="Verdana"/>
                <a:cs typeface="Verdana"/>
              </a:rPr>
              <a:t>REPORT </a:t>
            </a:r>
            <a:r>
              <a:rPr dirty="0" sz="7600" spc="-315">
                <a:latin typeface="Verdana"/>
                <a:cs typeface="Verdana"/>
              </a:rPr>
              <a:t>2024</a:t>
            </a:r>
            <a:endParaRPr sz="7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409700" y="2036064"/>
              <a:ext cx="15468600" cy="5631180"/>
            </a:xfrm>
            <a:custGeom>
              <a:avLst/>
              <a:gdLst/>
              <a:ahLst/>
              <a:cxnLst/>
              <a:rect l="l" t="t" r="r" b="b"/>
              <a:pathLst>
                <a:path w="15468600" h="5631180">
                  <a:moveTo>
                    <a:pt x="15468600" y="0"/>
                  </a:moveTo>
                  <a:lnTo>
                    <a:pt x="0" y="0"/>
                  </a:lnTo>
                  <a:lnTo>
                    <a:pt x="0" y="5631180"/>
                  </a:lnTo>
                  <a:lnTo>
                    <a:pt x="15468600" y="5631180"/>
                  </a:lnTo>
                  <a:lnTo>
                    <a:pt x="15468600" y="0"/>
                  </a:lnTo>
                  <a:close/>
                </a:path>
              </a:pathLst>
            </a:custGeom>
            <a:solidFill>
              <a:srgbClr val="3B3D3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86754" y="2290013"/>
            <a:ext cx="6395720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6" name="object 6" descr=""/>
          <p:cNvSpPr txBox="1"/>
          <p:nvPr/>
        </p:nvSpPr>
        <p:spPr>
          <a:xfrm>
            <a:off x="1904492" y="3521430"/>
            <a:ext cx="14707869" cy="31394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5"/>
              </a:spcBef>
            </a:pPr>
            <a:r>
              <a:rPr dirty="0" sz="3500" spc="114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10">
                <a:solidFill>
                  <a:srgbClr val="FFFFFF"/>
                </a:solidFill>
                <a:latin typeface="Verdana"/>
                <a:cs typeface="Verdana"/>
              </a:rPr>
              <a:t>classic</a:t>
            </a:r>
            <a:r>
              <a:rPr dirty="0" sz="35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10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5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10">
                <a:solidFill>
                  <a:srgbClr val="FFFFFF"/>
                </a:solidFill>
                <a:latin typeface="Verdana"/>
                <a:cs typeface="Verdana"/>
              </a:rPr>
              <a:t>well-</a:t>
            </a:r>
            <a:r>
              <a:rPr dirty="0" sz="3500" spc="120">
                <a:solidFill>
                  <a:srgbClr val="FFFFFF"/>
                </a:solidFill>
                <a:latin typeface="Verdana"/>
                <a:cs typeface="Verdana"/>
              </a:rPr>
              <a:t>known</a:t>
            </a:r>
            <a:r>
              <a:rPr dirty="0" sz="35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puzzle</a:t>
            </a:r>
            <a:r>
              <a:rPr dirty="0" sz="35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160">
                <a:solidFill>
                  <a:srgbClr val="FFFFFF"/>
                </a:solidFill>
                <a:latin typeface="Verdana"/>
                <a:cs typeface="Verdana"/>
              </a:rPr>
              <a:t>toy,</a:t>
            </a:r>
            <a:r>
              <a:rPr dirty="0" sz="35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5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Rubik’s</a:t>
            </a:r>
            <a:r>
              <a:rPr dirty="0" sz="35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85">
                <a:solidFill>
                  <a:srgbClr val="FFFFFF"/>
                </a:solidFill>
                <a:latin typeface="Verdana"/>
                <a:cs typeface="Verdana"/>
              </a:rPr>
              <a:t>Cube</a:t>
            </a:r>
            <a:r>
              <a:rPr dirty="0" sz="35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35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70">
                <a:solidFill>
                  <a:srgbClr val="FFFFFF"/>
                </a:solidFill>
                <a:latin typeface="Verdana"/>
                <a:cs typeface="Verdana"/>
              </a:rPr>
              <a:t>long </a:t>
            </a:r>
            <a:r>
              <a:rPr dirty="0" sz="3500" spc="105">
                <a:solidFill>
                  <a:srgbClr val="FFFFFF"/>
                </a:solidFill>
                <a:latin typeface="Verdana"/>
                <a:cs typeface="Verdana"/>
              </a:rPr>
              <a:t>had</a:t>
            </a:r>
            <a:r>
              <a:rPr dirty="0" sz="3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5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5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55">
                <a:solidFill>
                  <a:srgbClr val="FFFFFF"/>
                </a:solidFill>
                <a:latin typeface="Verdana"/>
                <a:cs typeface="Verdana"/>
              </a:rPr>
              <a:t>following</a:t>
            </a:r>
            <a:r>
              <a:rPr dirty="0" sz="35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10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3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international</a:t>
            </a:r>
            <a:r>
              <a:rPr dirty="0" sz="35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5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r>
              <a:rPr dirty="0" sz="35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20">
                <a:solidFill>
                  <a:srgbClr val="FFFFFF"/>
                </a:solidFill>
                <a:latin typeface="Verdana"/>
                <a:cs typeface="Verdana"/>
              </a:rPr>
              <a:t>This </a:t>
            </a:r>
            <a:r>
              <a:rPr dirty="0" sz="3500" spc="-75">
                <a:solidFill>
                  <a:srgbClr val="FFFFFF"/>
                </a:solidFill>
                <a:latin typeface="Verdana"/>
                <a:cs typeface="Verdana"/>
              </a:rPr>
              <a:t>vibrant,</a:t>
            </a:r>
            <a:r>
              <a:rPr dirty="0" sz="35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multi-</a:t>
            </a:r>
            <a:r>
              <a:rPr dirty="0" sz="3500" spc="50">
                <a:solidFill>
                  <a:srgbClr val="FFFFFF"/>
                </a:solidFill>
                <a:latin typeface="Verdana"/>
                <a:cs typeface="Verdana"/>
              </a:rPr>
              <a:t>dimensional</a:t>
            </a:r>
            <a:r>
              <a:rPr dirty="0" sz="35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60">
                <a:solidFill>
                  <a:srgbClr val="FFFFFF"/>
                </a:solidFill>
                <a:latin typeface="Verdana"/>
                <a:cs typeface="Verdana"/>
              </a:rPr>
              <a:t>puzzle,</a:t>
            </a:r>
            <a:r>
              <a:rPr dirty="0" sz="3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114">
                <a:solidFill>
                  <a:srgbClr val="FFFFFF"/>
                </a:solidFill>
                <a:latin typeface="Verdana"/>
                <a:cs typeface="Verdana"/>
              </a:rPr>
              <a:t>which</a:t>
            </a:r>
            <a:r>
              <a:rPr dirty="0" sz="35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55">
                <a:solidFill>
                  <a:srgbClr val="FFFFFF"/>
                </a:solidFill>
                <a:latin typeface="Verdana"/>
                <a:cs typeface="Verdana"/>
              </a:rPr>
              <a:t>Ern</a:t>
            </a:r>
            <a:r>
              <a:rPr dirty="0" sz="3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75">
                <a:solidFill>
                  <a:srgbClr val="FFFFFF"/>
                </a:solidFill>
                <a:latin typeface="Verdana"/>
                <a:cs typeface="Verdana"/>
              </a:rPr>
              <a:t>Rubik</a:t>
            </a:r>
            <a:r>
              <a:rPr dirty="0" sz="35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50">
                <a:solidFill>
                  <a:srgbClr val="FFFFFF"/>
                </a:solidFill>
                <a:latin typeface="Verdana"/>
                <a:cs typeface="Verdana"/>
              </a:rPr>
              <a:t>first</a:t>
            </a:r>
            <a:r>
              <a:rPr dirty="0" sz="35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created</a:t>
            </a:r>
            <a:r>
              <a:rPr dirty="0" sz="3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3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3500" spc="-350">
                <a:solidFill>
                  <a:srgbClr val="FFFFFF"/>
                </a:solidFill>
                <a:latin typeface="Verdana"/>
                <a:cs typeface="Verdana"/>
              </a:rPr>
              <a:t>1974,</a:t>
            </a:r>
            <a:r>
              <a:rPr dirty="0" sz="35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35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retained</a:t>
            </a:r>
            <a:r>
              <a:rPr dirty="0" sz="35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3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35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allure</a:t>
            </a:r>
            <a:r>
              <a:rPr dirty="0" sz="35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2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5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60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35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5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45">
                <a:solidFill>
                  <a:srgbClr val="FFFFFF"/>
                </a:solidFill>
                <a:latin typeface="Verdana"/>
                <a:cs typeface="Verdana"/>
              </a:rPr>
              <a:t>all</a:t>
            </a:r>
            <a:r>
              <a:rPr dirty="0" sz="35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105">
                <a:solidFill>
                  <a:srgbClr val="FFFFFF"/>
                </a:solidFill>
                <a:latin typeface="Verdana"/>
                <a:cs typeface="Verdana"/>
              </a:rPr>
              <a:t>ages,</a:t>
            </a:r>
            <a:r>
              <a:rPr dirty="0" sz="35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100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35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35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3500" spc="55">
                <a:solidFill>
                  <a:srgbClr val="FFFFFF"/>
                </a:solidFill>
                <a:latin typeface="Verdana"/>
                <a:cs typeface="Verdana"/>
              </a:rPr>
              <a:t>durable</a:t>
            </a:r>
            <a:r>
              <a:rPr dirty="0" sz="35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10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5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evergreen</a:t>
            </a:r>
            <a:r>
              <a:rPr dirty="0" sz="35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75">
                <a:solidFill>
                  <a:srgbClr val="FFFFFF"/>
                </a:solidFill>
                <a:latin typeface="Verdana"/>
                <a:cs typeface="Verdana"/>
              </a:rPr>
              <a:t>item</a:t>
            </a:r>
            <a:r>
              <a:rPr dirty="0" sz="35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6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5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5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45">
                <a:solidFill>
                  <a:srgbClr val="FFFFFF"/>
                </a:solidFill>
                <a:latin typeface="Verdana"/>
                <a:cs typeface="Verdana"/>
              </a:rPr>
              <a:t>toy</a:t>
            </a:r>
            <a:r>
              <a:rPr dirty="0" sz="35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10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5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130">
                <a:solidFill>
                  <a:srgbClr val="FFFFFF"/>
                </a:solidFill>
                <a:latin typeface="Verdana"/>
                <a:cs typeface="Verdana"/>
              </a:rPr>
              <a:t>gaming</a:t>
            </a:r>
            <a:r>
              <a:rPr dirty="0" sz="35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1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endParaRPr sz="3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4407408"/>
              <a:ext cx="8613775" cy="2609215"/>
            </a:xfrm>
            <a:custGeom>
              <a:avLst/>
              <a:gdLst/>
              <a:ahLst/>
              <a:cxnLst/>
              <a:rect l="l" t="t" r="r" b="b"/>
              <a:pathLst>
                <a:path w="8613775" h="2609215">
                  <a:moveTo>
                    <a:pt x="7713853" y="0"/>
                  </a:moveTo>
                  <a:lnTo>
                    <a:pt x="899794" y="0"/>
                  </a:lnTo>
                  <a:lnTo>
                    <a:pt x="848824" y="1444"/>
                  </a:lnTo>
                  <a:lnTo>
                    <a:pt x="798263" y="5747"/>
                  </a:lnTo>
                  <a:lnTo>
                    <a:pt x="748222" y="12862"/>
                  </a:lnTo>
                  <a:lnTo>
                    <a:pt x="698810" y="22744"/>
                  </a:lnTo>
                  <a:lnTo>
                    <a:pt x="650138" y="35347"/>
                  </a:lnTo>
                  <a:lnTo>
                    <a:pt x="602316" y="50625"/>
                  </a:lnTo>
                  <a:lnTo>
                    <a:pt x="555453" y="68532"/>
                  </a:lnTo>
                  <a:lnTo>
                    <a:pt x="509660" y="89022"/>
                  </a:lnTo>
                  <a:lnTo>
                    <a:pt x="465048" y="112051"/>
                  </a:lnTo>
                  <a:lnTo>
                    <a:pt x="421725" y="137570"/>
                  </a:lnTo>
                  <a:lnTo>
                    <a:pt x="379803" y="165536"/>
                  </a:lnTo>
                  <a:lnTo>
                    <a:pt x="339391" y="195902"/>
                  </a:lnTo>
                  <a:lnTo>
                    <a:pt x="300599" y="228623"/>
                  </a:lnTo>
                  <a:lnTo>
                    <a:pt x="263537" y="263651"/>
                  </a:lnTo>
                  <a:lnTo>
                    <a:pt x="228518" y="300722"/>
                  </a:lnTo>
                  <a:lnTo>
                    <a:pt x="195807" y="339526"/>
                  </a:lnTo>
                  <a:lnTo>
                    <a:pt x="165452" y="379953"/>
                  </a:lnTo>
                  <a:lnTo>
                    <a:pt x="137497" y="421892"/>
                  </a:lnTo>
                  <a:lnTo>
                    <a:pt x="111988" y="465234"/>
                  </a:lnTo>
                  <a:lnTo>
                    <a:pt x="88970" y="509870"/>
                  </a:lnTo>
                  <a:lnTo>
                    <a:pt x="68490" y="555688"/>
                  </a:lnTo>
                  <a:lnTo>
                    <a:pt x="50593" y="602579"/>
                  </a:lnTo>
                  <a:lnTo>
                    <a:pt x="35324" y="650434"/>
                  </a:lnTo>
                  <a:lnTo>
                    <a:pt x="22728" y="699141"/>
                  </a:lnTo>
                  <a:lnTo>
                    <a:pt x="12853" y="748592"/>
                  </a:lnTo>
                  <a:lnTo>
                    <a:pt x="5743" y="798675"/>
                  </a:lnTo>
                  <a:lnTo>
                    <a:pt x="1443" y="849282"/>
                  </a:lnTo>
                  <a:lnTo>
                    <a:pt x="0" y="900302"/>
                  </a:lnTo>
                  <a:lnTo>
                    <a:pt x="0" y="1708784"/>
                  </a:lnTo>
                  <a:lnTo>
                    <a:pt x="1443" y="1759779"/>
                  </a:lnTo>
                  <a:lnTo>
                    <a:pt x="5743" y="1810365"/>
                  </a:lnTo>
                  <a:lnTo>
                    <a:pt x="12853" y="1860431"/>
                  </a:lnTo>
                  <a:lnTo>
                    <a:pt x="22728" y="1909868"/>
                  </a:lnTo>
                  <a:lnTo>
                    <a:pt x="35324" y="1958566"/>
                  </a:lnTo>
                  <a:lnTo>
                    <a:pt x="50593" y="2006414"/>
                  </a:lnTo>
                  <a:lnTo>
                    <a:pt x="68490" y="2053304"/>
                  </a:lnTo>
                  <a:lnTo>
                    <a:pt x="88970" y="2099124"/>
                  </a:lnTo>
                  <a:lnTo>
                    <a:pt x="111988" y="2143765"/>
                  </a:lnTo>
                  <a:lnTo>
                    <a:pt x="137497" y="2187117"/>
                  </a:lnTo>
                  <a:lnTo>
                    <a:pt x="165452" y="2229070"/>
                  </a:lnTo>
                  <a:lnTo>
                    <a:pt x="195807" y="2269514"/>
                  </a:lnTo>
                  <a:lnTo>
                    <a:pt x="228518" y="2308339"/>
                  </a:lnTo>
                  <a:lnTo>
                    <a:pt x="263537" y="2345436"/>
                  </a:lnTo>
                  <a:lnTo>
                    <a:pt x="300599" y="2380464"/>
                  </a:lnTo>
                  <a:lnTo>
                    <a:pt x="339391" y="2413185"/>
                  </a:lnTo>
                  <a:lnTo>
                    <a:pt x="379803" y="2443551"/>
                  </a:lnTo>
                  <a:lnTo>
                    <a:pt x="421725" y="2471517"/>
                  </a:lnTo>
                  <a:lnTo>
                    <a:pt x="465048" y="2497036"/>
                  </a:lnTo>
                  <a:lnTo>
                    <a:pt x="509660" y="2520065"/>
                  </a:lnTo>
                  <a:lnTo>
                    <a:pt x="555453" y="2540555"/>
                  </a:lnTo>
                  <a:lnTo>
                    <a:pt x="602316" y="2558462"/>
                  </a:lnTo>
                  <a:lnTo>
                    <a:pt x="650138" y="2573740"/>
                  </a:lnTo>
                  <a:lnTo>
                    <a:pt x="698810" y="2586343"/>
                  </a:lnTo>
                  <a:lnTo>
                    <a:pt x="748222" y="2596225"/>
                  </a:lnTo>
                  <a:lnTo>
                    <a:pt x="798263" y="2603340"/>
                  </a:lnTo>
                  <a:lnTo>
                    <a:pt x="848824" y="2607643"/>
                  </a:lnTo>
                  <a:lnTo>
                    <a:pt x="899794" y="2609088"/>
                  </a:lnTo>
                  <a:lnTo>
                    <a:pt x="7713853" y="2609088"/>
                  </a:lnTo>
                  <a:lnTo>
                    <a:pt x="7764820" y="2607643"/>
                  </a:lnTo>
                  <a:lnTo>
                    <a:pt x="7815378" y="2603340"/>
                  </a:lnTo>
                  <a:lnTo>
                    <a:pt x="7865417" y="2596225"/>
                  </a:lnTo>
                  <a:lnTo>
                    <a:pt x="7914827" y="2586343"/>
                  </a:lnTo>
                  <a:lnTo>
                    <a:pt x="7963498" y="2573740"/>
                  </a:lnTo>
                  <a:lnTo>
                    <a:pt x="8011319" y="2558462"/>
                  </a:lnTo>
                  <a:lnTo>
                    <a:pt x="8058181" y="2540555"/>
                  </a:lnTo>
                  <a:lnTo>
                    <a:pt x="8103974" y="2520065"/>
                  </a:lnTo>
                  <a:lnTo>
                    <a:pt x="8148588" y="2497036"/>
                  </a:lnTo>
                  <a:lnTo>
                    <a:pt x="8191913" y="2471517"/>
                  </a:lnTo>
                  <a:lnTo>
                    <a:pt x="8233839" y="2443551"/>
                  </a:lnTo>
                  <a:lnTo>
                    <a:pt x="8274256" y="2413185"/>
                  </a:lnTo>
                  <a:lnTo>
                    <a:pt x="8313054" y="2380464"/>
                  </a:lnTo>
                  <a:lnTo>
                    <a:pt x="8350123" y="2345436"/>
                  </a:lnTo>
                  <a:lnTo>
                    <a:pt x="8385149" y="2308339"/>
                  </a:lnTo>
                  <a:lnTo>
                    <a:pt x="8417865" y="2269514"/>
                  </a:lnTo>
                  <a:lnTo>
                    <a:pt x="8448223" y="2229070"/>
                  </a:lnTo>
                  <a:lnTo>
                    <a:pt x="8476178" y="2187117"/>
                  </a:lnTo>
                  <a:lnTo>
                    <a:pt x="8501686" y="2143765"/>
                  </a:lnTo>
                  <a:lnTo>
                    <a:pt x="8524702" y="2099124"/>
                  </a:lnTo>
                  <a:lnTo>
                    <a:pt x="8545179" y="2053304"/>
                  </a:lnTo>
                  <a:lnTo>
                    <a:pt x="8563072" y="2006414"/>
                  </a:lnTo>
                  <a:lnTo>
                    <a:pt x="8578337" y="1958566"/>
                  </a:lnTo>
                  <a:lnTo>
                    <a:pt x="8590928" y="1909868"/>
                  </a:lnTo>
                  <a:lnTo>
                    <a:pt x="8600800" y="1860431"/>
                  </a:lnTo>
                  <a:lnTo>
                    <a:pt x="8607907" y="1810365"/>
                  </a:lnTo>
                  <a:lnTo>
                    <a:pt x="8612205" y="1759779"/>
                  </a:lnTo>
                  <a:lnTo>
                    <a:pt x="8613648" y="1708784"/>
                  </a:lnTo>
                  <a:lnTo>
                    <a:pt x="8613648" y="900302"/>
                  </a:lnTo>
                  <a:lnTo>
                    <a:pt x="8612205" y="849282"/>
                  </a:lnTo>
                  <a:lnTo>
                    <a:pt x="8607907" y="798675"/>
                  </a:lnTo>
                  <a:lnTo>
                    <a:pt x="8600800" y="748592"/>
                  </a:lnTo>
                  <a:lnTo>
                    <a:pt x="8590928" y="699141"/>
                  </a:lnTo>
                  <a:lnTo>
                    <a:pt x="8578337" y="650434"/>
                  </a:lnTo>
                  <a:lnTo>
                    <a:pt x="8563072" y="602579"/>
                  </a:lnTo>
                  <a:lnTo>
                    <a:pt x="8545179" y="555688"/>
                  </a:lnTo>
                  <a:lnTo>
                    <a:pt x="8524702" y="509870"/>
                  </a:lnTo>
                  <a:lnTo>
                    <a:pt x="8501686" y="465234"/>
                  </a:lnTo>
                  <a:lnTo>
                    <a:pt x="8476178" y="421892"/>
                  </a:lnTo>
                  <a:lnTo>
                    <a:pt x="8448223" y="379953"/>
                  </a:lnTo>
                  <a:lnTo>
                    <a:pt x="8417865" y="339526"/>
                  </a:lnTo>
                  <a:lnTo>
                    <a:pt x="8385149" y="300722"/>
                  </a:lnTo>
                  <a:lnTo>
                    <a:pt x="8350123" y="263651"/>
                  </a:lnTo>
                  <a:lnTo>
                    <a:pt x="8313054" y="228623"/>
                  </a:lnTo>
                  <a:lnTo>
                    <a:pt x="8274256" y="195902"/>
                  </a:lnTo>
                  <a:lnTo>
                    <a:pt x="8233839" y="165536"/>
                  </a:lnTo>
                  <a:lnTo>
                    <a:pt x="8191913" y="137570"/>
                  </a:lnTo>
                  <a:lnTo>
                    <a:pt x="8148588" y="112051"/>
                  </a:lnTo>
                  <a:lnTo>
                    <a:pt x="8103974" y="89022"/>
                  </a:lnTo>
                  <a:lnTo>
                    <a:pt x="8058181" y="68532"/>
                  </a:lnTo>
                  <a:lnTo>
                    <a:pt x="8011319" y="50625"/>
                  </a:lnTo>
                  <a:lnTo>
                    <a:pt x="7963498" y="35347"/>
                  </a:lnTo>
                  <a:lnTo>
                    <a:pt x="7914827" y="22744"/>
                  </a:lnTo>
                  <a:lnTo>
                    <a:pt x="7865417" y="12862"/>
                  </a:lnTo>
                  <a:lnTo>
                    <a:pt x="7815378" y="5747"/>
                  </a:lnTo>
                  <a:lnTo>
                    <a:pt x="7764820" y="1444"/>
                  </a:lnTo>
                  <a:lnTo>
                    <a:pt x="7713853" y="0"/>
                  </a:lnTo>
                  <a:close/>
                </a:path>
              </a:pathLst>
            </a:custGeom>
            <a:solidFill>
              <a:srgbClr val="B62A0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091" y="4728971"/>
              <a:ext cx="2103120" cy="210007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04800" y="4643628"/>
              <a:ext cx="2074545" cy="2074545"/>
            </a:xfrm>
            <a:custGeom>
              <a:avLst/>
              <a:gdLst/>
              <a:ahLst/>
              <a:cxnLst/>
              <a:rect l="l" t="t" r="r" b="b"/>
              <a:pathLst>
                <a:path w="2074545" h="2074545">
                  <a:moveTo>
                    <a:pt x="1037082" y="0"/>
                  </a:moveTo>
                  <a:lnTo>
                    <a:pt x="988261" y="1128"/>
                  </a:lnTo>
                  <a:lnTo>
                    <a:pt x="940021" y="4481"/>
                  </a:lnTo>
                  <a:lnTo>
                    <a:pt x="892412" y="10009"/>
                  </a:lnTo>
                  <a:lnTo>
                    <a:pt x="845484" y="17662"/>
                  </a:lnTo>
                  <a:lnTo>
                    <a:pt x="799286" y="27389"/>
                  </a:lnTo>
                  <a:lnTo>
                    <a:pt x="753869" y="39142"/>
                  </a:lnTo>
                  <a:lnTo>
                    <a:pt x="709281" y="52870"/>
                  </a:lnTo>
                  <a:lnTo>
                    <a:pt x="665574" y="68524"/>
                  </a:lnTo>
                  <a:lnTo>
                    <a:pt x="622795" y="86053"/>
                  </a:lnTo>
                  <a:lnTo>
                    <a:pt x="580997" y="105409"/>
                  </a:lnTo>
                  <a:lnTo>
                    <a:pt x="540227" y="126540"/>
                  </a:lnTo>
                  <a:lnTo>
                    <a:pt x="500537" y="149398"/>
                  </a:lnTo>
                  <a:lnTo>
                    <a:pt x="461975" y="173933"/>
                  </a:lnTo>
                  <a:lnTo>
                    <a:pt x="424592" y="200095"/>
                  </a:lnTo>
                  <a:lnTo>
                    <a:pt x="388437" y="227833"/>
                  </a:lnTo>
                  <a:lnTo>
                    <a:pt x="353561" y="257099"/>
                  </a:lnTo>
                  <a:lnTo>
                    <a:pt x="320012" y="287842"/>
                  </a:lnTo>
                  <a:lnTo>
                    <a:pt x="287842" y="320012"/>
                  </a:lnTo>
                  <a:lnTo>
                    <a:pt x="257099" y="353561"/>
                  </a:lnTo>
                  <a:lnTo>
                    <a:pt x="227833" y="388437"/>
                  </a:lnTo>
                  <a:lnTo>
                    <a:pt x="200095" y="424592"/>
                  </a:lnTo>
                  <a:lnTo>
                    <a:pt x="173933" y="461975"/>
                  </a:lnTo>
                  <a:lnTo>
                    <a:pt x="149398" y="500537"/>
                  </a:lnTo>
                  <a:lnTo>
                    <a:pt x="126540" y="540227"/>
                  </a:lnTo>
                  <a:lnTo>
                    <a:pt x="105409" y="580997"/>
                  </a:lnTo>
                  <a:lnTo>
                    <a:pt x="86053" y="622795"/>
                  </a:lnTo>
                  <a:lnTo>
                    <a:pt x="68524" y="665574"/>
                  </a:lnTo>
                  <a:lnTo>
                    <a:pt x="52870" y="709281"/>
                  </a:lnTo>
                  <a:lnTo>
                    <a:pt x="39142" y="753869"/>
                  </a:lnTo>
                  <a:lnTo>
                    <a:pt x="27389" y="799286"/>
                  </a:lnTo>
                  <a:lnTo>
                    <a:pt x="17662" y="845484"/>
                  </a:lnTo>
                  <a:lnTo>
                    <a:pt x="10009" y="892412"/>
                  </a:lnTo>
                  <a:lnTo>
                    <a:pt x="4481" y="940021"/>
                  </a:lnTo>
                  <a:lnTo>
                    <a:pt x="1128" y="988261"/>
                  </a:lnTo>
                  <a:lnTo>
                    <a:pt x="0" y="1037082"/>
                  </a:lnTo>
                  <a:lnTo>
                    <a:pt x="1128" y="1085902"/>
                  </a:lnTo>
                  <a:lnTo>
                    <a:pt x="4481" y="1134142"/>
                  </a:lnTo>
                  <a:lnTo>
                    <a:pt x="10009" y="1181751"/>
                  </a:lnTo>
                  <a:lnTo>
                    <a:pt x="17662" y="1228679"/>
                  </a:lnTo>
                  <a:lnTo>
                    <a:pt x="27389" y="1274877"/>
                  </a:lnTo>
                  <a:lnTo>
                    <a:pt x="39142" y="1320294"/>
                  </a:lnTo>
                  <a:lnTo>
                    <a:pt x="52870" y="1364882"/>
                  </a:lnTo>
                  <a:lnTo>
                    <a:pt x="68524" y="1408589"/>
                  </a:lnTo>
                  <a:lnTo>
                    <a:pt x="86053" y="1451368"/>
                  </a:lnTo>
                  <a:lnTo>
                    <a:pt x="105409" y="1493166"/>
                  </a:lnTo>
                  <a:lnTo>
                    <a:pt x="126540" y="1533936"/>
                  </a:lnTo>
                  <a:lnTo>
                    <a:pt x="149398" y="1573626"/>
                  </a:lnTo>
                  <a:lnTo>
                    <a:pt x="173933" y="1612188"/>
                  </a:lnTo>
                  <a:lnTo>
                    <a:pt x="200095" y="1649571"/>
                  </a:lnTo>
                  <a:lnTo>
                    <a:pt x="227833" y="1685726"/>
                  </a:lnTo>
                  <a:lnTo>
                    <a:pt x="257099" y="1720602"/>
                  </a:lnTo>
                  <a:lnTo>
                    <a:pt x="287842" y="1754151"/>
                  </a:lnTo>
                  <a:lnTo>
                    <a:pt x="320012" y="1786321"/>
                  </a:lnTo>
                  <a:lnTo>
                    <a:pt x="353561" y="1817064"/>
                  </a:lnTo>
                  <a:lnTo>
                    <a:pt x="388437" y="1846330"/>
                  </a:lnTo>
                  <a:lnTo>
                    <a:pt x="424592" y="1874068"/>
                  </a:lnTo>
                  <a:lnTo>
                    <a:pt x="461975" y="1900230"/>
                  </a:lnTo>
                  <a:lnTo>
                    <a:pt x="500537" y="1924765"/>
                  </a:lnTo>
                  <a:lnTo>
                    <a:pt x="540227" y="1947623"/>
                  </a:lnTo>
                  <a:lnTo>
                    <a:pt x="580997" y="1968754"/>
                  </a:lnTo>
                  <a:lnTo>
                    <a:pt x="622795" y="1988110"/>
                  </a:lnTo>
                  <a:lnTo>
                    <a:pt x="665574" y="2005639"/>
                  </a:lnTo>
                  <a:lnTo>
                    <a:pt x="709281" y="2021293"/>
                  </a:lnTo>
                  <a:lnTo>
                    <a:pt x="753869" y="2035021"/>
                  </a:lnTo>
                  <a:lnTo>
                    <a:pt x="799286" y="2046774"/>
                  </a:lnTo>
                  <a:lnTo>
                    <a:pt x="845484" y="2056501"/>
                  </a:lnTo>
                  <a:lnTo>
                    <a:pt x="892412" y="2064154"/>
                  </a:lnTo>
                  <a:lnTo>
                    <a:pt x="940021" y="2069682"/>
                  </a:lnTo>
                  <a:lnTo>
                    <a:pt x="988261" y="2073035"/>
                  </a:lnTo>
                  <a:lnTo>
                    <a:pt x="1037082" y="2074164"/>
                  </a:lnTo>
                  <a:lnTo>
                    <a:pt x="1085902" y="2073035"/>
                  </a:lnTo>
                  <a:lnTo>
                    <a:pt x="1134142" y="2069682"/>
                  </a:lnTo>
                  <a:lnTo>
                    <a:pt x="1181751" y="2064154"/>
                  </a:lnTo>
                  <a:lnTo>
                    <a:pt x="1228679" y="2056501"/>
                  </a:lnTo>
                  <a:lnTo>
                    <a:pt x="1274877" y="2046774"/>
                  </a:lnTo>
                  <a:lnTo>
                    <a:pt x="1320294" y="2035021"/>
                  </a:lnTo>
                  <a:lnTo>
                    <a:pt x="1364882" y="2021293"/>
                  </a:lnTo>
                  <a:lnTo>
                    <a:pt x="1408589" y="2005639"/>
                  </a:lnTo>
                  <a:lnTo>
                    <a:pt x="1451368" y="1988110"/>
                  </a:lnTo>
                  <a:lnTo>
                    <a:pt x="1493166" y="1968754"/>
                  </a:lnTo>
                  <a:lnTo>
                    <a:pt x="1533936" y="1947623"/>
                  </a:lnTo>
                  <a:lnTo>
                    <a:pt x="1573626" y="1924765"/>
                  </a:lnTo>
                  <a:lnTo>
                    <a:pt x="1612188" y="1900230"/>
                  </a:lnTo>
                  <a:lnTo>
                    <a:pt x="1649571" y="1874068"/>
                  </a:lnTo>
                  <a:lnTo>
                    <a:pt x="1685726" y="1846330"/>
                  </a:lnTo>
                  <a:lnTo>
                    <a:pt x="1720602" y="1817064"/>
                  </a:lnTo>
                  <a:lnTo>
                    <a:pt x="1754151" y="1786321"/>
                  </a:lnTo>
                  <a:lnTo>
                    <a:pt x="1786321" y="1754151"/>
                  </a:lnTo>
                  <a:lnTo>
                    <a:pt x="1817064" y="1720602"/>
                  </a:lnTo>
                  <a:lnTo>
                    <a:pt x="1846330" y="1685726"/>
                  </a:lnTo>
                  <a:lnTo>
                    <a:pt x="1874068" y="1649571"/>
                  </a:lnTo>
                  <a:lnTo>
                    <a:pt x="1900230" y="1612188"/>
                  </a:lnTo>
                  <a:lnTo>
                    <a:pt x="1924765" y="1573626"/>
                  </a:lnTo>
                  <a:lnTo>
                    <a:pt x="1947623" y="1533936"/>
                  </a:lnTo>
                  <a:lnTo>
                    <a:pt x="1968754" y="1493166"/>
                  </a:lnTo>
                  <a:lnTo>
                    <a:pt x="1988110" y="1451368"/>
                  </a:lnTo>
                  <a:lnTo>
                    <a:pt x="2005639" y="1408589"/>
                  </a:lnTo>
                  <a:lnTo>
                    <a:pt x="2021293" y="1364882"/>
                  </a:lnTo>
                  <a:lnTo>
                    <a:pt x="2035021" y="1320294"/>
                  </a:lnTo>
                  <a:lnTo>
                    <a:pt x="2046774" y="1274877"/>
                  </a:lnTo>
                  <a:lnTo>
                    <a:pt x="2056501" y="1228679"/>
                  </a:lnTo>
                  <a:lnTo>
                    <a:pt x="2064154" y="1181751"/>
                  </a:lnTo>
                  <a:lnTo>
                    <a:pt x="2069682" y="1134142"/>
                  </a:lnTo>
                  <a:lnTo>
                    <a:pt x="2073035" y="1085902"/>
                  </a:lnTo>
                  <a:lnTo>
                    <a:pt x="2074164" y="1037082"/>
                  </a:lnTo>
                  <a:lnTo>
                    <a:pt x="2073035" y="988261"/>
                  </a:lnTo>
                  <a:lnTo>
                    <a:pt x="2069682" y="940021"/>
                  </a:lnTo>
                  <a:lnTo>
                    <a:pt x="2064154" y="892412"/>
                  </a:lnTo>
                  <a:lnTo>
                    <a:pt x="2056501" y="845484"/>
                  </a:lnTo>
                  <a:lnTo>
                    <a:pt x="2046774" y="799286"/>
                  </a:lnTo>
                  <a:lnTo>
                    <a:pt x="2035021" y="753869"/>
                  </a:lnTo>
                  <a:lnTo>
                    <a:pt x="2021293" y="709281"/>
                  </a:lnTo>
                  <a:lnTo>
                    <a:pt x="2005639" y="665574"/>
                  </a:lnTo>
                  <a:lnTo>
                    <a:pt x="1988110" y="622795"/>
                  </a:lnTo>
                  <a:lnTo>
                    <a:pt x="1968754" y="580997"/>
                  </a:lnTo>
                  <a:lnTo>
                    <a:pt x="1947623" y="540227"/>
                  </a:lnTo>
                  <a:lnTo>
                    <a:pt x="1924765" y="500537"/>
                  </a:lnTo>
                  <a:lnTo>
                    <a:pt x="1900230" y="461975"/>
                  </a:lnTo>
                  <a:lnTo>
                    <a:pt x="1874068" y="424592"/>
                  </a:lnTo>
                  <a:lnTo>
                    <a:pt x="1846330" y="388437"/>
                  </a:lnTo>
                  <a:lnTo>
                    <a:pt x="1817064" y="353561"/>
                  </a:lnTo>
                  <a:lnTo>
                    <a:pt x="1786321" y="320012"/>
                  </a:lnTo>
                  <a:lnTo>
                    <a:pt x="1754151" y="287842"/>
                  </a:lnTo>
                  <a:lnTo>
                    <a:pt x="1720602" y="257099"/>
                  </a:lnTo>
                  <a:lnTo>
                    <a:pt x="1685726" y="227833"/>
                  </a:lnTo>
                  <a:lnTo>
                    <a:pt x="1649571" y="200095"/>
                  </a:lnTo>
                  <a:lnTo>
                    <a:pt x="1612188" y="173933"/>
                  </a:lnTo>
                  <a:lnTo>
                    <a:pt x="1573626" y="149398"/>
                  </a:lnTo>
                  <a:lnTo>
                    <a:pt x="1533936" y="126540"/>
                  </a:lnTo>
                  <a:lnTo>
                    <a:pt x="1493166" y="105409"/>
                  </a:lnTo>
                  <a:lnTo>
                    <a:pt x="1451368" y="86053"/>
                  </a:lnTo>
                  <a:lnTo>
                    <a:pt x="1408589" y="68524"/>
                  </a:lnTo>
                  <a:lnTo>
                    <a:pt x="1364882" y="52870"/>
                  </a:lnTo>
                  <a:lnTo>
                    <a:pt x="1320294" y="39142"/>
                  </a:lnTo>
                  <a:lnTo>
                    <a:pt x="1274877" y="27389"/>
                  </a:lnTo>
                  <a:lnTo>
                    <a:pt x="1228679" y="17662"/>
                  </a:lnTo>
                  <a:lnTo>
                    <a:pt x="1181751" y="10009"/>
                  </a:lnTo>
                  <a:lnTo>
                    <a:pt x="1134142" y="4481"/>
                  </a:lnTo>
                  <a:lnTo>
                    <a:pt x="1085902" y="1128"/>
                  </a:lnTo>
                  <a:lnTo>
                    <a:pt x="10370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0"/>
              <a:ext cx="18288000" cy="1169035"/>
            </a:xfrm>
            <a:custGeom>
              <a:avLst/>
              <a:gdLst/>
              <a:ahLst/>
              <a:cxnLst/>
              <a:rect l="l" t="t" r="r" b="b"/>
              <a:pathLst>
                <a:path w="18288000" h="1169035">
                  <a:moveTo>
                    <a:pt x="18288000" y="0"/>
                  </a:moveTo>
                  <a:lnTo>
                    <a:pt x="0" y="0"/>
                  </a:lnTo>
                  <a:lnTo>
                    <a:pt x="0" y="1168907"/>
                  </a:lnTo>
                  <a:lnTo>
                    <a:pt x="18288000" y="116890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27075" y="4886070"/>
            <a:ext cx="1430655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110" b="1">
                <a:solidFill>
                  <a:srgbClr val="1E2F47"/>
                </a:solidFill>
                <a:latin typeface="Trebuchet MS"/>
                <a:cs typeface="Trebuchet MS"/>
              </a:rPr>
              <a:t>2024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65047" y="5343270"/>
            <a:ext cx="35560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894" b="1">
                <a:solidFill>
                  <a:srgbClr val="1E2F47"/>
                </a:solidFill>
                <a:latin typeface="Trebuchet MS"/>
                <a:cs typeface="Trebuchet MS"/>
              </a:rPr>
              <a:t>-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03275" y="5800470"/>
            <a:ext cx="127889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-140" b="1">
                <a:solidFill>
                  <a:srgbClr val="1E2F47"/>
                </a:solidFill>
                <a:latin typeface="Trebuchet MS"/>
                <a:cs typeface="Trebuchet MS"/>
              </a:rPr>
              <a:t>2031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398009" y="4647752"/>
            <a:ext cx="1747520" cy="17259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21590" marR="5080" indent="-9525">
              <a:lnSpc>
                <a:spcPct val="116599"/>
              </a:lnSpc>
              <a:spcBef>
                <a:spcPts val="140"/>
              </a:spcBef>
            </a:pPr>
            <a:r>
              <a:rPr dirty="0" sz="4750" spc="-5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800" spc="-35">
                <a:solidFill>
                  <a:srgbClr val="FFFFFF"/>
                </a:solidFill>
                <a:latin typeface="Arial"/>
                <a:cs typeface="Arial"/>
              </a:rPr>
              <a:t>4.20%</a:t>
            </a:r>
            <a:endParaRPr sz="48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10">
                <a:solidFill>
                  <a:srgbClr val="FFFFFF"/>
                </a:solidFill>
              </a:rPr>
              <a:t> </a:t>
            </a:r>
            <a:r>
              <a:rPr dirty="0" spc="-44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8288000" cy="1320165"/>
            </a:xfrm>
            <a:custGeom>
              <a:avLst/>
              <a:gdLst/>
              <a:ahLst/>
              <a:cxnLst/>
              <a:rect l="l" t="t" r="r" b="b"/>
              <a:pathLst>
                <a:path w="18288000" h="1320165">
                  <a:moveTo>
                    <a:pt x="18288000" y="0"/>
                  </a:moveTo>
                  <a:lnTo>
                    <a:pt x="0" y="0"/>
                  </a:lnTo>
                  <a:lnTo>
                    <a:pt x="0" y="1319783"/>
                  </a:lnTo>
                  <a:lnTo>
                    <a:pt x="18288000" y="1319783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000000">
                <a:alpha val="6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965960" y="2967227"/>
              <a:ext cx="6590030" cy="2787650"/>
            </a:xfrm>
            <a:custGeom>
              <a:avLst/>
              <a:gdLst/>
              <a:ahLst/>
              <a:cxnLst/>
              <a:rect l="l" t="t" r="r" b="b"/>
              <a:pathLst>
                <a:path w="6590030" h="2787650">
                  <a:moveTo>
                    <a:pt x="6490335" y="0"/>
                  </a:moveTo>
                  <a:lnTo>
                    <a:pt x="99440" y="0"/>
                  </a:lnTo>
                  <a:lnTo>
                    <a:pt x="60811" y="7840"/>
                  </a:lnTo>
                  <a:lnTo>
                    <a:pt x="29194" y="29194"/>
                  </a:lnTo>
                  <a:lnTo>
                    <a:pt x="7840" y="60811"/>
                  </a:lnTo>
                  <a:lnTo>
                    <a:pt x="0" y="99441"/>
                  </a:lnTo>
                  <a:lnTo>
                    <a:pt x="0" y="2687955"/>
                  </a:lnTo>
                  <a:lnTo>
                    <a:pt x="7840" y="2726584"/>
                  </a:lnTo>
                  <a:lnTo>
                    <a:pt x="29194" y="2758201"/>
                  </a:lnTo>
                  <a:lnTo>
                    <a:pt x="60811" y="2779555"/>
                  </a:lnTo>
                  <a:lnTo>
                    <a:pt x="99440" y="2787396"/>
                  </a:lnTo>
                  <a:lnTo>
                    <a:pt x="6490335" y="2787396"/>
                  </a:lnTo>
                  <a:lnTo>
                    <a:pt x="6528964" y="2779555"/>
                  </a:lnTo>
                  <a:lnTo>
                    <a:pt x="6560581" y="2758201"/>
                  </a:lnTo>
                  <a:lnTo>
                    <a:pt x="6581935" y="2726584"/>
                  </a:lnTo>
                  <a:lnTo>
                    <a:pt x="6589775" y="2687955"/>
                  </a:lnTo>
                  <a:lnTo>
                    <a:pt x="6589775" y="99441"/>
                  </a:lnTo>
                  <a:lnTo>
                    <a:pt x="6581935" y="60811"/>
                  </a:lnTo>
                  <a:lnTo>
                    <a:pt x="6560581" y="29194"/>
                  </a:lnTo>
                  <a:lnTo>
                    <a:pt x="6528964" y="7840"/>
                  </a:lnTo>
                  <a:lnTo>
                    <a:pt x="6490335" y="0"/>
                  </a:lnTo>
                  <a:close/>
                </a:path>
              </a:pathLst>
            </a:custGeom>
            <a:solidFill>
              <a:srgbClr val="466E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3963923"/>
              <a:ext cx="3188335" cy="821690"/>
            </a:xfrm>
            <a:custGeom>
              <a:avLst/>
              <a:gdLst/>
              <a:ahLst/>
              <a:cxnLst/>
              <a:rect l="l" t="t" r="r" b="b"/>
              <a:pathLst>
                <a:path w="3188335" h="821689">
                  <a:moveTo>
                    <a:pt x="2893059" y="0"/>
                  </a:moveTo>
                  <a:lnTo>
                    <a:pt x="0" y="0"/>
                  </a:lnTo>
                  <a:lnTo>
                    <a:pt x="0" y="821436"/>
                  </a:lnTo>
                  <a:lnTo>
                    <a:pt x="3188207" y="821436"/>
                  </a:lnTo>
                  <a:lnTo>
                    <a:pt x="2893059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965960" y="5990844"/>
              <a:ext cx="6590030" cy="2787650"/>
            </a:xfrm>
            <a:custGeom>
              <a:avLst/>
              <a:gdLst/>
              <a:ahLst/>
              <a:cxnLst/>
              <a:rect l="l" t="t" r="r" b="b"/>
              <a:pathLst>
                <a:path w="6590030" h="2787650">
                  <a:moveTo>
                    <a:pt x="6490335" y="0"/>
                  </a:moveTo>
                  <a:lnTo>
                    <a:pt x="99440" y="0"/>
                  </a:lnTo>
                  <a:lnTo>
                    <a:pt x="60811" y="7840"/>
                  </a:lnTo>
                  <a:lnTo>
                    <a:pt x="29194" y="29194"/>
                  </a:lnTo>
                  <a:lnTo>
                    <a:pt x="7840" y="60811"/>
                  </a:lnTo>
                  <a:lnTo>
                    <a:pt x="0" y="99440"/>
                  </a:lnTo>
                  <a:lnTo>
                    <a:pt x="0" y="2687954"/>
                  </a:lnTo>
                  <a:lnTo>
                    <a:pt x="7840" y="2726584"/>
                  </a:lnTo>
                  <a:lnTo>
                    <a:pt x="29194" y="2758201"/>
                  </a:lnTo>
                  <a:lnTo>
                    <a:pt x="60811" y="2779555"/>
                  </a:lnTo>
                  <a:lnTo>
                    <a:pt x="99440" y="2787395"/>
                  </a:lnTo>
                  <a:lnTo>
                    <a:pt x="6490335" y="2787395"/>
                  </a:lnTo>
                  <a:lnTo>
                    <a:pt x="6528964" y="2779555"/>
                  </a:lnTo>
                  <a:lnTo>
                    <a:pt x="6560581" y="2758201"/>
                  </a:lnTo>
                  <a:lnTo>
                    <a:pt x="6581935" y="2726584"/>
                  </a:lnTo>
                  <a:lnTo>
                    <a:pt x="6589775" y="2687954"/>
                  </a:lnTo>
                  <a:lnTo>
                    <a:pt x="6589775" y="99440"/>
                  </a:lnTo>
                  <a:lnTo>
                    <a:pt x="6581935" y="60811"/>
                  </a:lnTo>
                  <a:lnTo>
                    <a:pt x="6560581" y="29194"/>
                  </a:lnTo>
                  <a:lnTo>
                    <a:pt x="6528964" y="7840"/>
                  </a:lnTo>
                  <a:lnTo>
                    <a:pt x="6490335" y="0"/>
                  </a:lnTo>
                  <a:close/>
                </a:path>
              </a:pathLst>
            </a:custGeom>
            <a:solidFill>
              <a:srgbClr val="136A9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6909816"/>
              <a:ext cx="3188335" cy="821690"/>
            </a:xfrm>
            <a:custGeom>
              <a:avLst/>
              <a:gdLst/>
              <a:ahLst/>
              <a:cxnLst/>
              <a:rect l="l" t="t" r="r" b="b"/>
              <a:pathLst>
                <a:path w="3188335" h="821690">
                  <a:moveTo>
                    <a:pt x="2893059" y="0"/>
                  </a:moveTo>
                  <a:lnTo>
                    <a:pt x="0" y="0"/>
                  </a:lnTo>
                  <a:lnTo>
                    <a:pt x="0" y="821436"/>
                  </a:lnTo>
                  <a:lnTo>
                    <a:pt x="3188207" y="821436"/>
                  </a:lnTo>
                  <a:lnTo>
                    <a:pt x="2893059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1698223" y="2967227"/>
              <a:ext cx="6590030" cy="2787650"/>
            </a:xfrm>
            <a:custGeom>
              <a:avLst/>
              <a:gdLst/>
              <a:ahLst/>
              <a:cxnLst/>
              <a:rect l="l" t="t" r="r" b="b"/>
              <a:pathLst>
                <a:path w="6590030" h="2787650">
                  <a:moveTo>
                    <a:pt x="6490335" y="0"/>
                  </a:moveTo>
                  <a:lnTo>
                    <a:pt x="99441" y="0"/>
                  </a:lnTo>
                  <a:lnTo>
                    <a:pt x="60811" y="7840"/>
                  </a:lnTo>
                  <a:lnTo>
                    <a:pt x="29194" y="29194"/>
                  </a:lnTo>
                  <a:lnTo>
                    <a:pt x="7840" y="60811"/>
                  </a:lnTo>
                  <a:lnTo>
                    <a:pt x="0" y="99441"/>
                  </a:lnTo>
                  <a:lnTo>
                    <a:pt x="0" y="2687955"/>
                  </a:lnTo>
                  <a:lnTo>
                    <a:pt x="7840" y="2726584"/>
                  </a:lnTo>
                  <a:lnTo>
                    <a:pt x="29194" y="2758201"/>
                  </a:lnTo>
                  <a:lnTo>
                    <a:pt x="60811" y="2779555"/>
                  </a:lnTo>
                  <a:lnTo>
                    <a:pt x="99441" y="2787396"/>
                  </a:lnTo>
                  <a:lnTo>
                    <a:pt x="6490335" y="2787396"/>
                  </a:lnTo>
                  <a:lnTo>
                    <a:pt x="6528964" y="2779555"/>
                  </a:lnTo>
                  <a:lnTo>
                    <a:pt x="6560581" y="2758201"/>
                  </a:lnTo>
                  <a:lnTo>
                    <a:pt x="6581935" y="2726584"/>
                  </a:lnTo>
                  <a:lnTo>
                    <a:pt x="6589776" y="2687955"/>
                  </a:lnTo>
                  <a:lnTo>
                    <a:pt x="6589776" y="99441"/>
                  </a:lnTo>
                  <a:lnTo>
                    <a:pt x="6581935" y="60811"/>
                  </a:lnTo>
                  <a:lnTo>
                    <a:pt x="6560581" y="29194"/>
                  </a:lnTo>
                  <a:lnTo>
                    <a:pt x="6528964" y="7840"/>
                  </a:lnTo>
                  <a:lnTo>
                    <a:pt x="6490335" y="0"/>
                  </a:lnTo>
                  <a:close/>
                </a:path>
              </a:pathLst>
            </a:custGeom>
            <a:solidFill>
              <a:srgbClr val="B62A0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413747" y="3963923"/>
              <a:ext cx="3507104" cy="821690"/>
            </a:xfrm>
            <a:custGeom>
              <a:avLst/>
              <a:gdLst/>
              <a:ahLst/>
              <a:cxnLst/>
              <a:rect l="l" t="t" r="r" b="b"/>
              <a:pathLst>
                <a:path w="3507104" h="821689">
                  <a:moveTo>
                    <a:pt x="3211576" y="0"/>
                  </a:moveTo>
                  <a:lnTo>
                    <a:pt x="0" y="0"/>
                  </a:lnTo>
                  <a:lnTo>
                    <a:pt x="0" y="821436"/>
                  </a:lnTo>
                  <a:lnTo>
                    <a:pt x="3506724" y="821436"/>
                  </a:lnTo>
                  <a:lnTo>
                    <a:pt x="3211576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1698223" y="5990844"/>
              <a:ext cx="6590030" cy="2787650"/>
            </a:xfrm>
            <a:custGeom>
              <a:avLst/>
              <a:gdLst/>
              <a:ahLst/>
              <a:cxnLst/>
              <a:rect l="l" t="t" r="r" b="b"/>
              <a:pathLst>
                <a:path w="6590030" h="2787650">
                  <a:moveTo>
                    <a:pt x="6490335" y="0"/>
                  </a:moveTo>
                  <a:lnTo>
                    <a:pt x="99441" y="0"/>
                  </a:lnTo>
                  <a:lnTo>
                    <a:pt x="60811" y="7840"/>
                  </a:lnTo>
                  <a:lnTo>
                    <a:pt x="29194" y="29194"/>
                  </a:lnTo>
                  <a:lnTo>
                    <a:pt x="7840" y="60811"/>
                  </a:lnTo>
                  <a:lnTo>
                    <a:pt x="0" y="99440"/>
                  </a:lnTo>
                  <a:lnTo>
                    <a:pt x="0" y="2687954"/>
                  </a:lnTo>
                  <a:lnTo>
                    <a:pt x="7840" y="2726584"/>
                  </a:lnTo>
                  <a:lnTo>
                    <a:pt x="29194" y="2758201"/>
                  </a:lnTo>
                  <a:lnTo>
                    <a:pt x="60811" y="2779555"/>
                  </a:lnTo>
                  <a:lnTo>
                    <a:pt x="99441" y="2787395"/>
                  </a:lnTo>
                  <a:lnTo>
                    <a:pt x="6490335" y="2787395"/>
                  </a:lnTo>
                  <a:lnTo>
                    <a:pt x="6528964" y="2779555"/>
                  </a:lnTo>
                  <a:lnTo>
                    <a:pt x="6560581" y="2758201"/>
                  </a:lnTo>
                  <a:lnTo>
                    <a:pt x="6581935" y="2726584"/>
                  </a:lnTo>
                  <a:lnTo>
                    <a:pt x="6589776" y="2687954"/>
                  </a:lnTo>
                  <a:lnTo>
                    <a:pt x="6589776" y="99440"/>
                  </a:lnTo>
                  <a:lnTo>
                    <a:pt x="6581935" y="60811"/>
                  </a:lnTo>
                  <a:lnTo>
                    <a:pt x="6560581" y="29194"/>
                  </a:lnTo>
                  <a:lnTo>
                    <a:pt x="6528964" y="7840"/>
                  </a:lnTo>
                  <a:lnTo>
                    <a:pt x="6490335" y="0"/>
                  </a:lnTo>
                  <a:close/>
                </a:path>
              </a:pathLst>
            </a:custGeom>
            <a:solidFill>
              <a:srgbClr val="B65C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9413747" y="6909816"/>
              <a:ext cx="3507104" cy="821690"/>
            </a:xfrm>
            <a:custGeom>
              <a:avLst/>
              <a:gdLst/>
              <a:ahLst/>
              <a:cxnLst/>
              <a:rect l="l" t="t" r="r" b="b"/>
              <a:pathLst>
                <a:path w="3507104" h="821690">
                  <a:moveTo>
                    <a:pt x="3211576" y="0"/>
                  </a:moveTo>
                  <a:lnTo>
                    <a:pt x="0" y="0"/>
                  </a:lnTo>
                  <a:lnTo>
                    <a:pt x="0" y="821436"/>
                  </a:lnTo>
                  <a:lnTo>
                    <a:pt x="3506724" y="821436"/>
                  </a:lnTo>
                  <a:lnTo>
                    <a:pt x="3211576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5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4" name="object 14" descr=""/>
          <p:cNvSpPr txBox="1"/>
          <p:nvPr/>
        </p:nvSpPr>
        <p:spPr>
          <a:xfrm>
            <a:off x="3394328" y="2940542"/>
            <a:ext cx="4632960" cy="269303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Ordinary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Rubik’s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Cube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Alien</a:t>
            </a:r>
            <a:r>
              <a:rPr dirty="0" sz="30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Rubik’s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Cube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Smart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Rubik’s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Cube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Customizable</a:t>
            </a:r>
            <a:r>
              <a:rPr dirty="0" sz="3000" spc="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Rubik’s</a:t>
            </a:r>
            <a:endParaRPr sz="3000">
              <a:latin typeface="Verdana"/>
              <a:cs typeface="Verdana"/>
            </a:endParaRPr>
          </a:p>
          <a:p>
            <a:pPr marL="335280">
              <a:lnSpc>
                <a:spcPct val="100000"/>
              </a:lnSpc>
              <a:spcBef>
                <a:spcPts val="600"/>
              </a:spcBef>
            </a:pP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Cube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213085" y="3931666"/>
            <a:ext cx="1911350" cy="80645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51130" marR="5080" indent="-139065">
              <a:lnSpc>
                <a:spcPts val="2810"/>
              </a:lnSpc>
              <a:spcBef>
                <a:spcPts val="635"/>
              </a:spcBef>
            </a:pPr>
            <a:r>
              <a:rPr dirty="0" sz="2750" spc="60">
                <a:solidFill>
                  <a:srgbClr val="43B4BD"/>
                </a:solidFill>
                <a:latin typeface="Verdana"/>
                <a:cs typeface="Verdana"/>
              </a:rPr>
              <a:t>Age</a:t>
            </a:r>
            <a:r>
              <a:rPr dirty="0" sz="2750" spc="-21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750" spc="-10">
                <a:solidFill>
                  <a:srgbClr val="43B4BD"/>
                </a:solidFill>
                <a:latin typeface="Verdana"/>
                <a:cs typeface="Verdana"/>
              </a:rPr>
              <a:t>Group Segment</a:t>
            </a:r>
            <a:endParaRPr sz="27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500120" y="6400022"/>
            <a:ext cx="3185795" cy="215963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Entertainment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Competition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Education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Collectibles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21081" y="4133850"/>
            <a:ext cx="2564765" cy="45021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-2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2750" spc="-22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7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7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3309472" y="3244453"/>
            <a:ext cx="2342515" cy="162560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Children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Teenagers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Adults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100309" y="6878192"/>
            <a:ext cx="2134870" cy="80645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264160" marR="5080" indent="-251460">
              <a:lnSpc>
                <a:spcPts val="2810"/>
              </a:lnSpc>
              <a:spcBef>
                <a:spcPts val="635"/>
              </a:spcBef>
            </a:pPr>
            <a:r>
              <a:rPr dirty="0" sz="2750" spc="50">
                <a:solidFill>
                  <a:srgbClr val="43B4BD"/>
                </a:solidFill>
                <a:latin typeface="Verdana"/>
                <a:cs typeface="Verdana"/>
              </a:rPr>
              <a:t>Price</a:t>
            </a:r>
            <a:r>
              <a:rPr dirty="0" sz="2750" spc="-22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750" spc="-10">
                <a:solidFill>
                  <a:srgbClr val="43B4BD"/>
                </a:solidFill>
                <a:latin typeface="Verdana"/>
                <a:cs typeface="Verdana"/>
              </a:rPr>
              <a:t>Range Segment</a:t>
            </a:r>
            <a:endParaRPr sz="275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3481050" y="6400022"/>
            <a:ext cx="1965325" cy="162623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Low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125">
                <a:solidFill>
                  <a:srgbClr val="FFFFFF"/>
                </a:solidFill>
                <a:latin typeface="Verdana"/>
                <a:cs typeface="Verdana"/>
              </a:rPr>
              <a:t>Medium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High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95731" y="6878192"/>
            <a:ext cx="2078355" cy="80645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234950" marR="5080" indent="-222885">
              <a:lnSpc>
                <a:spcPts val="2810"/>
              </a:lnSpc>
              <a:spcBef>
                <a:spcPts val="635"/>
              </a:spcBef>
            </a:pPr>
            <a:r>
              <a:rPr dirty="0" sz="2750" spc="70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27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232" y="1570020"/>
            <a:ext cx="10527273" cy="8648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300" spc="114"/>
              <a:t>Global</a:t>
            </a:r>
            <a:r>
              <a:rPr dirty="0" sz="5300" spc="-240"/>
              <a:t> </a:t>
            </a:r>
            <a:r>
              <a:rPr dirty="0" sz="5300"/>
              <a:t>Rubiks</a:t>
            </a:r>
            <a:r>
              <a:rPr dirty="0" sz="5300" spc="-225"/>
              <a:t> </a:t>
            </a:r>
            <a:r>
              <a:rPr dirty="0" sz="5300" spc="75"/>
              <a:t>Cube</a:t>
            </a:r>
            <a:r>
              <a:rPr dirty="0" sz="5300" spc="-229"/>
              <a:t> </a:t>
            </a:r>
            <a:r>
              <a:rPr dirty="0" sz="5300"/>
              <a:t>Market</a:t>
            </a:r>
            <a:r>
              <a:rPr dirty="0" sz="5300" spc="-235"/>
              <a:t> </a:t>
            </a:r>
            <a:r>
              <a:rPr dirty="0" sz="5300"/>
              <a:t>Revenue</a:t>
            </a:r>
            <a:r>
              <a:rPr dirty="0" sz="5300" spc="-245"/>
              <a:t> </a:t>
            </a:r>
            <a:r>
              <a:rPr dirty="0" sz="5300"/>
              <a:t>share</a:t>
            </a:r>
            <a:r>
              <a:rPr dirty="0" sz="5300" spc="-229"/>
              <a:t> </a:t>
            </a:r>
            <a:r>
              <a:rPr dirty="0" sz="5300" spc="160"/>
              <a:t>for</a:t>
            </a:r>
            <a:r>
              <a:rPr dirty="0" sz="5300" spc="-220"/>
              <a:t> </a:t>
            </a:r>
            <a:r>
              <a:rPr dirty="0" sz="5300" spc="-20"/>
              <a:t>2024</a:t>
            </a:r>
            <a:endParaRPr sz="5300"/>
          </a:p>
        </p:txBody>
      </p:sp>
      <p:sp>
        <p:nvSpPr>
          <p:cNvPr id="4" name="object 4" descr=""/>
          <p:cNvSpPr txBox="1"/>
          <p:nvPr/>
        </p:nvSpPr>
        <p:spPr>
          <a:xfrm>
            <a:off x="12029693" y="5093919"/>
            <a:ext cx="4723130" cy="1526540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715135" marR="5080" indent="-1703070">
              <a:lnSpc>
                <a:spcPts val="5810"/>
              </a:lnSpc>
              <a:spcBef>
                <a:spcPts val="395"/>
              </a:spcBef>
            </a:pPr>
            <a:r>
              <a:rPr dirty="0" sz="5000" spc="110">
                <a:latin typeface="Verdana"/>
                <a:cs typeface="Verdana"/>
              </a:rPr>
              <a:t>North</a:t>
            </a:r>
            <a:r>
              <a:rPr dirty="0" sz="5000" spc="-455">
                <a:latin typeface="Verdana"/>
                <a:cs typeface="Verdana"/>
              </a:rPr>
              <a:t> </a:t>
            </a:r>
            <a:r>
              <a:rPr dirty="0" sz="5000" spc="75">
                <a:latin typeface="Verdana"/>
                <a:cs typeface="Verdana"/>
              </a:rPr>
              <a:t>America </a:t>
            </a:r>
            <a:r>
              <a:rPr dirty="0" sz="5000" spc="-575">
                <a:latin typeface="Verdana"/>
                <a:cs typeface="Verdana"/>
              </a:rPr>
              <a:t>38%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910071" y="1658111"/>
              <a:ext cx="8811895" cy="3248025"/>
            </a:xfrm>
            <a:custGeom>
              <a:avLst/>
              <a:gdLst/>
              <a:ahLst/>
              <a:cxnLst/>
              <a:rect l="l" t="t" r="r" b="b"/>
              <a:pathLst>
                <a:path w="8811894" h="3248025">
                  <a:moveTo>
                    <a:pt x="8651620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087497"/>
                  </a:lnTo>
                  <a:lnTo>
                    <a:pt x="8181" y="3138046"/>
                  </a:lnTo>
                  <a:lnTo>
                    <a:pt x="30951" y="3181999"/>
                  </a:lnTo>
                  <a:lnTo>
                    <a:pt x="65644" y="3216692"/>
                  </a:lnTo>
                  <a:lnTo>
                    <a:pt x="109597" y="3239462"/>
                  </a:lnTo>
                  <a:lnTo>
                    <a:pt x="160147" y="3247644"/>
                  </a:lnTo>
                  <a:lnTo>
                    <a:pt x="8651620" y="3247644"/>
                  </a:lnTo>
                  <a:lnTo>
                    <a:pt x="8702170" y="3239462"/>
                  </a:lnTo>
                  <a:lnTo>
                    <a:pt x="8746123" y="3216692"/>
                  </a:lnTo>
                  <a:lnTo>
                    <a:pt x="8780816" y="3181999"/>
                  </a:lnTo>
                  <a:lnTo>
                    <a:pt x="8803586" y="3138046"/>
                  </a:lnTo>
                  <a:lnTo>
                    <a:pt x="8811768" y="3087497"/>
                  </a:lnTo>
                  <a:lnTo>
                    <a:pt x="8811768" y="160147"/>
                  </a:lnTo>
                  <a:lnTo>
                    <a:pt x="8803586" y="109597"/>
                  </a:lnTo>
                  <a:lnTo>
                    <a:pt x="8780816" y="65644"/>
                  </a:lnTo>
                  <a:lnTo>
                    <a:pt x="8746123" y="30951"/>
                  </a:lnTo>
                  <a:lnTo>
                    <a:pt x="8702170" y="8181"/>
                  </a:lnTo>
                  <a:lnTo>
                    <a:pt x="8651620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087111" y="5344667"/>
              <a:ext cx="9634855" cy="3284220"/>
            </a:xfrm>
            <a:custGeom>
              <a:avLst/>
              <a:gdLst/>
              <a:ahLst/>
              <a:cxnLst/>
              <a:rect l="l" t="t" r="r" b="b"/>
              <a:pathLst>
                <a:path w="9634855" h="3284220">
                  <a:moveTo>
                    <a:pt x="9474581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124073"/>
                  </a:lnTo>
                  <a:lnTo>
                    <a:pt x="8181" y="3174622"/>
                  </a:lnTo>
                  <a:lnTo>
                    <a:pt x="30951" y="3218575"/>
                  </a:lnTo>
                  <a:lnTo>
                    <a:pt x="65644" y="3253268"/>
                  </a:lnTo>
                  <a:lnTo>
                    <a:pt x="109597" y="3276038"/>
                  </a:lnTo>
                  <a:lnTo>
                    <a:pt x="160147" y="3284220"/>
                  </a:lnTo>
                  <a:lnTo>
                    <a:pt x="9474581" y="3284220"/>
                  </a:lnTo>
                  <a:lnTo>
                    <a:pt x="9525130" y="3276038"/>
                  </a:lnTo>
                  <a:lnTo>
                    <a:pt x="9569083" y="3253268"/>
                  </a:lnTo>
                  <a:lnTo>
                    <a:pt x="9603776" y="3218575"/>
                  </a:lnTo>
                  <a:lnTo>
                    <a:pt x="9626546" y="3174622"/>
                  </a:lnTo>
                  <a:lnTo>
                    <a:pt x="9634728" y="3124073"/>
                  </a:lnTo>
                  <a:lnTo>
                    <a:pt x="9634728" y="160147"/>
                  </a:lnTo>
                  <a:lnTo>
                    <a:pt x="9626546" y="109597"/>
                  </a:lnTo>
                  <a:lnTo>
                    <a:pt x="9603776" y="65644"/>
                  </a:lnTo>
                  <a:lnTo>
                    <a:pt x="9569083" y="30951"/>
                  </a:lnTo>
                  <a:lnTo>
                    <a:pt x="9525130" y="8181"/>
                  </a:lnTo>
                  <a:lnTo>
                    <a:pt x="9474581" y="0"/>
                  </a:lnTo>
                  <a:close/>
                </a:path>
              </a:pathLst>
            </a:custGeom>
            <a:solidFill>
              <a:srgbClr val="B62A0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087111" y="1658111"/>
              <a:ext cx="9634855" cy="3248025"/>
            </a:xfrm>
            <a:custGeom>
              <a:avLst/>
              <a:gdLst/>
              <a:ahLst/>
              <a:cxnLst/>
              <a:rect l="l" t="t" r="r" b="b"/>
              <a:pathLst>
                <a:path w="9634855" h="3248025">
                  <a:moveTo>
                    <a:pt x="9474581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087497"/>
                  </a:lnTo>
                  <a:lnTo>
                    <a:pt x="8181" y="3138046"/>
                  </a:lnTo>
                  <a:lnTo>
                    <a:pt x="30951" y="3181999"/>
                  </a:lnTo>
                  <a:lnTo>
                    <a:pt x="65644" y="3216692"/>
                  </a:lnTo>
                  <a:lnTo>
                    <a:pt x="109597" y="3239462"/>
                  </a:lnTo>
                  <a:lnTo>
                    <a:pt x="160147" y="3247644"/>
                  </a:lnTo>
                  <a:lnTo>
                    <a:pt x="9474581" y="3247644"/>
                  </a:lnTo>
                  <a:lnTo>
                    <a:pt x="9525130" y="3239462"/>
                  </a:lnTo>
                  <a:lnTo>
                    <a:pt x="9569083" y="3216692"/>
                  </a:lnTo>
                  <a:lnTo>
                    <a:pt x="9603776" y="3181999"/>
                  </a:lnTo>
                  <a:lnTo>
                    <a:pt x="9626546" y="3138046"/>
                  </a:lnTo>
                  <a:lnTo>
                    <a:pt x="9634728" y="3087497"/>
                  </a:lnTo>
                  <a:lnTo>
                    <a:pt x="9634728" y="160147"/>
                  </a:lnTo>
                  <a:lnTo>
                    <a:pt x="9626546" y="109597"/>
                  </a:lnTo>
                  <a:lnTo>
                    <a:pt x="9603776" y="65644"/>
                  </a:lnTo>
                  <a:lnTo>
                    <a:pt x="9569083" y="30951"/>
                  </a:lnTo>
                  <a:lnTo>
                    <a:pt x="9525130" y="8181"/>
                  </a:lnTo>
                  <a:lnTo>
                    <a:pt x="9474581" y="0"/>
                  </a:lnTo>
                  <a:close/>
                </a:path>
              </a:pathLst>
            </a:custGeom>
            <a:solidFill>
              <a:srgbClr val="3B383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566159" y="2161032"/>
              <a:ext cx="2758440" cy="2243455"/>
            </a:xfrm>
            <a:custGeom>
              <a:avLst/>
              <a:gdLst/>
              <a:ahLst/>
              <a:cxnLst/>
              <a:rect l="l" t="t" r="r" b="b"/>
              <a:pathLst>
                <a:path w="2758440" h="2243454">
                  <a:moveTo>
                    <a:pt x="2598292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2083181"/>
                  </a:lnTo>
                  <a:lnTo>
                    <a:pt x="8181" y="2133730"/>
                  </a:lnTo>
                  <a:lnTo>
                    <a:pt x="30951" y="2177683"/>
                  </a:lnTo>
                  <a:lnTo>
                    <a:pt x="65644" y="2212376"/>
                  </a:lnTo>
                  <a:lnTo>
                    <a:pt x="109597" y="2235146"/>
                  </a:lnTo>
                  <a:lnTo>
                    <a:pt x="160147" y="2243328"/>
                  </a:lnTo>
                  <a:lnTo>
                    <a:pt x="2598292" y="2243328"/>
                  </a:lnTo>
                  <a:lnTo>
                    <a:pt x="2648842" y="2235146"/>
                  </a:lnTo>
                  <a:lnTo>
                    <a:pt x="2692795" y="2212376"/>
                  </a:lnTo>
                  <a:lnTo>
                    <a:pt x="2727488" y="2177683"/>
                  </a:lnTo>
                  <a:lnTo>
                    <a:pt x="2750258" y="2133730"/>
                  </a:lnTo>
                  <a:lnTo>
                    <a:pt x="2758440" y="2083181"/>
                  </a:lnTo>
                  <a:lnTo>
                    <a:pt x="2758440" y="160147"/>
                  </a:lnTo>
                  <a:lnTo>
                    <a:pt x="2750258" y="109597"/>
                  </a:lnTo>
                  <a:lnTo>
                    <a:pt x="2727488" y="65644"/>
                  </a:lnTo>
                  <a:lnTo>
                    <a:pt x="2692795" y="30951"/>
                  </a:lnTo>
                  <a:lnTo>
                    <a:pt x="2648842" y="8181"/>
                  </a:lnTo>
                  <a:lnTo>
                    <a:pt x="2598292" y="0"/>
                  </a:lnTo>
                  <a:close/>
                </a:path>
              </a:pathLst>
            </a:custGeom>
            <a:solidFill>
              <a:srgbClr val="B62A07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566159" y="5864352"/>
              <a:ext cx="2758440" cy="2243455"/>
            </a:xfrm>
            <a:custGeom>
              <a:avLst/>
              <a:gdLst/>
              <a:ahLst/>
              <a:cxnLst/>
              <a:rect l="l" t="t" r="r" b="b"/>
              <a:pathLst>
                <a:path w="2758440" h="2243454">
                  <a:moveTo>
                    <a:pt x="2598292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2083181"/>
                  </a:lnTo>
                  <a:lnTo>
                    <a:pt x="8181" y="2133730"/>
                  </a:lnTo>
                  <a:lnTo>
                    <a:pt x="30951" y="2177683"/>
                  </a:lnTo>
                  <a:lnTo>
                    <a:pt x="65644" y="2212376"/>
                  </a:lnTo>
                  <a:lnTo>
                    <a:pt x="109597" y="2235146"/>
                  </a:lnTo>
                  <a:lnTo>
                    <a:pt x="160147" y="2243328"/>
                  </a:lnTo>
                  <a:lnTo>
                    <a:pt x="2598292" y="2243328"/>
                  </a:lnTo>
                  <a:lnTo>
                    <a:pt x="2648842" y="2235146"/>
                  </a:lnTo>
                  <a:lnTo>
                    <a:pt x="2692795" y="2212376"/>
                  </a:lnTo>
                  <a:lnTo>
                    <a:pt x="2727488" y="2177683"/>
                  </a:lnTo>
                  <a:lnTo>
                    <a:pt x="2750258" y="2133730"/>
                  </a:lnTo>
                  <a:lnTo>
                    <a:pt x="2758440" y="2083181"/>
                  </a:lnTo>
                  <a:lnTo>
                    <a:pt x="2758440" y="160147"/>
                  </a:lnTo>
                  <a:lnTo>
                    <a:pt x="2750258" y="109597"/>
                  </a:lnTo>
                  <a:lnTo>
                    <a:pt x="2727488" y="65644"/>
                  </a:lnTo>
                  <a:lnTo>
                    <a:pt x="2692795" y="30951"/>
                  </a:lnTo>
                  <a:lnTo>
                    <a:pt x="2648842" y="8181"/>
                  </a:lnTo>
                  <a:lnTo>
                    <a:pt x="2598292" y="0"/>
                  </a:lnTo>
                  <a:close/>
                </a:path>
              </a:pathLst>
            </a:custGeom>
            <a:solidFill>
              <a:srgbClr val="3B383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245352" y="2907792"/>
              <a:ext cx="649605" cy="749935"/>
            </a:xfrm>
            <a:custGeom>
              <a:avLst/>
              <a:gdLst/>
              <a:ahLst/>
              <a:cxnLst/>
              <a:rect l="l" t="t" r="r" b="b"/>
              <a:pathLst>
                <a:path w="649604" h="749935">
                  <a:moveTo>
                    <a:pt x="0" y="0"/>
                  </a:moveTo>
                  <a:lnTo>
                    <a:pt x="0" y="749807"/>
                  </a:lnTo>
                  <a:lnTo>
                    <a:pt x="649224" y="3749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62A07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245352" y="6611111"/>
              <a:ext cx="649605" cy="749935"/>
            </a:xfrm>
            <a:custGeom>
              <a:avLst/>
              <a:gdLst/>
              <a:ahLst/>
              <a:cxnLst/>
              <a:rect l="l" t="t" r="r" b="b"/>
              <a:pathLst>
                <a:path w="649604" h="749934">
                  <a:moveTo>
                    <a:pt x="0" y="0"/>
                  </a:moveTo>
                  <a:lnTo>
                    <a:pt x="0" y="749808"/>
                  </a:lnTo>
                  <a:lnTo>
                    <a:pt x="649224" y="3749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83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9785" y="2842514"/>
              <a:ext cx="2004694" cy="63245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2859" y="6694627"/>
              <a:ext cx="2761361" cy="632764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163181" y="2419349"/>
            <a:ext cx="6407785" cy="1448435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12700" marR="5080">
              <a:lnSpc>
                <a:spcPts val="5200"/>
              </a:lnSpc>
              <a:spcBef>
                <a:spcPts val="940"/>
              </a:spcBef>
            </a:pPr>
            <a:r>
              <a:rPr dirty="0" sz="5000" spc="7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Growing</a:t>
            </a:r>
            <a:r>
              <a:rPr dirty="0" sz="500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Innovation</a:t>
            </a:r>
            <a:r>
              <a:rPr dirty="0" sz="5000" spc="409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5000" spc="715" b="0">
                <a:solidFill>
                  <a:srgbClr val="FFFFFF"/>
                </a:solidFill>
                <a:latin typeface="Yanone Kaffeesatz Thin"/>
                <a:cs typeface="Yanone Kaffeesatz Thin"/>
              </a:rPr>
              <a:t>Drive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5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50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19380" rIns="0" bIns="0" rtlCol="0" vert="horz">
            <a:spAutoFit/>
          </a:bodyPr>
          <a:lstStyle/>
          <a:p>
            <a:pPr marL="12700" marR="5080">
              <a:lnSpc>
                <a:spcPts val="5200"/>
              </a:lnSpc>
              <a:spcBef>
                <a:spcPts val="940"/>
              </a:spcBef>
            </a:pPr>
            <a:r>
              <a:rPr dirty="0" sz="5000" spc="780" b="0">
                <a:solidFill>
                  <a:srgbClr val="FFFFFF"/>
                </a:solidFill>
                <a:latin typeface="Yanone Kaffeesatz Thin"/>
                <a:cs typeface="Yanone Kaffeesatz Thin"/>
              </a:rPr>
              <a:t>Competition</a:t>
            </a:r>
            <a:r>
              <a:rPr dirty="0" sz="5000" spc="409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40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50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5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5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47087" y="1572767"/>
              <a:ext cx="14594205" cy="7141845"/>
            </a:xfrm>
            <a:custGeom>
              <a:avLst/>
              <a:gdLst/>
              <a:ahLst/>
              <a:cxnLst/>
              <a:rect l="l" t="t" r="r" b="b"/>
              <a:pathLst>
                <a:path w="14594205" h="7141845">
                  <a:moveTo>
                    <a:pt x="14593823" y="0"/>
                  </a:moveTo>
                  <a:lnTo>
                    <a:pt x="0" y="0"/>
                  </a:lnTo>
                  <a:lnTo>
                    <a:pt x="0" y="7141464"/>
                  </a:lnTo>
                  <a:lnTo>
                    <a:pt x="14593823" y="7141464"/>
                  </a:lnTo>
                  <a:lnTo>
                    <a:pt x="14593823" y="0"/>
                  </a:lnTo>
                  <a:close/>
                </a:path>
              </a:pathLst>
            </a:custGeom>
            <a:solidFill>
              <a:srgbClr val="281D15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2325116" y="3001249"/>
            <a:ext cx="13861415" cy="533273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304800" indent="-2921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Rubiks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Cube</a:t>
            </a:r>
            <a:r>
              <a:rPr dirty="0" sz="27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Rubik’s</a:t>
            </a:r>
            <a:r>
              <a:rPr dirty="0" sz="27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cubes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primary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most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common</a:t>
            </a:r>
            <a:r>
              <a:rPr dirty="0" sz="27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entertainment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recreation.</a:t>
            </a:r>
            <a:endParaRPr sz="2700">
              <a:latin typeface="Verdana"/>
              <a:cs typeface="Verdana"/>
            </a:endParaRPr>
          </a:p>
          <a:p>
            <a:pPr marL="304800" marR="313055" indent="-292735">
              <a:lnSpc>
                <a:spcPct val="117400"/>
              </a:lnSpc>
              <a:buFont typeface="Arial"/>
              <a:buChar char="•"/>
              <a:tabLst>
                <a:tab pos="304800" algn="l"/>
              </a:tabLst>
            </a:pP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Apps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focusing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competitions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may</a:t>
            </a:r>
            <a:r>
              <a:rPr dirty="0" sz="27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offer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solving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strategy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guides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algorithms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help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users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get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better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results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faster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times.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Gift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shops,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particularly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tourist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destinations</a:t>
            </a:r>
            <a:r>
              <a:rPr dirty="0" sz="27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museums,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often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stock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rubik’s</a:t>
            </a:r>
            <a:endParaRPr sz="2700">
              <a:latin typeface="Verdana"/>
              <a:cs typeface="Verdana"/>
            </a:endParaRPr>
          </a:p>
          <a:p>
            <a:pPr marL="304800">
              <a:lnSpc>
                <a:spcPct val="100000"/>
              </a:lnSpc>
              <a:spcBef>
                <a:spcPts val="565"/>
              </a:spcBef>
            </a:pP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cubes,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themed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branded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cubes.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Stickerless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rubik’s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cubes,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popular</a:t>
            </a:r>
            <a:r>
              <a:rPr dirty="0" sz="27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among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cubers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durability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vibrant</a:t>
            </a:r>
            <a:endParaRPr sz="2700">
              <a:latin typeface="Verdana"/>
              <a:cs typeface="Verdana"/>
            </a:endParaRPr>
          </a:p>
          <a:p>
            <a:pPr marL="304800">
              <a:lnSpc>
                <a:spcPct val="100000"/>
              </a:lnSpc>
              <a:spcBef>
                <a:spcPts val="550"/>
              </a:spcBef>
            </a:pP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colors,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available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price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point.</a:t>
            </a:r>
            <a:endParaRPr sz="2700">
              <a:latin typeface="Verdana"/>
              <a:cs typeface="Verdana"/>
            </a:endParaRPr>
          </a:p>
          <a:p>
            <a:pPr marL="304800" marR="5080" indent="-292735">
              <a:lnSpc>
                <a:spcPct val="117200"/>
              </a:lnSpc>
              <a:spcBef>
                <a:spcPts val="1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Children</a:t>
            </a:r>
            <a:r>
              <a:rPr dirty="0" sz="27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often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engage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friends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family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solving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rubik’s</a:t>
            </a:r>
            <a:r>
              <a:rPr dirty="0" sz="27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cube,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fostering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social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interaction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cooperation.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Entry-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level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95">
                <a:solidFill>
                  <a:srgbClr val="FFFFFF"/>
                </a:solidFill>
                <a:latin typeface="Verdana"/>
                <a:cs typeface="Verdana"/>
              </a:rPr>
              <a:t>3x3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Rubik’s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Cubes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offer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traditional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solving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experience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5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affordable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price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point.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02328" y="1817623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9607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10"/>
              <a:t> </a:t>
            </a:r>
            <a:r>
              <a:rPr dirty="0" spc="-95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17735" y="8026254"/>
            <a:ext cx="3602735" cy="182183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5021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961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30250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8634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http://tinyurl.com/4hmwcpbe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4020">
              <a:lnSpc>
                <a:spcPts val="3620"/>
              </a:lnSpc>
              <a:tabLst>
                <a:tab pos="1964689" algn="l"/>
                <a:tab pos="3045460" algn="l"/>
                <a:tab pos="392493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355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2024-02-19T14:40:01Z</dcterms:created>
  <dcterms:modified xsi:type="dcterms:W3CDTF">2024-02-19T14:40:01Z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2024-02-19T00:00:00Z</vt:filetime>
  </property>
  <property fmtid="{D5CDD505-2E9C-101B-9397-08002B2CF9AE}" pid="5" name="Producer">
    <vt:lpwstr>3-Heights(TM) PDF Security Shell 4.8.25.2 (http://www.pdf-tools.com)</vt:lpwstr>
  </property>
</Properties>
</file>