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tinyurl.com/4atuktt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4510" r="-15344"/>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78174" y="4257506"/>
            <a:ext cx="18695625" cy="2581284"/>
          </a:xfrm>
          <a:prstGeom prst="rect">
            <a:avLst/>
          </a:prstGeom>
        </p:spPr>
        <p:txBody>
          <a:bodyPr wrap="square" lIns="0" tIns="0" rIns="0" bIns="0" rtlCol="0" anchor="t">
            <a:spAutoFit/>
          </a:bodyPr>
          <a:lstStyle/>
          <a:p>
            <a:pPr algn="l">
              <a:lnSpc>
                <a:spcPts val="6665"/>
              </a:lnSpc>
            </a:pPr>
            <a:r>
              <a:rPr lang="en-US" sz="6599">
                <a:solidFill>
                  <a:srgbClr val="FFFFFF"/>
                </a:solidFill>
                <a:latin typeface="Canva Sans"/>
              </a:rPr>
              <a:t>ROSEWOOD ESSENTIAL OIL</a:t>
            </a:r>
          </a:p>
          <a:p>
            <a:pPr algn="l">
              <a:lnSpc>
                <a:spcPts val="6665"/>
              </a:lnSpc>
            </a:pPr>
            <a:r>
              <a:rPr lang="en-US" sz="6599">
                <a:solidFill>
                  <a:srgbClr val="FFFFFF"/>
                </a:solidFill>
                <a:latin typeface="Canva Sans"/>
              </a:rPr>
              <a:t>MARKET REPORT </a:t>
            </a:r>
          </a:p>
          <a:p>
            <a:pPr algn="l">
              <a:lnSpc>
                <a:spcPts val="6665"/>
              </a:lnSpc>
            </a:pPr>
            <a:r>
              <a:rPr lang="en-US" sz="6599">
                <a:solidFill>
                  <a:srgbClr val="FFFFFF"/>
                </a:solidFill>
                <a:latin typeface="Canva Sans"/>
              </a:rPr>
              <a:t>2024</a:t>
            </a:r>
          </a:p>
        </p:txBody>
      </p:sp>
      <p:sp>
        <p:nvSpPr>
          <p:cNvPr id="5" name="TextBox 5"/>
          <p:cNvSpPr txBox="1"/>
          <p:nvPr/>
        </p:nvSpPr>
        <p:spPr>
          <a:xfrm>
            <a:off x="0" y="9548834"/>
            <a:ext cx="9220200" cy="537844"/>
          </a:xfrm>
          <a:prstGeom prst="rect">
            <a:avLst/>
          </a:prstGeom>
        </p:spPr>
        <p:txBody>
          <a:bodyPr lIns="0" tIns="0" rIns="0" bIns="0" rtlCol="0" anchor="t">
            <a:spAutoFit/>
          </a:bodyPr>
          <a:lstStyle/>
          <a:p>
            <a:pPr algn="ctr">
              <a:lnSpc>
                <a:spcPts val="4480"/>
              </a:lnSpc>
            </a:pPr>
            <a:r>
              <a:rPr lang="en-US" sz="32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1192723" y="1894441"/>
            <a:ext cx="16236544" cy="6876948"/>
            <a:chExt cx="4276291" cy="1811213"/>
          </a:xfrm>
        </p:grpSpPr>
        <p:sp>
          <p:nvSpPr>
            <p:cNvPr id="4" name="Freeform 4"/>
            <p:cNvSpPr/>
            <p:nvPr/>
          </p:nvSpPr>
          <p:spPr>
            <a:xfrm>
              <a:off x="0" y="0"/>
              <a:ext cx="4276291" cy="1811213"/>
            </a:xfrm>
            <a:custGeom>
              <a:rect l="l" t="t" r="r" b="b"/>
              <a:pathLst>
                <a:path w="4276291" h="1811212">
                  <a:moveTo>
                    <a:pt x="0" y="0"/>
                  </a:moveTo>
                  <a:lnTo>
                    <a:pt x="4276291" y="0"/>
                  </a:lnTo>
                  <a:lnTo>
                    <a:pt x="4276291" y="1811213"/>
                  </a:lnTo>
                  <a:lnTo>
                    <a:pt x="0" y="1811213"/>
                  </a:lnTo>
                  <a:close/>
                </a:path>
              </a:pathLst>
            </a:custGeom>
            <a:solidFill>
              <a:srgbClr val="000000">
                <a:alpha val="67843"/>
              </a:srgbClr>
            </a:solidFill>
          </p:spPr>
          <p:txBody>
            <a:bodyPr/>
            <a:lstStyle/>
            <a:p/>
          </p:txBody>
        </p:sp>
        <p:sp>
          <p:nvSpPr>
            <p:cNvPr id="5" name="TextBox 5"/>
            <p:cNvSpPr txBox="1"/>
            <p:nvPr/>
          </p:nvSpPr>
          <p:spPr>
            <a:xfrm>
              <a:off x="0" y="-47625"/>
              <a:ext cx="4276291" cy="1858838"/>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1210811"/>
            <a:ext cx="2188594" cy="1972639"/>
          </a:xfrm>
          <a:prstGeom prst="rect">
            <a:avLst/>
          </a:prstGeom>
        </p:spPr>
      </p:pic>
      <p:sp>
        <p:nvSpPr>
          <p:cNvPr id="7" name="TextBox 7"/>
          <p:cNvSpPr txBox="1"/>
          <p:nvPr/>
        </p:nvSpPr>
        <p:spPr>
          <a:xfrm>
            <a:off x="1536513" y="3472180"/>
            <a:ext cx="15548966" cy="4631055"/>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Canva Sans"/>
              </a:rPr>
              <a:t>Consumers looking for natural solutions for personal care, well-being, and health are the target market for the Rosewood Essential Oil Market, a subset of the larger essential oils sector. Aromatherapy, skincare, and cosmetics all favor the essential oil of rosewood, extracted from the wood of the rosewood tree (Aniba rosaeodora) and prized for its sweet, woodsy scent and medicinal qualities. Rosewood medicinal oil is generally utilized in fragrance-based treatment and natural therapies as a result of customers putting a higher need on their well-being and health. </a:t>
            </a:r>
          </a:p>
        </p:txBody>
      </p:sp>
      <p:sp>
        <p:nvSpPr>
          <p:cNvPr id="8" name="TextBox 8"/>
          <p:cNvSpPr txBox="1"/>
          <p:nvPr/>
        </p:nvSpPr>
        <p:spPr>
          <a:xfrm>
            <a:off x="5247092" y="227333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41853"/>
            <a:ext cx="508658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CAGR</a:t>
            </a:r>
          </a:p>
          <a:p>
            <a:pPr algn="ctr">
              <a:lnSpc>
                <a:spcPts val="6169"/>
              </a:lnSpc>
            </a:pPr>
            <a:r>
              <a:rPr lang="en-US" sz="5015">
                <a:solidFill>
                  <a:srgbClr val="FFFFFF"/>
                </a:solidFill>
                <a:latin typeface="Canva Sans"/>
              </a:rPr>
              <a:t>13.30%</a:t>
            </a:r>
          </a:p>
        </p:txBody>
      </p:sp>
      <p:sp>
        <p:nvSpPr>
          <p:cNvPr id="20" name="TextBox 20"/>
          <p:cNvSpPr txBox="1"/>
          <p:nvPr/>
        </p:nvSpPr>
        <p:spPr>
          <a:xfrm>
            <a:off x="5162248" y="4206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2902373" y="3740663"/>
            <a:ext cx="634735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MARKET SIZE</a:t>
            </a:r>
          </a:p>
          <a:p>
            <a:pPr algn="ctr">
              <a:lnSpc>
                <a:spcPts val="6169"/>
              </a:lnSpc>
            </a:pPr>
            <a:r>
              <a:rPr lang="en-US" sz="5015">
                <a:solidFill>
                  <a:srgbClr val="FFFFFF"/>
                </a:solidFill>
                <a:latin typeface="Canva Sans"/>
              </a:rPr>
              <a:t>USD 142.9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777" b="-11777"/>
            </a:stretch>
          </a:blipFill>
        </p:spPr>
        <p:txBody>
          <a:bodyPr/>
          <a:lstStyle/>
          <a:p/>
        </p:txBody>
      </p:sp>
      <p:grpSp>
        <p:nvGrpSpPr>
          <p:cNvPr id="3" name="Group 3"/>
          <p:cNvGrpSpPr/>
          <p:nvPr/>
        </p:nvGrpSpPr>
        <p:grpSpPr>
          <a:xfrm>
            <a:off x="2260385" y="2523781"/>
            <a:ext cx="9194142" cy="3026119"/>
            <a:chExt cx="12111003" cy="3986162"/>
          </a:xfrm>
        </p:grpSpPr>
        <p:sp>
          <p:nvSpPr>
            <p:cNvPr id="4" name="Freeform 4"/>
            <p:cNvSpPr/>
            <p:nvPr/>
          </p:nvSpPr>
          <p:spPr>
            <a:xfrm>
              <a:off x="0" y="0"/>
              <a:ext cx="12111003" cy="3986162"/>
            </a:xfrm>
            <a:custGeom>
              <a:rect l="l" t="t" r="r" b="b"/>
              <a:pathLst>
                <a:path w="12111003" h="3986162">
                  <a:moveTo>
                    <a:pt x="11986543" y="3986161"/>
                  </a:moveTo>
                  <a:lnTo>
                    <a:pt x="124460" y="3986161"/>
                  </a:lnTo>
                  <a:cubicBezTo>
                    <a:pt x="55880" y="3986161"/>
                    <a:pt x="0" y="3930281"/>
                    <a:pt x="0" y="3861701"/>
                  </a:cubicBezTo>
                  <a:lnTo>
                    <a:pt x="0" y="124460"/>
                  </a:lnTo>
                  <a:cubicBezTo>
                    <a:pt x="0" y="55880"/>
                    <a:pt x="55880" y="0"/>
                    <a:pt x="124460" y="0"/>
                  </a:cubicBezTo>
                  <a:lnTo>
                    <a:pt x="11986544" y="0"/>
                  </a:lnTo>
                  <a:cubicBezTo>
                    <a:pt x="12055123" y="0"/>
                    <a:pt x="12111003" y="55880"/>
                    <a:pt x="12111003" y="124460"/>
                  </a:cubicBezTo>
                  <a:lnTo>
                    <a:pt x="12111003" y="3861701"/>
                  </a:lnTo>
                  <a:cubicBezTo>
                    <a:pt x="12111003" y="3930281"/>
                    <a:pt x="12055123" y="3986162"/>
                    <a:pt x="11986544" y="3986162"/>
                  </a:cubicBezTo>
                  <a:close/>
                </a:path>
              </a:pathLst>
            </a:custGeom>
            <a:solidFill>
              <a:srgbClr val="993134">
                <a:alpha val="72941"/>
              </a:srgbClr>
            </a:solidFill>
          </p:spPr>
          <p:txBody>
            <a:bodyPr/>
            <a:lstStyle/>
            <a:p/>
          </p:txBody>
        </p:sp>
      </p:grpSp>
      <p:grpSp>
        <p:nvGrpSpPr>
          <p:cNvPr id="5" name="Group 5"/>
          <p:cNvGrpSpPr/>
          <p:nvPr/>
        </p:nvGrpSpPr>
        <p:grpSpPr>
          <a:xfrm rot="5400000">
            <a:off x="1209578" y="2398276"/>
            <a:ext cx="857974" cy="327713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219559" y="5876581"/>
            <a:ext cx="9194142" cy="3026119"/>
            <a:chExt cx="12111003" cy="3986162"/>
          </a:xfrm>
        </p:grpSpPr>
        <p:sp>
          <p:nvSpPr>
            <p:cNvPr id="10" name="Freeform 10"/>
            <p:cNvSpPr/>
            <p:nvPr/>
          </p:nvSpPr>
          <p:spPr>
            <a:xfrm>
              <a:off x="0" y="0"/>
              <a:ext cx="12111003" cy="3986162"/>
            </a:xfrm>
            <a:custGeom>
              <a:rect l="l" t="t" r="r" b="b"/>
              <a:pathLst>
                <a:path w="12111003" h="3986162">
                  <a:moveTo>
                    <a:pt x="11986543" y="3986161"/>
                  </a:moveTo>
                  <a:lnTo>
                    <a:pt x="124460" y="3986161"/>
                  </a:lnTo>
                  <a:cubicBezTo>
                    <a:pt x="55880" y="3986161"/>
                    <a:pt x="0" y="3930281"/>
                    <a:pt x="0" y="3861701"/>
                  </a:cubicBezTo>
                  <a:lnTo>
                    <a:pt x="0" y="124460"/>
                  </a:lnTo>
                  <a:cubicBezTo>
                    <a:pt x="0" y="55880"/>
                    <a:pt x="55880" y="0"/>
                    <a:pt x="124460" y="0"/>
                  </a:cubicBezTo>
                  <a:lnTo>
                    <a:pt x="11986544" y="0"/>
                  </a:lnTo>
                  <a:cubicBezTo>
                    <a:pt x="12055123" y="0"/>
                    <a:pt x="12111003" y="55880"/>
                    <a:pt x="12111003" y="124460"/>
                  </a:cubicBezTo>
                  <a:lnTo>
                    <a:pt x="12111003" y="3861701"/>
                  </a:lnTo>
                  <a:cubicBezTo>
                    <a:pt x="12111003" y="3930281"/>
                    <a:pt x="12055123" y="3986162"/>
                    <a:pt x="11986544" y="3986162"/>
                  </a:cubicBezTo>
                  <a:close/>
                </a:path>
              </a:pathLst>
            </a:custGeom>
            <a:solidFill>
              <a:srgbClr val="993134">
                <a:alpha val="72941"/>
              </a:srgbClr>
            </a:solidFill>
          </p:spPr>
          <p:txBody>
            <a:bodyPr/>
            <a:lstStyle/>
            <a:p/>
          </p:txBody>
        </p:sp>
      </p:grpSp>
      <p:grpSp>
        <p:nvGrpSpPr>
          <p:cNvPr id="11" name="Group 11"/>
          <p:cNvGrpSpPr/>
          <p:nvPr/>
        </p:nvGrpSpPr>
        <p:grpSpPr>
          <a:xfrm rot="5400000">
            <a:off x="1168752" y="5751076"/>
            <a:ext cx="857974" cy="3277130"/>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43807" y="3889633"/>
            <a:ext cx="2953263" cy="351565"/>
          </a:xfrm>
          <a:prstGeom prst="rect">
            <a:avLst/>
          </a:prstGeom>
        </p:spPr>
        <p:txBody>
          <a:bodyPr lIns="0" tIns="0" rIns="0" bIns="0" rtlCol="0" anchor="t">
            <a:spAutoFit/>
          </a:bodyPr>
          <a:lstStyle/>
          <a:p>
            <a:pPr algn="ctr">
              <a:lnSpc>
                <a:spcPts val="2766"/>
              </a:lnSpc>
            </a:pPr>
            <a:r>
              <a:rPr lang="en-US" sz="2739">
                <a:solidFill>
                  <a:srgbClr val="43B4BE"/>
                </a:solidFill>
                <a:latin typeface="Canva Sans"/>
              </a:rPr>
              <a:t>Type Segment </a:t>
            </a:r>
          </a:p>
        </p:txBody>
      </p:sp>
      <p:sp>
        <p:nvSpPr>
          <p:cNvPr id="14" name="TextBox 14"/>
          <p:cNvSpPr txBox="1"/>
          <p:nvPr/>
        </p:nvSpPr>
        <p:spPr>
          <a:xfrm>
            <a:off x="3236304" y="2874410"/>
            <a:ext cx="7948798" cy="2267712"/>
          </a:xfrm>
          <a:prstGeom prst="rect">
            <a:avLst/>
          </a:prstGeom>
        </p:spPr>
        <p:txBody>
          <a:bodyPr lIns="0" tIns="0" rIns="0" bIns="0" rtlCol="0" anchor="t">
            <a:spAutoFit/>
          </a:bodyPr>
          <a:lstStyle/>
          <a:p>
            <a:pPr marL="712473" lvl="1" indent="-356237" algn="l">
              <a:lnSpc>
                <a:spcPts val="4554"/>
              </a:lnSpc>
              <a:buFont typeface="Arial"/>
              <a:buChar char="•"/>
            </a:pPr>
            <a:r>
              <a:rPr lang="en-US" sz="3300">
                <a:solidFill>
                  <a:srgbClr val="FFFFFF"/>
                </a:solidFill>
                <a:latin typeface="Canva Sans"/>
              </a:rPr>
              <a:t>Natural is the dominating category. </a:t>
            </a:r>
          </a:p>
          <a:p>
            <a:pPr marL="712473" lvl="1" indent="-356237" algn="l">
              <a:lnSpc>
                <a:spcPts val="4554"/>
              </a:lnSpc>
              <a:buFont typeface="Arial"/>
              <a:buChar char="•"/>
            </a:pPr>
            <a:r>
              <a:rPr lang="en-US" sz="3300">
                <a:solidFill>
                  <a:srgbClr val="FFFFFF"/>
                </a:solidFill>
                <a:latin typeface="Canva Sans"/>
              </a:rPr>
              <a:t>Synthetic is the fastest-growing category in the Rosewood Essential Oil market. </a:t>
            </a:r>
          </a:p>
        </p:txBody>
      </p:sp>
      <p:sp>
        <p:nvSpPr>
          <p:cNvPr id="15" name="TextBox 15"/>
          <p:cNvSpPr txBox="1"/>
          <p:nvPr/>
        </p:nvSpPr>
        <p:spPr>
          <a:xfrm>
            <a:off x="43807" y="7017804"/>
            <a:ext cx="2953263" cy="694188"/>
          </a:xfrm>
          <a:prstGeom prst="rect">
            <a:avLst/>
          </a:prstGeom>
        </p:spPr>
        <p:txBody>
          <a:bodyPr lIns="0" tIns="0" rIns="0" bIns="0" rtlCol="0" anchor="t">
            <a:spAutoFit/>
          </a:bodyPr>
          <a:lstStyle/>
          <a:p>
            <a:pPr algn="ctr">
              <a:lnSpc>
                <a:spcPts val="2766"/>
              </a:lnSpc>
            </a:pPr>
            <a:r>
              <a:rPr lang="en-US" sz="2739">
                <a:solidFill>
                  <a:srgbClr val="43B4BE"/>
                </a:solidFill>
                <a:latin typeface="Canva Sans"/>
              </a:rPr>
              <a:t>Application Segment </a:t>
            </a:r>
          </a:p>
        </p:txBody>
      </p:sp>
      <p:sp>
        <p:nvSpPr>
          <p:cNvPr id="16" name="TextBox 16"/>
          <p:cNvSpPr txBox="1"/>
          <p:nvPr/>
        </p:nvSpPr>
        <p:spPr>
          <a:xfrm>
            <a:off x="3116687" y="5888141"/>
            <a:ext cx="8188031" cy="2839212"/>
          </a:xfrm>
          <a:prstGeom prst="rect">
            <a:avLst/>
          </a:prstGeom>
        </p:spPr>
        <p:txBody>
          <a:bodyPr lIns="0" tIns="0" rIns="0" bIns="0" rtlCol="0" anchor="t">
            <a:spAutoFit/>
          </a:bodyPr>
          <a:lstStyle/>
          <a:p>
            <a:pPr marL="712473" lvl="1" indent="-356237" algn="l">
              <a:lnSpc>
                <a:spcPts val="4554"/>
              </a:lnSpc>
              <a:buFont typeface="Arial"/>
              <a:buChar char="•"/>
            </a:pPr>
            <a:r>
              <a:rPr lang="en-US" sz="3300">
                <a:solidFill>
                  <a:srgbClr val="FFFFFF"/>
                </a:solidFill>
                <a:latin typeface="Canva Sans"/>
              </a:rPr>
              <a:t>The dominating category is Personal Care &amp; Cosmetics.</a:t>
            </a:r>
          </a:p>
          <a:p>
            <a:pPr marL="712473" lvl="1" indent="-356237" algn="l">
              <a:lnSpc>
                <a:spcPts val="4554"/>
              </a:lnSpc>
              <a:buFont typeface="Arial"/>
              <a:buChar char="•"/>
            </a:pPr>
            <a:r>
              <a:rPr lang="en-US" sz="3300">
                <a:solidFill>
                  <a:srgbClr val="FFFFFF"/>
                </a:solidFill>
                <a:latin typeface="Canva Sans"/>
              </a:rPr>
              <a:t>The fastest-growing category in the Rosewood Essential Oil market is Spa &amp; Relaxation.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40863" y="1982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46044" y="2131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401099" y="2355023"/>
            <a:ext cx="32304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57.16 million </a:t>
            </a:r>
          </a:p>
        </p:txBody>
      </p:sp>
      <p:sp>
        <p:nvSpPr>
          <p:cNvPr id="7" name="TextBox 7"/>
          <p:cNvSpPr txBox="1"/>
          <p:nvPr/>
        </p:nvSpPr>
        <p:spPr>
          <a:xfrm>
            <a:off x="14324899" y="3478973"/>
            <a:ext cx="34082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42.87 million</a:t>
            </a:r>
          </a:p>
        </p:txBody>
      </p:sp>
      <p:sp>
        <p:nvSpPr>
          <p:cNvPr id="8" name="TextBox 8"/>
          <p:cNvSpPr txBox="1"/>
          <p:nvPr/>
        </p:nvSpPr>
        <p:spPr>
          <a:xfrm>
            <a:off x="14299499" y="4490211"/>
            <a:ext cx="3433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32.87 million </a:t>
            </a:r>
          </a:p>
        </p:txBody>
      </p:sp>
      <p:sp>
        <p:nvSpPr>
          <p:cNvPr id="9" name="TextBox 9"/>
          <p:cNvSpPr txBox="1"/>
          <p:nvPr/>
        </p:nvSpPr>
        <p:spPr>
          <a:xfrm>
            <a:off x="14502699" y="5614161"/>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7.15 million</a:t>
            </a:r>
          </a:p>
        </p:txBody>
      </p:sp>
      <p:sp>
        <p:nvSpPr>
          <p:cNvPr id="10" name="TextBox 10"/>
          <p:cNvSpPr txBox="1"/>
          <p:nvPr/>
        </p:nvSpPr>
        <p:spPr>
          <a:xfrm>
            <a:off x="14502699" y="7031798"/>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2.86 million</a:t>
            </a:r>
          </a:p>
        </p:txBody>
      </p:sp>
      <p:sp>
        <p:nvSpPr>
          <p:cNvPr id="11" name="TextBox 11"/>
          <p:cNvSpPr txBox="1"/>
          <p:nvPr/>
        </p:nvSpPr>
        <p:spPr>
          <a:xfrm>
            <a:off x="540863" y="8603590"/>
            <a:ext cx="17747137" cy="1468755"/>
          </a:xfrm>
          <a:prstGeom prst="rect">
            <a:avLst/>
          </a:prstGeom>
        </p:spPr>
        <p:txBody>
          <a:bodyPr lIns="0" tIns="0" rIns="0" bIns="0" rtlCol="0" anchor="t">
            <a:spAutoFit/>
          </a:bodyPr>
          <a:lstStyle/>
          <a:p>
            <a:pPr algn="l">
              <a:lnSpc>
                <a:spcPts val="3960"/>
              </a:lnSpc>
            </a:pPr>
            <a:r>
              <a:rPr lang="en-US" sz="3000">
                <a:solidFill>
                  <a:srgbClr val="000000"/>
                </a:solidFill>
                <a:latin typeface="Canva Sans"/>
              </a:rPr>
              <a:t>North America held the major market of more than 40% of the global revenue with a market size of </a:t>
            </a:r>
            <a:r>
              <a:rPr lang="en-US" sz="3000">
                <a:solidFill>
                  <a:srgbClr val="000000"/>
                </a:solidFill>
                <a:latin typeface="Canva Sans Bold"/>
              </a:rPr>
              <a:t>USD 57.16 million in 2024</a:t>
            </a:r>
            <a:r>
              <a:rPr lang="en-US" sz="3000">
                <a:solidFill>
                  <a:srgbClr val="000000"/>
                </a:solidFill>
                <a:latin typeface="Canva Sans"/>
              </a:rPr>
              <a:t> and will grow at a compound annual growth rate (CAGR) of </a:t>
            </a:r>
            <a:r>
              <a:rPr lang="en-US" sz="3000">
                <a:solidFill>
                  <a:srgbClr val="000000"/>
                </a:solidFill>
                <a:latin typeface="Canva Sans Bold"/>
              </a:rPr>
              <a:t>11.5%</a:t>
            </a:r>
            <a:r>
              <a:rPr lang="en-US" sz="3000">
                <a:solidFill>
                  <a:srgbClr val="000000"/>
                </a:solidFill>
                <a:latin typeface="Canva Sans"/>
              </a:rPr>
              <a:t> from 2024 to 2031.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864" b="-15802"/>
            </a:stretch>
          </a:blipFill>
        </p:spPr>
        <p:txBody>
          <a:bodyPr/>
          <a:lstStyle/>
          <a:p/>
        </p:txBody>
      </p:sp>
      <p:grpSp>
        <p:nvGrpSpPr>
          <p:cNvPr id="3" name="Group 3"/>
          <p:cNvGrpSpPr/>
          <p:nvPr/>
        </p:nvGrpSpPr>
        <p:grpSpPr>
          <a:xfrm>
            <a:off x="48776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C8455C">
                <a:alpha val="85882"/>
              </a:srgbClr>
            </a:solidFill>
          </p:spPr>
          <p:txBody>
            <a:bodyPr/>
            <a:lstStyle/>
            <a:p/>
          </p:txBody>
        </p:sp>
      </p:grpSp>
      <p:grpSp>
        <p:nvGrpSpPr>
          <p:cNvPr id="5" name="Group 5"/>
          <p:cNvGrpSpPr/>
          <p:nvPr/>
        </p:nvGrpSpPr>
        <p:grpSpPr>
          <a:xfrm>
            <a:off x="48776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2608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C8455C">
                <a:alpha val="85882"/>
              </a:srgbClr>
            </a:solidFill>
          </p:spPr>
          <p:txBody>
            <a:bodyPr/>
            <a:lstStyle/>
            <a:p/>
          </p:txBody>
        </p:sp>
      </p:grpSp>
      <p:grpSp>
        <p:nvGrpSpPr>
          <p:cNvPr id="9" name="Group 9"/>
          <p:cNvGrpSpPr/>
          <p:nvPr/>
        </p:nvGrpSpPr>
        <p:grpSpPr>
          <a:xfrm>
            <a:off x="32608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60534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95643">
                <a:alpha val="85882"/>
              </a:srgbClr>
            </a:solidFill>
          </p:spPr>
          <p:txBody>
            <a:bodyPr/>
            <a:lstStyle/>
            <a:p/>
          </p:txBody>
        </p:sp>
      </p:grpSp>
      <p:grpSp>
        <p:nvGrpSpPr>
          <p:cNvPr id="13" name="Group 13"/>
          <p:cNvGrpSpPr>
            <a:grpSpLocks noChangeAspect="1"/>
          </p:cNvGrpSpPr>
          <p:nvPr/>
        </p:nvGrpSpPr>
        <p:grpSpPr>
          <a:xfrm rot="5400000">
            <a:off x="60534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4775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31754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408951" y="1631808"/>
            <a:ext cx="8490211" cy="3138170"/>
          </a:xfrm>
          <a:prstGeom prst="rect">
            <a:avLst/>
          </a:prstGeom>
        </p:spPr>
        <p:txBody>
          <a:bodyPr lIns="0" tIns="0" rIns="0" bIns="0" rtlCol="0" anchor="t">
            <a:spAutoFit/>
          </a:bodyPr>
          <a:lstStyle/>
          <a:p>
            <a:pPr marL="755651" lvl="1" indent="-377825" algn="l">
              <a:lnSpc>
                <a:spcPts val="4165"/>
              </a:lnSpc>
              <a:buFont typeface="Arial"/>
              <a:buChar char="•"/>
            </a:pPr>
            <a:r>
              <a:rPr lang="en-US" sz="3500" spc="112">
                <a:solidFill>
                  <a:srgbClr val="FFFFFF"/>
                </a:solidFill>
                <a:latin typeface="Canva Sans"/>
              </a:rPr>
              <a:t>Rising Popularity of Aromatherapy to Propel Market Growth</a:t>
            </a:r>
          </a:p>
          <a:p>
            <a:pPr marL="755651" lvl="1" indent="-377825" algn="l">
              <a:lnSpc>
                <a:spcPts val="4165"/>
              </a:lnSpc>
              <a:buFont typeface="Arial"/>
              <a:buChar char="•"/>
            </a:pPr>
            <a:r>
              <a:rPr lang="en-US" sz="3500" spc="112">
                <a:solidFill>
                  <a:srgbClr val="FFFFFF"/>
                </a:solidFill>
                <a:latin typeface="Canva Sans"/>
              </a:rPr>
              <a:t>Increased Demand for Natural Products to Propel Market Growth</a:t>
            </a:r>
          </a:p>
        </p:txBody>
      </p:sp>
      <p:sp>
        <p:nvSpPr>
          <p:cNvPr id="19" name="TextBox 19"/>
          <p:cNvSpPr txBox="1"/>
          <p:nvPr/>
        </p:nvSpPr>
        <p:spPr>
          <a:xfrm>
            <a:off x="7067865" y="6321660"/>
            <a:ext cx="7626611" cy="1566545"/>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Sustainability Concerns and Regulations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1173886" y="1950735"/>
            <a:ext cx="16510840" cy="7307565"/>
            <a:chExt cx="4519799" cy="2000426"/>
          </a:xfrm>
        </p:grpSpPr>
        <p:sp>
          <p:nvSpPr>
            <p:cNvPr id="4" name="Freeform 4"/>
            <p:cNvSpPr/>
            <p:nvPr/>
          </p:nvSpPr>
          <p:spPr>
            <a:xfrm>
              <a:off x="0" y="0"/>
              <a:ext cx="4519799" cy="2000426"/>
            </a:xfrm>
            <a:custGeom>
              <a:rect l="l" t="t" r="r" b="b"/>
              <a:pathLst>
                <a:path w="4519799" h="2000426">
                  <a:moveTo>
                    <a:pt x="0" y="0"/>
                  </a:moveTo>
                  <a:lnTo>
                    <a:pt x="4519799" y="0"/>
                  </a:lnTo>
                  <a:lnTo>
                    <a:pt x="4519799" y="2000426"/>
                  </a:lnTo>
                  <a:lnTo>
                    <a:pt x="0" y="2000426"/>
                  </a:lnTo>
                  <a:close/>
                </a:path>
              </a:pathLst>
            </a:custGeom>
            <a:solidFill>
              <a:srgbClr val="642D1E">
                <a:alpha val="65882"/>
              </a:srgbClr>
            </a:solidFill>
          </p:spPr>
          <p:txBody>
            <a:bodyPr/>
            <a:lstStyle/>
            <a:p/>
          </p:txBody>
        </p:sp>
        <p:sp>
          <p:nvSpPr>
            <p:cNvPr id="5" name="TextBox 5"/>
            <p:cNvSpPr txBox="1"/>
            <p:nvPr/>
          </p:nvSpPr>
          <p:spPr>
            <a:xfrm>
              <a:off x="0" y="-38100"/>
              <a:ext cx="4519799" cy="203852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03274" y="928978"/>
            <a:ext cx="1887808" cy="2256332"/>
          </a:xfrm>
          <a:prstGeom prst="rect">
            <a:avLst/>
          </a:prstGeom>
        </p:spPr>
      </p:pic>
      <p:sp>
        <p:nvSpPr>
          <p:cNvPr id="7" name="TextBox 7"/>
          <p:cNvSpPr txBox="1"/>
          <p:nvPr/>
        </p:nvSpPr>
        <p:spPr>
          <a:xfrm>
            <a:off x="1391133" y="3464710"/>
            <a:ext cx="15868166" cy="5039360"/>
          </a:xfrm>
          <a:prstGeom prst="rect">
            <a:avLst/>
          </a:prstGeom>
        </p:spPr>
        <p:txBody>
          <a:bodyPr lIns="0" tIns="0" rIns="0" bIns="0" rtlCol="0" anchor="t">
            <a:spAutoFit/>
          </a:bodyPr>
          <a:lstStyle/>
          <a:p>
            <a:pPr marL="885187" lvl="1" indent="-442594" algn="l">
              <a:lnSpc>
                <a:spcPts val="5739"/>
              </a:lnSpc>
              <a:buFont typeface="Arial"/>
              <a:buChar char="•"/>
            </a:pPr>
            <a:r>
              <a:rPr lang="en-US" sz="4099">
                <a:solidFill>
                  <a:srgbClr val="FFFFFF"/>
                </a:solidFill>
                <a:latin typeface="Canva Sans"/>
              </a:rPr>
              <a:t>The global Rosewood Essential Oil market will expand significantly by 13.30% CAGR between 2024 and 2031.</a:t>
            </a:r>
          </a:p>
          <a:p>
            <a:pPr marL="885187" lvl="1" indent="-442594" algn="l">
              <a:lnSpc>
                <a:spcPts val="5739"/>
              </a:lnSpc>
              <a:buFont typeface="Arial"/>
              <a:buChar char="•"/>
            </a:pPr>
            <a:r>
              <a:rPr lang="en-US" sz="4099">
                <a:solidFill>
                  <a:srgbClr val="FFFFFF"/>
                </a:solidFill>
                <a:latin typeface="Canva Sans"/>
              </a:rPr>
              <a:t>A natural relaxant that can aid in relieving pain and tension in the muscles is rosewood essential oil.</a:t>
            </a:r>
          </a:p>
          <a:p>
            <a:pPr marL="885187" lvl="1" indent="-442594" algn="l">
              <a:lnSpc>
                <a:spcPts val="5739"/>
              </a:lnSpc>
              <a:buFont typeface="Arial"/>
              <a:buChar char="•"/>
            </a:pPr>
            <a:r>
              <a:rPr lang="en-US" sz="4099">
                <a:solidFill>
                  <a:srgbClr val="FFFFFF"/>
                </a:solidFill>
                <a:latin typeface="Canva Sans"/>
              </a:rPr>
              <a:t>Clearer skin is encouraged by its astringent and antibacterial properties, which also help regulate sebum production and minimize irritation.</a:t>
            </a:r>
          </a:p>
        </p:txBody>
      </p:sp>
      <p:sp>
        <p:nvSpPr>
          <p:cNvPr id="8" name="TextBox 8"/>
          <p:cNvSpPr txBox="1"/>
          <p:nvPr/>
        </p:nvSpPr>
        <p:spPr>
          <a:xfrm>
            <a:off x="4445136" y="2224099"/>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0"/>
            <a:ext cx="1837067" cy="1984756"/>
          </a:xfrm>
          <a:prstGeom prst="rect">
            <a:avLst/>
          </a:prstGeom>
        </p:spPr>
      </p:pic>
      <p:sp>
        <p:nvSpPr>
          <p:cNvPr id="3" name="TextBox 3"/>
          <p:cNvSpPr txBox="1"/>
          <p:nvPr/>
        </p:nvSpPr>
        <p:spPr>
          <a:xfrm>
            <a:off x="5715833"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
        <p:nvSpPr>
          <p:cNvPr id="4" name="Freeform 4"/>
          <p:cNvSpPr/>
          <p:nvPr/>
        </p:nvSpPr>
        <p:spPr>
          <a:xfrm>
            <a:off x="36441" y="1121478"/>
            <a:ext cx="24142539" cy="9165522"/>
          </a:xfrm>
          <a:custGeom>
            <a:rect l="l" t="t" r="r" b="b"/>
            <a:pathLst>
              <a:path w="24142538" h="9165522">
                <a:moveTo>
                  <a:pt x="0" y="0"/>
                </a:moveTo>
                <a:lnTo>
                  <a:pt x="24142538" y="0"/>
                </a:lnTo>
                <a:lnTo>
                  <a:pt x="24142538" y="9165522"/>
                </a:lnTo>
                <a:lnTo>
                  <a:pt x="0" y="9165522"/>
                </a:lnTo>
                <a:lnTo>
                  <a:pt x="0" y="0"/>
                </a:lnTo>
                <a:close/>
              </a:path>
            </a:pathLst>
          </a:custGeom>
          <a:blipFill>
            <a:blip r:embed="rId3"/>
            <a:stretch>
              <a:fillRect t="-47606" b="0"/>
            </a:stretch>
          </a:blipFill>
        </p:spPr>
        <p:txBody>
          <a:bodyPr/>
          <a:lstStyle/>
          <a:p/>
        </p:txBody>
      </p:sp>
      <p:sp>
        <p:nvSpPr>
          <p:cNvPr id="5" name="Freeform 5"/>
          <p:cNvSpPr/>
          <p:nvPr/>
        </p:nvSpPr>
        <p:spPr>
          <a:xfrm>
            <a:off x="6529191" y="2961735"/>
            <a:ext cx="5865176" cy="2181765"/>
          </a:xfrm>
          <a:custGeom>
            <a:rect l="l" t="t" r="r" b="b"/>
            <a:pathLst>
              <a:path w="5865176" h="2181765">
                <a:moveTo>
                  <a:pt x="0" y="0"/>
                </a:moveTo>
                <a:lnTo>
                  <a:pt x="5865176" y="0"/>
                </a:lnTo>
                <a:lnTo>
                  <a:pt x="5865176" y="2181765"/>
                </a:lnTo>
                <a:lnTo>
                  <a:pt x="0" y="2181765"/>
                </a:lnTo>
                <a:lnTo>
                  <a:pt x="0" y="0"/>
                </a:lnTo>
                <a:close/>
              </a:path>
            </a:pathLst>
          </a:custGeom>
          <a:blipFill>
            <a:blip r:embed="rId4"/>
            <a:stretch>
              <a:fillRect/>
            </a:stretch>
          </a:blipFill>
        </p:spPr>
        <p:txBody>
          <a:bodyPr/>
          <a:lstStyle/>
          <a:p/>
        </p:txBody>
      </p:sp>
      <p:sp>
        <p:nvSpPr>
          <p:cNvPr id="6" name="Freeform 6"/>
          <p:cNvSpPr/>
          <p:nvPr/>
        </p:nvSpPr>
        <p:spPr>
          <a:xfrm>
            <a:off x="13024613" y="2427321"/>
            <a:ext cx="4801870" cy="2512979"/>
          </a:xfrm>
          <a:custGeom>
            <a:rect l="l" t="t" r="r" b="b"/>
            <a:pathLst>
              <a:path w="4801870" h="2512979">
                <a:moveTo>
                  <a:pt x="0" y="0"/>
                </a:moveTo>
                <a:lnTo>
                  <a:pt x="4801870" y="0"/>
                </a:lnTo>
                <a:lnTo>
                  <a:pt x="4801870" y="2512979"/>
                </a:lnTo>
                <a:lnTo>
                  <a:pt x="0" y="2512979"/>
                </a:lnTo>
                <a:lnTo>
                  <a:pt x="0" y="0"/>
                </a:lnTo>
                <a:close/>
              </a:path>
            </a:pathLst>
          </a:custGeom>
          <a:blipFill>
            <a:blip r:embed="rId5"/>
            <a:stretch>
              <a:fillRect/>
            </a:stretch>
          </a:blipFill>
        </p:spPr>
        <p:txBody>
          <a:bodyPr/>
          <a:lstStyle/>
          <a:p/>
        </p:txBody>
      </p:sp>
      <p:sp>
        <p:nvSpPr>
          <p:cNvPr id="7" name="Freeform 7"/>
          <p:cNvSpPr/>
          <p:nvPr/>
        </p:nvSpPr>
        <p:spPr>
          <a:xfrm>
            <a:off x="10167138" y="5704239"/>
            <a:ext cx="6083064" cy="1939647"/>
          </a:xfrm>
          <a:custGeom>
            <a:rect l="l" t="t" r="r" b="b"/>
            <a:pathLst>
              <a:path w="6083064" h="1939646">
                <a:moveTo>
                  <a:pt x="0" y="0"/>
                </a:moveTo>
                <a:lnTo>
                  <a:pt x="6083064" y="0"/>
                </a:lnTo>
                <a:lnTo>
                  <a:pt x="6083064" y="1939647"/>
                </a:lnTo>
                <a:lnTo>
                  <a:pt x="0" y="1939647"/>
                </a:lnTo>
                <a:lnTo>
                  <a:pt x="0" y="0"/>
                </a:lnTo>
                <a:close/>
              </a:path>
            </a:pathLst>
          </a:custGeom>
          <a:blipFill>
            <a:blip r:embed="rId6"/>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4atuktta"/>
              </a:rPr>
              <a:t>https://tinyurl.com/4atuktta</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Rosewood Essential Oil Market Report 2024</dc:title>
  <cp:lastModifiedBy>decipher market</cp:lastModifiedBy>
  <cp:revision>2</cp:revision>
  <dcterms:created xsi:type="dcterms:W3CDTF">2006-08-16T00:00:00Z</dcterms:created>
  <dcterms:modified xsi:type="dcterms:W3CDTF">2024-05-31T12:45:48Z</dcterms:modified>
</cp:coreProperties>
</file>