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49" y="1311305"/>
            <a:ext cx="10853103" cy="891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3055" y="280062"/>
            <a:ext cx="17181889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858006" y="1808201"/>
            <a:ext cx="5861685" cy="2432050"/>
          </a:xfrm>
          <a:custGeom>
            <a:avLst/>
            <a:gdLst/>
            <a:ahLst/>
            <a:cxnLst/>
            <a:rect l="l" t="t" r="r" b="b"/>
            <a:pathLst>
              <a:path w="5861684" h="2432050">
                <a:moveTo>
                  <a:pt x="5737368" y="2432048"/>
                </a:moveTo>
                <a:lnTo>
                  <a:pt x="124178" y="2432048"/>
                </a:lnTo>
                <a:lnTo>
                  <a:pt x="75930" y="2422274"/>
                </a:lnTo>
                <a:lnTo>
                  <a:pt x="36442" y="2395626"/>
                </a:lnTo>
                <a:lnTo>
                  <a:pt x="9784" y="2356148"/>
                </a:lnTo>
                <a:lnTo>
                  <a:pt x="0" y="2307878"/>
                </a:lnTo>
                <a:lnTo>
                  <a:pt x="0" y="124184"/>
                </a:lnTo>
                <a:lnTo>
                  <a:pt x="9784" y="75912"/>
                </a:lnTo>
                <a:lnTo>
                  <a:pt x="36442" y="36431"/>
                </a:lnTo>
                <a:lnTo>
                  <a:pt x="75930" y="9781"/>
                </a:lnTo>
                <a:lnTo>
                  <a:pt x="124205" y="0"/>
                </a:lnTo>
                <a:lnTo>
                  <a:pt x="5737341" y="0"/>
                </a:lnTo>
                <a:lnTo>
                  <a:pt x="5785611" y="9781"/>
                </a:lnTo>
                <a:lnTo>
                  <a:pt x="5825089" y="36431"/>
                </a:lnTo>
                <a:lnTo>
                  <a:pt x="5851737" y="75912"/>
                </a:lnTo>
                <a:lnTo>
                  <a:pt x="5861517" y="124184"/>
                </a:lnTo>
                <a:lnTo>
                  <a:pt x="5861517" y="2307878"/>
                </a:lnTo>
                <a:lnTo>
                  <a:pt x="5851737" y="2356148"/>
                </a:lnTo>
                <a:lnTo>
                  <a:pt x="5825089" y="2395626"/>
                </a:lnTo>
                <a:lnTo>
                  <a:pt x="5785611" y="2422274"/>
                </a:lnTo>
                <a:lnTo>
                  <a:pt x="5737368" y="2432048"/>
                </a:lnTo>
                <a:close/>
              </a:path>
            </a:pathLst>
          </a:custGeom>
          <a:solidFill>
            <a:srgbClr val="7179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243876"/>
            <a:ext cx="5194935" cy="1413510"/>
          </a:xfrm>
          <a:custGeom>
            <a:avLst/>
            <a:gdLst/>
            <a:ahLst/>
            <a:cxnLst/>
            <a:rect l="l" t="t" r="r" b="b"/>
            <a:pathLst>
              <a:path w="5194935" h="1413510">
                <a:moveTo>
                  <a:pt x="0" y="1413046"/>
                </a:moveTo>
                <a:lnTo>
                  <a:pt x="0" y="0"/>
                </a:lnTo>
                <a:lnTo>
                  <a:pt x="4687336" y="0"/>
                </a:lnTo>
                <a:lnTo>
                  <a:pt x="5194651" y="1412984"/>
                </a:lnTo>
                <a:lnTo>
                  <a:pt x="0" y="1413046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858019" y="4451109"/>
            <a:ext cx="5861685" cy="2477135"/>
          </a:xfrm>
          <a:custGeom>
            <a:avLst/>
            <a:gdLst/>
            <a:ahLst/>
            <a:cxnLst/>
            <a:rect l="l" t="t" r="r" b="b"/>
            <a:pathLst>
              <a:path w="5861684" h="2477134">
                <a:moveTo>
                  <a:pt x="5737333" y="2476602"/>
                </a:moveTo>
                <a:lnTo>
                  <a:pt x="124180" y="2476602"/>
                </a:lnTo>
                <a:lnTo>
                  <a:pt x="75913" y="2466823"/>
                </a:lnTo>
                <a:lnTo>
                  <a:pt x="36431" y="2440173"/>
                </a:lnTo>
                <a:lnTo>
                  <a:pt x="9781" y="2400692"/>
                </a:lnTo>
                <a:lnTo>
                  <a:pt x="0" y="2352419"/>
                </a:lnTo>
                <a:lnTo>
                  <a:pt x="0" y="124185"/>
                </a:lnTo>
                <a:lnTo>
                  <a:pt x="9781" y="75913"/>
                </a:lnTo>
                <a:lnTo>
                  <a:pt x="36431" y="36431"/>
                </a:lnTo>
                <a:lnTo>
                  <a:pt x="75913" y="9781"/>
                </a:lnTo>
                <a:lnTo>
                  <a:pt x="124185" y="0"/>
                </a:lnTo>
                <a:lnTo>
                  <a:pt x="5737328" y="0"/>
                </a:lnTo>
                <a:lnTo>
                  <a:pt x="5785598" y="9781"/>
                </a:lnTo>
                <a:lnTo>
                  <a:pt x="5825076" y="36431"/>
                </a:lnTo>
                <a:lnTo>
                  <a:pt x="5851724" y="75913"/>
                </a:lnTo>
                <a:lnTo>
                  <a:pt x="5861504" y="124185"/>
                </a:lnTo>
                <a:lnTo>
                  <a:pt x="5861504" y="2352419"/>
                </a:lnTo>
                <a:lnTo>
                  <a:pt x="5851724" y="2400692"/>
                </a:lnTo>
                <a:lnTo>
                  <a:pt x="5825076" y="2440173"/>
                </a:lnTo>
                <a:lnTo>
                  <a:pt x="5785598" y="2466823"/>
                </a:lnTo>
                <a:lnTo>
                  <a:pt x="5737333" y="2476602"/>
                </a:lnTo>
                <a:close/>
              </a:path>
            </a:pathLst>
          </a:custGeom>
          <a:solidFill>
            <a:srgbClr val="4B3521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5045872"/>
            <a:ext cx="5412105" cy="1413510"/>
          </a:xfrm>
          <a:custGeom>
            <a:avLst/>
            <a:gdLst/>
            <a:ahLst/>
            <a:cxnLst/>
            <a:rect l="l" t="t" r="r" b="b"/>
            <a:pathLst>
              <a:path w="5412105" h="1413510">
                <a:moveTo>
                  <a:pt x="0" y="1413046"/>
                </a:moveTo>
                <a:lnTo>
                  <a:pt x="0" y="0"/>
                </a:lnTo>
                <a:lnTo>
                  <a:pt x="4904506" y="0"/>
                </a:lnTo>
                <a:lnTo>
                  <a:pt x="5411810" y="1413040"/>
                </a:lnTo>
                <a:lnTo>
                  <a:pt x="0" y="1413046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9678"/>
            <a:ext cx="17002587" cy="21790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7526" y="4026781"/>
            <a:ext cx="14961869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jp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hyperlink" Target="http://tinyurl.com/5smezfu5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981" y="3116399"/>
            <a:ext cx="10403840" cy="26733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165"/>
              </a:lnSpc>
              <a:spcBef>
                <a:spcPts val="100"/>
              </a:spcBef>
            </a:pPr>
            <a:r>
              <a:rPr dirty="0" sz="6500" spc="-10">
                <a:latin typeface="Lato"/>
                <a:cs typeface="Lato"/>
              </a:rPr>
              <a:t>GLOBAL</a:t>
            </a:r>
            <a:endParaRPr sz="6500">
              <a:latin typeface="Lato"/>
              <a:cs typeface="Lato"/>
            </a:endParaRPr>
          </a:p>
          <a:p>
            <a:pPr marL="12700" marR="5080">
              <a:lnSpc>
                <a:spcPts val="6530"/>
              </a:lnSpc>
              <a:spcBef>
                <a:spcPts val="635"/>
              </a:spcBef>
            </a:pPr>
            <a:r>
              <a:rPr dirty="0" sz="6500">
                <a:latin typeface="Lato"/>
                <a:cs typeface="Lato"/>
              </a:rPr>
              <a:t>ROSEMARY</a:t>
            </a:r>
            <a:r>
              <a:rPr dirty="0" sz="6500" spc="-125">
                <a:latin typeface="Lato"/>
                <a:cs typeface="Lato"/>
              </a:rPr>
              <a:t> </a:t>
            </a:r>
            <a:r>
              <a:rPr dirty="0" sz="6500">
                <a:latin typeface="Lato"/>
                <a:cs typeface="Lato"/>
              </a:rPr>
              <a:t>ESSENTIAL</a:t>
            </a:r>
            <a:r>
              <a:rPr dirty="0" sz="6500" spc="-125">
                <a:latin typeface="Lato"/>
                <a:cs typeface="Lato"/>
              </a:rPr>
              <a:t> </a:t>
            </a:r>
            <a:r>
              <a:rPr dirty="0" sz="6500" spc="-25">
                <a:latin typeface="Lato"/>
                <a:cs typeface="Lato"/>
              </a:rPr>
              <a:t>OIL </a:t>
            </a:r>
            <a:r>
              <a:rPr dirty="0" sz="6500">
                <a:latin typeface="Lato"/>
                <a:cs typeface="Lato"/>
              </a:rPr>
              <a:t>MARKET</a:t>
            </a:r>
            <a:r>
              <a:rPr dirty="0" sz="6500" spc="-175">
                <a:latin typeface="Lato"/>
                <a:cs typeface="Lato"/>
              </a:rPr>
              <a:t> </a:t>
            </a:r>
            <a:r>
              <a:rPr dirty="0" sz="6500" spc="-10">
                <a:latin typeface="Lato"/>
                <a:cs typeface="Lato"/>
              </a:rPr>
              <a:t>REPORT</a:t>
            </a:r>
            <a:endParaRPr sz="6500">
              <a:latin typeface="Lato"/>
              <a:cs typeface="La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8981" y="5602424"/>
            <a:ext cx="194056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20">
                <a:latin typeface="Lato"/>
                <a:cs typeface="Lato"/>
              </a:rPr>
              <a:t>2024</a:t>
            </a:r>
            <a:endParaRPr sz="65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0016" y="9475415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7909" rIns="0" bIns="0" rtlCol="0" vert="horz">
            <a:spAutoFit/>
          </a:bodyPr>
          <a:lstStyle/>
          <a:p>
            <a:pPr marL="56134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08769" y="2621654"/>
            <a:ext cx="9222740" cy="6835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-95">
                <a:latin typeface="Verdana"/>
                <a:cs typeface="Verdana"/>
              </a:rPr>
              <a:t>The</a:t>
            </a:r>
            <a:r>
              <a:rPr dirty="0" sz="3500" spc="-360">
                <a:latin typeface="Verdana"/>
                <a:cs typeface="Verdana"/>
              </a:rPr>
              <a:t> </a:t>
            </a:r>
            <a:r>
              <a:rPr dirty="0" sz="3500" spc="-85">
                <a:latin typeface="Verdana"/>
                <a:cs typeface="Verdana"/>
              </a:rPr>
              <a:t>leaves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60">
                <a:latin typeface="Verdana"/>
                <a:cs typeface="Verdana"/>
              </a:rPr>
              <a:t>of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the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-100">
                <a:latin typeface="Verdana"/>
                <a:cs typeface="Verdana"/>
              </a:rPr>
              <a:t>rosemary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-75">
                <a:latin typeface="Verdana"/>
                <a:cs typeface="Verdana"/>
              </a:rPr>
              <a:t>plant,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formally </a:t>
            </a:r>
            <a:r>
              <a:rPr dirty="0" sz="3500" spc="-114">
                <a:latin typeface="Verdana"/>
                <a:cs typeface="Verdana"/>
              </a:rPr>
              <a:t>known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40">
                <a:latin typeface="Verdana"/>
                <a:cs typeface="Verdana"/>
              </a:rPr>
              <a:t>as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00">
                <a:latin typeface="Verdana"/>
                <a:cs typeface="Verdana"/>
              </a:rPr>
              <a:t>Rosmarinus</a:t>
            </a:r>
            <a:r>
              <a:rPr dirty="0" sz="3500" spc="-325">
                <a:latin typeface="Verdana"/>
                <a:cs typeface="Verdana"/>
              </a:rPr>
              <a:t> </a:t>
            </a:r>
            <a:r>
              <a:rPr dirty="0" sz="3500" spc="-40">
                <a:latin typeface="Verdana"/>
                <a:cs typeface="Verdana"/>
              </a:rPr>
              <a:t>officinalis,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10">
                <a:latin typeface="Verdana"/>
                <a:cs typeface="Verdana"/>
              </a:rPr>
              <a:t>are</a:t>
            </a:r>
            <a:r>
              <a:rPr dirty="0" sz="3500" spc="-325">
                <a:latin typeface="Verdana"/>
                <a:cs typeface="Verdana"/>
              </a:rPr>
              <a:t> </a:t>
            </a:r>
            <a:r>
              <a:rPr dirty="0" sz="3500" spc="-20">
                <a:latin typeface="Verdana"/>
                <a:cs typeface="Verdana"/>
              </a:rPr>
              <a:t>used </a:t>
            </a:r>
            <a:r>
              <a:rPr dirty="0" sz="3500">
                <a:latin typeface="Verdana"/>
                <a:cs typeface="Verdana"/>
              </a:rPr>
              <a:t>to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210">
                <a:latin typeface="Verdana"/>
                <a:cs typeface="Verdana"/>
              </a:rPr>
              <a:t>make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00">
                <a:latin typeface="Verdana"/>
                <a:cs typeface="Verdana"/>
              </a:rPr>
              <a:t>rosemary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65">
                <a:latin typeface="Verdana"/>
                <a:cs typeface="Verdana"/>
              </a:rPr>
              <a:t>essential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90">
                <a:latin typeface="Verdana"/>
                <a:cs typeface="Verdana"/>
              </a:rPr>
              <a:t>oil,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75">
                <a:latin typeface="Verdana"/>
                <a:cs typeface="Verdana"/>
              </a:rPr>
              <a:t>a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highly concentrated</a:t>
            </a:r>
            <a:r>
              <a:rPr dirty="0" sz="3500" spc="-355">
                <a:latin typeface="Verdana"/>
                <a:cs typeface="Verdana"/>
              </a:rPr>
              <a:t> </a:t>
            </a:r>
            <a:r>
              <a:rPr dirty="0" sz="3500" spc="-60">
                <a:latin typeface="Verdana"/>
                <a:cs typeface="Verdana"/>
              </a:rPr>
              <a:t>and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-20">
                <a:latin typeface="Verdana"/>
                <a:cs typeface="Verdana"/>
              </a:rPr>
              <a:t>scented</a:t>
            </a:r>
            <a:r>
              <a:rPr dirty="0" sz="3500" spc="-355">
                <a:latin typeface="Verdana"/>
                <a:cs typeface="Verdana"/>
              </a:rPr>
              <a:t> </a:t>
            </a:r>
            <a:r>
              <a:rPr dirty="0" sz="3500" spc="-90">
                <a:latin typeface="Verdana"/>
                <a:cs typeface="Verdana"/>
              </a:rPr>
              <a:t>oil.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-195">
                <a:latin typeface="Verdana"/>
                <a:cs typeface="Verdana"/>
              </a:rPr>
              <a:t>It</a:t>
            </a:r>
            <a:r>
              <a:rPr dirty="0" sz="3500" spc="-355">
                <a:latin typeface="Verdana"/>
                <a:cs typeface="Verdana"/>
              </a:rPr>
              <a:t> </a:t>
            </a:r>
            <a:r>
              <a:rPr dirty="0" sz="3500" spc="-70">
                <a:latin typeface="Verdana"/>
                <a:cs typeface="Verdana"/>
              </a:rPr>
              <a:t>is</a:t>
            </a:r>
            <a:r>
              <a:rPr dirty="0" sz="3500" spc="-350">
                <a:latin typeface="Verdana"/>
                <a:cs typeface="Verdana"/>
              </a:rPr>
              <a:t> </a:t>
            </a:r>
            <a:r>
              <a:rPr dirty="0" sz="3500" spc="-20">
                <a:latin typeface="Verdana"/>
                <a:cs typeface="Verdana"/>
              </a:rPr>
              <a:t>made </a:t>
            </a:r>
            <a:r>
              <a:rPr dirty="0" sz="3500" spc="-114">
                <a:latin typeface="Verdana"/>
                <a:cs typeface="Verdana"/>
              </a:rPr>
              <a:t>using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175">
                <a:latin typeface="Verdana"/>
                <a:cs typeface="Verdana"/>
              </a:rPr>
              <a:t>a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45">
                <a:latin typeface="Verdana"/>
                <a:cs typeface="Verdana"/>
              </a:rPr>
              <a:t>method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called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110">
                <a:latin typeface="Verdana"/>
                <a:cs typeface="Verdana"/>
              </a:rPr>
              <a:t>steam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45">
                <a:latin typeface="Verdana"/>
                <a:cs typeface="Verdana"/>
              </a:rPr>
              <a:t>distillation,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in </a:t>
            </a:r>
            <a:r>
              <a:rPr dirty="0" sz="3500" spc="-35">
                <a:latin typeface="Verdana"/>
                <a:cs typeface="Verdana"/>
              </a:rPr>
              <a:t>which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0">
                <a:latin typeface="Verdana"/>
                <a:cs typeface="Verdana"/>
              </a:rPr>
              <a:t>rosemary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85">
                <a:latin typeface="Verdana"/>
                <a:cs typeface="Verdana"/>
              </a:rPr>
              <a:t>leaves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110">
                <a:latin typeface="Verdana"/>
                <a:cs typeface="Verdana"/>
              </a:rPr>
              <a:t>are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40">
                <a:latin typeface="Verdana"/>
                <a:cs typeface="Verdana"/>
              </a:rPr>
              <a:t>pushed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through </a:t>
            </a:r>
            <a:r>
              <a:rPr dirty="0" sz="3500" spc="-155">
                <a:latin typeface="Verdana"/>
                <a:cs typeface="Verdana"/>
              </a:rPr>
              <a:t>steam,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which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80">
                <a:latin typeface="Verdana"/>
                <a:cs typeface="Verdana"/>
              </a:rPr>
              <a:t>causes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the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oil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45">
                <a:latin typeface="Verdana"/>
                <a:cs typeface="Verdana"/>
              </a:rPr>
              <a:t>in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the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85">
                <a:latin typeface="Verdana"/>
                <a:cs typeface="Verdana"/>
              </a:rPr>
              <a:t>leaves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to </a:t>
            </a:r>
            <a:r>
              <a:rPr dirty="0" sz="3500" spc="-65">
                <a:latin typeface="Verdana"/>
                <a:cs typeface="Verdana"/>
              </a:rPr>
              <a:t>evaporate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before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50">
                <a:latin typeface="Verdana"/>
                <a:cs typeface="Verdana"/>
              </a:rPr>
              <a:t>condensing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into</a:t>
            </a:r>
            <a:r>
              <a:rPr dirty="0" sz="3500" spc="-340">
                <a:latin typeface="Verdana"/>
                <a:cs typeface="Verdana"/>
              </a:rPr>
              <a:t> </a:t>
            </a:r>
            <a:r>
              <a:rPr dirty="0" sz="3500" spc="-175">
                <a:latin typeface="Verdana"/>
                <a:cs typeface="Verdana"/>
              </a:rPr>
              <a:t>a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liquid </a:t>
            </a:r>
            <a:r>
              <a:rPr dirty="0" sz="3500" spc="-105">
                <a:latin typeface="Verdana"/>
                <a:cs typeface="Verdana"/>
              </a:rPr>
              <a:t>form.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85">
                <a:latin typeface="Verdana"/>
                <a:cs typeface="Verdana"/>
              </a:rPr>
              <a:t>Due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>
                <a:latin typeface="Verdana"/>
                <a:cs typeface="Verdana"/>
              </a:rPr>
              <a:t>to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its</a:t>
            </a:r>
            <a:r>
              <a:rPr dirty="0" sz="3500" spc="-330">
                <a:latin typeface="Verdana"/>
                <a:cs typeface="Verdana"/>
              </a:rPr>
              <a:t> </a:t>
            </a:r>
            <a:r>
              <a:rPr dirty="0" sz="3500" spc="-40">
                <a:latin typeface="Verdana"/>
                <a:cs typeface="Verdana"/>
              </a:rPr>
              <a:t>antibacterial</a:t>
            </a:r>
            <a:r>
              <a:rPr dirty="0" sz="3500" spc="-335">
                <a:latin typeface="Verdana"/>
                <a:cs typeface="Verdana"/>
              </a:rPr>
              <a:t> </a:t>
            </a:r>
            <a:r>
              <a:rPr dirty="0" sz="3500" spc="-25">
                <a:latin typeface="Verdana"/>
                <a:cs typeface="Verdana"/>
              </a:rPr>
              <a:t>and </a:t>
            </a:r>
            <a:r>
              <a:rPr dirty="0" sz="3500" spc="-70">
                <a:latin typeface="Verdana"/>
                <a:cs typeface="Verdana"/>
              </a:rPr>
              <a:t>antioxidant</a:t>
            </a:r>
            <a:r>
              <a:rPr dirty="0" sz="3500" spc="-315">
                <a:latin typeface="Verdana"/>
                <a:cs typeface="Verdana"/>
              </a:rPr>
              <a:t> </a:t>
            </a:r>
            <a:r>
              <a:rPr dirty="0" sz="3500" spc="-60">
                <a:latin typeface="Verdana"/>
                <a:cs typeface="Verdana"/>
              </a:rPr>
              <a:t>properties,</a:t>
            </a:r>
            <a:r>
              <a:rPr dirty="0" sz="3500" spc="-315">
                <a:latin typeface="Verdana"/>
                <a:cs typeface="Verdana"/>
              </a:rPr>
              <a:t> </a:t>
            </a:r>
            <a:r>
              <a:rPr dirty="0" sz="3500" spc="-35">
                <a:latin typeface="Verdana"/>
                <a:cs typeface="Verdana"/>
              </a:rPr>
              <a:t>which</a:t>
            </a:r>
            <a:r>
              <a:rPr dirty="0" sz="3500" spc="-315">
                <a:latin typeface="Verdana"/>
                <a:cs typeface="Verdana"/>
              </a:rPr>
              <a:t> </a:t>
            </a:r>
            <a:r>
              <a:rPr dirty="0" sz="3500" spc="-110">
                <a:latin typeface="Verdana"/>
                <a:cs typeface="Verdana"/>
              </a:rPr>
              <a:t>are</a:t>
            </a:r>
            <a:r>
              <a:rPr dirty="0" sz="3500" spc="-31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utilized </a:t>
            </a:r>
            <a:r>
              <a:rPr dirty="0" sz="3500" spc="-140">
                <a:latin typeface="Verdana"/>
                <a:cs typeface="Verdana"/>
              </a:rPr>
              <a:t>as</a:t>
            </a:r>
            <a:r>
              <a:rPr dirty="0" sz="3500" spc="-355">
                <a:latin typeface="Verdana"/>
                <a:cs typeface="Verdana"/>
              </a:rPr>
              <a:t> </a:t>
            </a:r>
            <a:r>
              <a:rPr dirty="0" sz="3500" spc="50">
                <a:latin typeface="Verdana"/>
                <a:cs typeface="Verdana"/>
              </a:rPr>
              <a:t>food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90">
                <a:latin typeface="Verdana"/>
                <a:cs typeface="Verdana"/>
              </a:rPr>
              <a:t>preservatives,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75">
                <a:latin typeface="Verdana"/>
                <a:cs typeface="Verdana"/>
              </a:rPr>
              <a:t>growth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35">
                <a:latin typeface="Verdana"/>
                <a:cs typeface="Verdana"/>
              </a:rPr>
              <a:t>was</a:t>
            </a:r>
            <a:r>
              <a:rPr dirty="0" sz="3500" spc="-345">
                <a:latin typeface="Verdana"/>
                <a:cs typeface="Verdana"/>
              </a:rPr>
              <a:t> </a:t>
            </a:r>
            <a:r>
              <a:rPr dirty="0" sz="3500" spc="-10">
                <a:latin typeface="Verdana"/>
                <a:cs typeface="Verdana"/>
              </a:rPr>
              <a:t>stunted.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811908" y="5453938"/>
            <a:ext cx="7816850" cy="2366645"/>
            <a:chOff x="9811908" y="5453938"/>
            <a:chExt cx="7816850" cy="2366645"/>
          </a:xfrm>
        </p:grpSpPr>
        <p:sp>
          <p:nvSpPr>
            <p:cNvPr id="4" name="object 4" descr=""/>
            <p:cNvSpPr/>
            <p:nvPr/>
          </p:nvSpPr>
          <p:spPr>
            <a:xfrm>
              <a:off x="9811908" y="5453938"/>
              <a:ext cx="7816850" cy="2366645"/>
            </a:xfrm>
            <a:custGeom>
              <a:avLst/>
              <a:gdLst/>
              <a:ahLst/>
              <a:cxnLst/>
              <a:rect l="l" t="t" r="r" b="b"/>
              <a:pathLst>
                <a:path w="7816850" h="2366645">
                  <a:moveTo>
                    <a:pt x="6864004" y="2366436"/>
                  </a:moveTo>
                  <a:lnTo>
                    <a:pt x="952499" y="2366436"/>
                  </a:lnTo>
                  <a:lnTo>
                    <a:pt x="902130" y="2365105"/>
                  </a:lnTo>
                  <a:lnTo>
                    <a:pt x="852131" y="2361137"/>
                  </a:lnTo>
                  <a:lnTo>
                    <a:pt x="802598" y="2354572"/>
                  </a:lnTo>
                  <a:lnTo>
                    <a:pt x="753625" y="2345448"/>
                  </a:lnTo>
                  <a:lnTo>
                    <a:pt x="705308" y="2333806"/>
                  </a:lnTo>
                  <a:lnTo>
                    <a:pt x="657740" y="2319683"/>
                  </a:lnTo>
                  <a:lnTo>
                    <a:pt x="611016" y="2303120"/>
                  </a:lnTo>
                  <a:lnTo>
                    <a:pt x="565231" y="2284156"/>
                  </a:lnTo>
                  <a:lnTo>
                    <a:pt x="520480" y="2262829"/>
                  </a:lnTo>
                  <a:lnTo>
                    <a:pt x="476858" y="2239179"/>
                  </a:lnTo>
                  <a:lnTo>
                    <a:pt x="434458" y="2213245"/>
                  </a:lnTo>
                  <a:lnTo>
                    <a:pt x="393376" y="2185066"/>
                  </a:lnTo>
                  <a:lnTo>
                    <a:pt x="353706" y="2154682"/>
                  </a:lnTo>
                  <a:lnTo>
                    <a:pt x="315544" y="2122131"/>
                  </a:lnTo>
                  <a:lnTo>
                    <a:pt x="278983" y="2087453"/>
                  </a:lnTo>
                  <a:lnTo>
                    <a:pt x="244310" y="2050897"/>
                  </a:lnTo>
                  <a:lnTo>
                    <a:pt x="211763" y="2012738"/>
                  </a:lnTo>
                  <a:lnTo>
                    <a:pt x="181381" y="1973071"/>
                  </a:lnTo>
                  <a:lnTo>
                    <a:pt x="153204" y="1931990"/>
                  </a:lnTo>
                  <a:lnTo>
                    <a:pt x="127270" y="1889591"/>
                  </a:lnTo>
                  <a:lnTo>
                    <a:pt x="103620" y="1845968"/>
                  </a:lnTo>
                  <a:lnTo>
                    <a:pt x="82292" y="1801216"/>
                  </a:lnTo>
                  <a:lnTo>
                    <a:pt x="63326" y="1755430"/>
                  </a:lnTo>
                  <a:lnTo>
                    <a:pt x="46761" y="1708705"/>
                  </a:lnTo>
                  <a:lnTo>
                    <a:pt x="32637" y="1661135"/>
                  </a:lnTo>
                  <a:lnTo>
                    <a:pt x="20992" y="1612815"/>
                  </a:lnTo>
                  <a:lnTo>
                    <a:pt x="11867" y="1563840"/>
                  </a:lnTo>
                  <a:lnTo>
                    <a:pt x="5300" y="1514306"/>
                  </a:lnTo>
                  <a:lnTo>
                    <a:pt x="1331" y="1464306"/>
                  </a:lnTo>
                  <a:lnTo>
                    <a:pt x="0" y="1413944"/>
                  </a:lnTo>
                  <a:lnTo>
                    <a:pt x="0" y="952491"/>
                  </a:lnTo>
                  <a:lnTo>
                    <a:pt x="1331" y="902130"/>
                  </a:lnTo>
                  <a:lnTo>
                    <a:pt x="5300" y="852131"/>
                  </a:lnTo>
                  <a:lnTo>
                    <a:pt x="11867" y="802598"/>
                  </a:lnTo>
                  <a:lnTo>
                    <a:pt x="20992" y="753625"/>
                  </a:lnTo>
                  <a:lnTo>
                    <a:pt x="32637" y="705308"/>
                  </a:lnTo>
                  <a:lnTo>
                    <a:pt x="46761" y="657740"/>
                  </a:lnTo>
                  <a:lnTo>
                    <a:pt x="63326" y="611016"/>
                  </a:lnTo>
                  <a:lnTo>
                    <a:pt x="82292" y="565231"/>
                  </a:lnTo>
                  <a:lnTo>
                    <a:pt x="103620" y="520481"/>
                  </a:lnTo>
                  <a:lnTo>
                    <a:pt x="127270" y="476858"/>
                  </a:lnTo>
                  <a:lnTo>
                    <a:pt x="153204" y="434458"/>
                  </a:lnTo>
                  <a:lnTo>
                    <a:pt x="181381" y="393376"/>
                  </a:lnTo>
                  <a:lnTo>
                    <a:pt x="211763" y="353707"/>
                  </a:lnTo>
                  <a:lnTo>
                    <a:pt x="244310" y="315544"/>
                  </a:lnTo>
                  <a:lnTo>
                    <a:pt x="278983" y="278983"/>
                  </a:lnTo>
                  <a:lnTo>
                    <a:pt x="315544" y="244310"/>
                  </a:lnTo>
                  <a:lnTo>
                    <a:pt x="353706" y="211763"/>
                  </a:lnTo>
                  <a:lnTo>
                    <a:pt x="393376" y="181381"/>
                  </a:lnTo>
                  <a:lnTo>
                    <a:pt x="434458" y="153204"/>
                  </a:lnTo>
                  <a:lnTo>
                    <a:pt x="476858" y="127270"/>
                  </a:lnTo>
                  <a:lnTo>
                    <a:pt x="520480" y="103620"/>
                  </a:lnTo>
                  <a:lnTo>
                    <a:pt x="565231" y="82292"/>
                  </a:lnTo>
                  <a:lnTo>
                    <a:pt x="611016" y="63326"/>
                  </a:lnTo>
                  <a:lnTo>
                    <a:pt x="657740" y="46761"/>
                  </a:lnTo>
                  <a:lnTo>
                    <a:pt x="705308" y="32637"/>
                  </a:lnTo>
                  <a:lnTo>
                    <a:pt x="753625" y="20992"/>
                  </a:lnTo>
                  <a:lnTo>
                    <a:pt x="802598" y="11867"/>
                  </a:lnTo>
                  <a:lnTo>
                    <a:pt x="852131" y="5300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6864009" y="0"/>
                  </a:lnTo>
                  <a:lnTo>
                    <a:pt x="6914374" y="1331"/>
                  </a:lnTo>
                  <a:lnTo>
                    <a:pt x="6964374" y="5300"/>
                  </a:lnTo>
                  <a:lnTo>
                    <a:pt x="7013908" y="11867"/>
                  </a:lnTo>
                  <a:lnTo>
                    <a:pt x="7062883" y="20992"/>
                  </a:lnTo>
                  <a:lnTo>
                    <a:pt x="7111202" y="32637"/>
                  </a:lnTo>
                  <a:lnTo>
                    <a:pt x="7158772" y="46761"/>
                  </a:lnTo>
                  <a:lnTo>
                    <a:pt x="7205498" y="63326"/>
                  </a:lnTo>
                  <a:lnTo>
                    <a:pt x="7251284" y="82292"/>
                  </a:lnTo>
                  <a:lnTo>
                    <a:pt x="7296036" y="103620"/>
                  </a:lnTo>
                  <a:lnTo>
                    <a:pt x="7339659" y="127270"/>
                  </a:lnTo>
                  <a:lnTo>
                    <a:pt x="7382058" y="153204"/>
                  </a:lnTo>
                  <a:lnTo>
                    <a:pt x="7423139" y="181381"/>
                  </a:lnTo>
                  <a:lnTo>
                    <a:pt x="7462806" y="211763"/>
                  </a:lnTo>
                  <a:lnTo>
                    <a:pt x="7500965" y="244310"/>
                  </a:lnTo>
                  <a:lnTo>
                    <a:pt x="7537521" y="278983"/>
                  </a:lnTo>
                  <a:lnTo>
                    <a:pt x="7572199" y="315544"/>
                  </a:lnTo>
                  <a:lnTo>
                    <a:pt x="7604749" y="353707"/>
                  </a:lnTo>
                  <a:lnTo>
                    <a:pt x="7635134" y="393376"/>
                  </a:lnTo>
                  <a:lnTo>
                    <a:pt x="7663313" y="434458"/>
                  </a:lnTo>
                  <a:lnTo>
                    <a:pt x="7689247" y="476858"/>
                  </a:lnTo>
                  <a:lnTo>
                    <a:pt x="7712897" y="520481"/>
                  </a:lnTo>
                  <a:lnTo>
                    <a:pt x="7734223" y="565231"/>
                  </a:lnTo>
                  <a:lnTo>
                    <a:pt x="7753188" y="611016"/>
                  </a:lnTo>
                  <a:lnTo>
                    <a:pt x="7769751" y="657740"/>
                  </a:lnTo>
                  <a:lnTo>
                    <a:pt x="7783873" y="705308"/>
                  </a:lnTo>
                  <a:lnTo>
                    <a:pt x="7795516" y="753625"/>
                  </a:lnTo>
                  <a:lnTo>
                    <a:pt x="7804639" y="802598"/>
                  </a:lnTo>
                  <a:lnTo>
                    <a:pt x="7811205" y="852131"/>
                  </a:lnTo>
                  <a:lnTo>
                    <a:pt x="7815173" y="902130"/>
                  </a:lnTo>
                  <a:lnTo>
                    <a:pt x="7816504" y="952491"/>
                  </a:lnTo>
                  <a:lnTo>
                    <a:pt x="7816504" y="1413944"/>
                  </a:lnTo>
                  <a:lnTo>
                    <a:pt x="7815173" y="1464306"/>
                  </a:lnTo>
                  <a:lnTo>
                    <a:pt x="7811205" y="1514306"/>
                  </a:lnTo>
                  <a:lnTo>
                    <a:pt x="7804639" y="1563840"/>
                  </a:lnTo>
                  <a:lnTo>
                    <a:pt x="7795516" y="1612815"/>
                  </a:lnTo>
                  <a:lnTo>
                    <a:pt x="7783873" y="1661135"/>
                  </a:lnTo>
                  <a:lnTo>
                    <a:pt x="7769751" y="1708705"/>
                  </a:lnTo>
                  <a:lnTo>
                    <a:pt x="7753188" y="1755430"/>
                  </a:lnTo>
                  <a:lnTo>
                    <a:pt x="7734223" y="1801216"/>
                  </a:lnTo>
                  <a:lnTo>
                    <a:pt x="7712897" y="1845968"/>
                  </a:lnTo>
                  <a:lnTo>
                    <a:pt x="7689247" y="1889591"/>
                  </a:lnTo>
                  <a:lnTo>
                    <a:pt x="7663313" y="1931990"/>
                  </a:lnTo>
                  <a:lnTo>
                    <a:pt x="7635134" y="1973071"/>
                  </a:lnTo>
                  <a:lnTo>
                    <a:pt x="7604749" y="2012738"/>
                  </a:lnTo>
                  <a:lnTo>
                    <a:pt x="7572199" y="2050897"/>
                  </a:lnTo>
                  <a:lnTo>
                    <a:pt x="7537521" y="2087453"/>
                  </a:lnTo>
                  <a:lnTo>
                    <a:pt x="7500965" y="2122131"/>
                  </a:lnTo>
                  <a:lnTo>
                    <a:pt x="7462806" y="2154682"/>
                  </a:lnTo>
                  <a:lnTo>
                    <a:pt x="7423139" y="2185066"/>
                  </a:lnTo>
                  <a:lnTo>
                    <a:pt x="7382058" y="2213245"/>
                  </a:lnTo>
                  <a:lnTo>
                    <a:pt x="7339659" y="2239179"/>
                  </a:lnTo>
                  <a:lnTo>
                    <a:pt x="7296036" y="2262829"/>
                  </a:lnTo>
                  <a:lnTo>
                    <a:pt x="7251284" y="2284156"/>
                  </a:lnTo>
                  <a:lnTo>
                    <a:pt x="7205498" y="2303120"/>
                  </a:lnTo>
                  <a:lnTo>
                    <a:pt x="7158772" y="2319683"/>
                  </a:lnTo>
                  <a:lnTo>
                    <a:pt x="7111202" y="2333806"/>
                  </a:lnTo>
                  <a:lnTo>
                    <a:pt x="7062883" y="2345448"/>
                  </a:lnTo>
                  <a:lnTo>
                    <a:pt x="7013908" y="2354572"/>
                  </a:lnTo>
                  <a:lnTo>
                    <a:pt x="6964374" y="2361137"/>
                  </a:lnTo>
                  <a:lnTo>
                    <a:pt x="6914374" y="2365105"/>
                  </a:lnTo>
                  <a:lnTo>
                    <a:pt x="6864004" y="2366436"/>
                  </a:lnTo>
                  <a:close/>
                </a:path>
              </a:pathLst>
            </a:custGeom>
            <a:solidFill>
              <a:srgbClr val="3533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3685" y="5744717"/>
              <a:ext cx="1904999" cy="1904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089184" y="5668396"/>
              <a:ext cx="1881505" cy="1881505"/>
            </a:xfrm>
            <a:custGeom>
              <a:avLst/>
              <a:gdLst/>
              <a:ahLst/>
              <a:cxnLst/>
              <a:rect l="l" t="t" r="r" b="b"/>
              <a:pathLst>
                <a:path w="1881504" h="1881504">
                  <a:moveTo>
                    <a:pt x="940521" y="1881072"/>
                  </a:moveTo>
                  <a:lnTo>
                    <a:pt x="892121" y="1879849"/>
                  </a:lnTo>
                  <a:lnTo>
                    <a:pt x="844357" y="1876217"/>
                  </a:lnTo>
                  <a:lnTo>
                    <a:pt x="797287" y="1870236"/>
                  </a:lnTo>
                  <a:lnTo>
                    <a:pt x="750971" y="1861965"/>
                  </a:lnTo>
                  <a:lnTo>
                    <a:pt x="705468" y="1851463"/>
                  </a:lnTo>
                  <a:lnTo>
                    <a:pt x="660837" y="1838789"/>
                  </a:lnTo>
                  <a:lnTo>
                    <a:pt x="617136" y="1824002"/>
                  </a:lnTo>
                  <a:lnTo>
                    <a:pt x="574425" y="1807162"/>
                  </a:lnTo>
                  <a:lnTo>
                    <a:pt x="532764" y="1788328"/>
                  </a:lnTo>
                  <a:lnTo>
                    <a:pt x="492210" y="1767558"/>
                  </a:lnTo>
                  <a:lnTo>
                    <a:pt x="452824" y="1744911"/>
                  </a:lnTo>
                  <a:lnTo>
                    <a:pt x="414664" y="1720447"/>
                  </a:lnTo>
                  <a:lnTo>
                    <a:pt x="377790" y="1694226"/>
                  </a:lnTo>
                  <a:lnTo>
                    <a:pt x="342260" y="1666305"/>
                  </a:lnTo>
                  <a:lnTo>
                    <a:pt x="308133" y="1636744"/>
                  </a:lnTo>
                  <a:lnTo>
                    <a:pt x="275470" y="1605602"/>
                  </a:lnTo>
                  <a:lnTo>
                    <a:pt x="244328" y="1572938"/>
                  </a:lnTo>
                  <a:lnTo>
                    <a:pt x="214767" y="1538812"/>
                  </a:lnTo>
                  <a:lnTo>
                    <a:pt x="186846" y="1503282"/>
                  </a:lnTo>
                  <a:lnTo>
                    <a:pt x="160624" y="1466408"/>
                  </a:lnTo>
                  <a:lnTo>
                    <a:pt x="136161" y="1428248"/>
                  </a:lnTo>
                  <a:lnTo>
                    <a:pt x="113514" y="1388861"/>
                  </a:lnTo>
                  <a:lnTo>
                    <a:pt x="92744" y="1348308"/>
                  </a:lnTo>
                  <a:lnTo>
                    <a:pt x="73909" y="1306646"/>
                  </a:lnTo>
                  <a:lnTo>
                    <a:pt x="57069" y="1263936"/>
                  </a:lnTo>
                  <a:lnTo>
                    <a:pt x="42283" y="1220235"/>
                  </a:lnTo>
                  <a:lnTo>
                    <a:pt x="29609" y="1175604"/>
                  </a:lnTo>
                  <a:lnTo>
                    <a:pt x="19107" y="1130100"/>
                  </a:lnTo>
                  <a:lnTo>
                    <a:pt x="10836" y="1083784"/>
                  </a:lnTo>
                  <a:lnTo>
                    <a:pt x="4855" y="1036715"/>
                  </a:lnTo>
                  <a:lnTo>
                    <a:pt x="1223" y="988951"/>
                  </a:lnTo>
                  <a:lnTo>
                    <a:pt x="0" y="940560"/>
                  </a:lnTo>
                  <a:lnTo>
                    <a:pt x="1223" y="892152"/>
                  </a:lnTo>
                  <a:lnTo>
                    <a:pt x="4855" y="844387"/>
                  </a:lnTo>
                  <a:lnTo>
                    <a:pt x="10836" y="797317"/>
                  </a:lnTo>
                  <a:lnTo>
                    <a:pt x="19107" y="751001"/>
                  </a:lnTo>
                  <a:lnTo>
                    <a:pt x="29609" y="705497"/>
                  </a:lnTo>
                  <a:lnTo>
                    <a:pt x="42283" y="660864"/>
                  </a:lnTo>
                  <a:lnTo>
                    <a:pt x="57069" y="617163"/>
                  </a:lnTo>
                  <a:lnTo>
                    <a:pt x="73909" y="574451"/>
                  </a:lnTo>
                  <a:lnTo>
                    <a:pt x="92744" y="532788"/>
                  </a:lnTo>
                  <a:lnTo>
                    <a:pt x="113514" y="492234"/>
                  </a:lnTo>
                  <a:lnTo>
                    <a:pt x="136161" y="452846"/>
                  </a:lnTo>
                  <a:lnTo>
                    <a:pt x="160624" y="414685"/>
                  </a:lnTo>
                  <a:lnTo>
                    <a:pt x="186846" y="377809"/>
                  </a:lnTo>
                  <a:lnTo>
                    <a:pt x="214767" y="342278"/>
                  </a:lnTo>
                  <a:lnTo>
                    <a:pt x="244328" y="308150"/>
                  </a:lnTo>
                  <a:lnTo>
                    <a:pt x="275470" y="275485"/>
                  </a:lnTo>
                  <a:lnTo>
                    <a:pt x="308133" y="244342"/>
                  </a:lnTo>
                  <a:lnTo>
                    <a:pt x="342260" y="214780"/>
                  </a:lnTo>
                  <a:lnTo>
                    <a:pt x="377790" y="186857"/>
                  </a:lnTo>
                  <a:lnTo>
                    <a:pt x="414664" y="160634"/>
                  </a:lnTo>
                  <a:lnTo>
                    <a:pt x="452824" y="136169"/>
                  </a:lnTo>
                  <a:lnTo>
                    <a:pt x="492210" y="113521"/>
                  </a:lnTo>
                  <a:lnTo>
                    <a:pt x="532764" y="92750"/>
                  </a:lnTo>
                  <a:lnTo>
                    <a:pt x="574425" y="73914"/>
                  </a:lnTo>
                  <a:lnTo>
                    <a:pt x="617136" y="57073"/>
                  </a:lnTo>
                  <a:lnTo>
                    <a:pt x="660837" y="42286"/>
                  </a:lnTo>
                  <a:lnTo>
                    <a:pt x="705468" y="29611"/>
                  </a:lnTo>
                  <a:lnTo>
                    <a:pt x="750971" y="19109"/>
                  </a:lnTo>
                  <a:lnTo>
                    <a:pt x="797287" y="10837"/>
                  </a:lnTo>
                  <a:lnTo>
                    <a:pt x="844357" y="4855"/>
                  </a:lnTo>
                  <a:lnTo>
                    <a:pt x="892121" y="1223"/>
                  </a:lnTo>
                  <a:lnTo>
                    <a:pt x="940516" y="0"/>
                  </a:lnTo>
                  <a:lnTo>
                    <a:pt x="988920" y="1223"/>
                  </a:lnTo>
                  <a:lnTo>
                    <a:pt x="1036685" y="4855"/>
                  </a:lnTo>
                  <a:lnTo>
                    <a:pt x="1083754" y="10837"/>
                  </a:lnTo>
                  <a:lnTo>
                    <a:pt x="1130071" y="19109"/>
                  </a:lnTo>
                  <a:lnTo>
                    <a:pt x="1175575" y="29611"/>
                  </a:lnTo>
                  <a:lnTo>
                    <a:pt x="1220207" y="42286"/>
                  </a:lnTo>
                  <a:lnTo>
                    <a:pt x="1263909" y="57073"/>
                  </a:lnTo>
                  <a:lnTo>
                    <a:pt x="1306621" y="73914"/>
                  </a:lnTo>
                  <a:lnTo>
                    <a:pt x="1348283" y="92750"/>
                  </a:lnTo>
                  <a:lnTo>
                    <a:pt x="1388838" y="113521"/>
                  </a:lnTo>
                  <a:lnTo>
                    <a:pt x="1428225" y="136169"/>
                  </a:lnTo>
                  <a:lnTo>
                    <a:pt x="1466387" y="160634"/>
                  </a:lnTo>
                  <a:lnTo>
                    <a:pt x="1503262" y="186857"/>
                  </a:lnTo>
                  <a:lnTo>
                    <a:pt x="1538794" y="214780"/>
                  </a:lnTo>
                  <a:lnTo>
                    <a:pt x="1572921" y="244342"/>
                  </a:lnTo>
                  <a:lnTo>
                    <a:pt x="1605587" y="275485"/>
                  </a:lnTo>
                  <a:lnTo>
                    <a:pt x="1636730" y="308150"/>
                  </a:lnTo>
                  <a:lnTo>
                    <a:pt x="1666292" y="342278"/>
                  </a:lnTo>
                  <a:lnTo>
                    <a:pt x="1694214" y="377809"/>
                  </a:lnTo>
                  <a:lnTo>
                    <a:pt x="1720438" y="414685"/>
                  </a:lnTo>
                  <a:lnTo>
                    <a:pt x="1744903" y="452846"/>
                  </a:lnTo>
                  <a:lnTo>
                    <a:pt x="1767550" y="492234"/>
                  </a:lnTo>
                  <a:lnTo>
                    <a:pt x="1788322" y="532788"/>
                  </a:lnTo>
                  <a:lnTo>
                    <a:pt x="1807157" y="574451"/>
                  </a:lnTo>
                  <a:lnTo>
                    <a:pt x="1823999" y="617163"/>
                  </a:lnTo>
                  <a:lnTo>
                    <a:pt x="1838786" y="660864"/>
                  </a:lnTo>
                  <a:lnTo>
                    <a:pt x="1851461" y="705497"/>
                  </a:lnTo>
                  <a:lnTo>
                    <a:pt x="1861963" y="751001"/>
                  </a:lnTo>
                  <a:lnTo>
                    <a:pt x="1870235" y="797317"/>
                  </a:lnTo>
                  <a:lnTo>
                    <a:pt x="1876216" y="844387"/>
                  </a:lnTo>
                  <a:lnTo>
                    <a:pt x="1879848" y="892152"/>
                  </a:lnTo>
                  <a:lnTo>
                    <a:pt x="1881072" y="940542"/>
                  </a:lnTo>
                  <a:lnTo>
                    <a:pt x="1879848" y="988951"/>
                  </a:lnTo>
                  <a:lnTo>
                    <a:pt x="1876216" y="1036715"/>
                  </a:lnTo>
                  <a:lnTo>
                    <a:pt x="1870235" y="1083784"/>
                  </a:lnTo>
                  <a:lnTo>
                    <a:pt x="1861963" y="1130100"/>
                  </a:lnTo>
                  <a:lnTo>
                    <a:pt x="1851461" y="1175604"/>
                  </a:lnTo>
                  <a:lnTo>
                    <a:pt x="1838786" y="1220235"/>
                  </a:lnTo>
                  <a:lnTo>
                    <a:pt x="1823999" y="1263936"/>
                  </a:lnTo>
                  <a:lnTo>
                    <a:pt x="1807157" y="1306646"/>
                  </a:lnTo>
                  <a:lnTo>
                    <a:pt x="1788322" y="1348308"/>
                  </a:lnTo>
                  <a:lnTo>
                    <a:pt x="1767550" y="1388861"/>
                  </a:lnTo>
                  <a:lnTo>
                    <a:pt x="1744903" y="1428248"/>
                  </a:lnTo>
                  <a:lnTo>
                    <a:pt x="1720438" y="1466408"/>
                  </a:lnTo>
                  <a:lnTo>
                    <a:pt x="1694214" y="1503282"/>
                  </a:lnTo>
                  <a:lnTo>
                    <a:pt x="1666292" y="1538812"/>
                  </a:lnTo>
                  <a:lnTo>
                    <a:pt x="1636730" y="1572938"/>
                  </a:lnTo>
                  <a:lnTo>
                    <a:pt x="1605587" y="1605602"/>
                  </a:lnTo>
                  <a:lnTo>
                    <a:pt x="1572921" y="1636744"/>
                  </a:lnTo>
                  <a:lnTo>
                    <a:pt x="1538794" y="1666305"/>
                  </a:lnTo>
                  <a:lnTo>
                    <a:pt x="1503262" y="1694226"/>
                  </a:lnTo>
                  <a:lnTo>
                    <a:pt x="1466387" y="1720447"/>
                  </a:lnTo>
                  <a:lnTo>
                    <a:pt x="1428225" y="1744911"/>
                  </a:lnTo>
                  <a:lnTo>
                    <a:pt x="1388838" y="1767558"/>
                  </a:lnTo>
                  <a:lnTo>
                    <a:pt x="1348283" y="1788328"/>
                  </a:lnTo>
                  <a:lnTo>
                    <a:pt x="1306621" y="1807162"/>
                  </a:lnTo>
                  <a:lnTo>
                    <a:pt x="1263909" y="1824002"/>
                  </a:lnTo>
                  <a:lnTo>
                    <a:pt x="1220207" y="1838789"/>
                  </a:lnTo>
                  <a:lnTo>
                    <a:pt x="1175575" y="1851463"/>
                  </a:lnTo>
                  <a:lnTo>
                    <a:pt x="1130071" y="1861965"/>
                  </a:lnTo>
                  <a:lnTo>
                    <a:pt x="1083754" y="1870236"/>
                  </a:lnTo>
                  <a:lnTo>
                    <a:pt x="1036685" y="1876217"/>
                  </a:lnTo>
                  <a:lnTo>
                    <a:pt x="988920" y="1879849"/>
                  </a:lnTo>
                  <a:lnTo>
                    <a:pt x="940521" y="1881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9811908" y="2801339"/>
            <a:ext cx="7816850" cy="2366645"/>
            <a:chOff x="9811908" y="2801339"/>
            <a:chExt cx="7816850" cy="2366645"/>
          </a:xfrm>
        </p:grpSpPr>
        <p:sp>
          <p:nvSpPr>
            <p:cNvPr id="8" name="object 8" descr=""/>
            <p:cNvSpPr/>
            <p:nvPr/>
          </p:nvSpPr>
          <p:spPr>
            <a:xfrm>
              <a:off x="9811908" y="2801339"/>
              <a:ext cx="7816850" cy="2366645"/>
            </a:xfrm>
            <a:custGeom>
              <a:avLst/>
              <a:gdLst/>
              <a:ahLst/>
              <a:cxnLst/>
              <a:rect l="l" t="t" r="r" b="b"/>
              <a:pathLst>
                <a:path w="7816850" h="2366645">
                  <a:moveTo>
                    <a:pt x="6864465" y="2366439"/>
                  </a:moveTo>
                  <a:lnTo>
                    <a:pt x="952038" y="2366439"/>
                  </a:lnTo>
                  <a:lnTo>
                    <a:pt x="902130" y="2365120"/>
                  </a:lnTo>
                  <a:lnTo>
                    <a:pt x="852131" y="2361151"/>
                  </a:lnTo>
                  <a:lnTo>
                    <a:pt x="802598" y="2354584"/>
                  </a:lnTo>
                  <a:lnTo>
                    <a:pt x="753625" y="2345459"/>
                  </a:lnTo>
                  <a:lnTo>
                    <a:pt x="705308" y="2333814"/>
                  </a:lnTo>
                  <a:lnTo>
                    <a:pt x="657740" y="2319690"/>
                  </a:lnTo>
                  <a:lnTo>
                    <a:pt x="611016" y="2303125"/>
                  </a:lnTo>
                  <a:lnTo>
                    <a:pt x="565231" y="2284159"/>
                  </a:lnTo>
                  <a:lnTo>
                    <a:pt x="520480" y="2262831"/>
                  </a:lnTo>
                  <a:lnTo>
                    <a:pt x="476858" y="2239181"/>
                  </a:lnTo>
                  <a:lnTo>
                    <a:pt x="434458" y="2213247"/>
                  </a:lnTo>
                  <a:lnTo>
                    <a:pt x="393376" y="2185070"/>
                  </a:lnTo>
                  <a:lnTo>
                    <a:pt x="353706" y="2154688"/>
                  </a:lnTo>
                  <a:lnTo>
                    <a:pt x="315544" y="2122141"/>
                  </a:lnTo>
                  <a:lnTo>
                    <a:pt x="278983" y="2087468"/>
                  </a:lnTo>
                  <a:lnTo>
                    <a:pt x="244310" y="2050907"/>
                  </a:lnTo>
                  <a:lnTo>
                    <a:pt x="211763" y="2012744"/>
                  </a:lnTo>
                  <a:lnTo>
                    <a:pt x="181381" y="1973075"/>
                  </a:lnTo>
                  <a:lnTo>
                    <a:pt x="153204" y="1931993"/>
                  </a:lnTo>
                  <a:lnTo>
                    <a:pt x="127270" y="1889593"/>
                  </a:lnTo>
                  <a:lnTo>
                    <a:pt x="103620" y="1845970"/>
                  </a:lnTo>
                  <a:lnTo>
                    <a:pt x="82292" y="1801219"/>
                  </a:lnTo>
                  <a:lnTo>
                    <a:pt x="63326" y="1755435"/>
                  </a:lnTo>
                  <a:lnTo>
                    <a:pt x="46761" y="1708711"/>
                  </a:lnTo>
                  <a:lnTo>
                    <a:pt x="32637" y="1661143"/>
                  </a:lnTo>
                  <a:lnTo>
                    <a:pt x="20992" y="1612825"/>
                  </a:lnTo>
                  <a:lnTo>
                    <a:pt x="11867" y="1563853"/>
                  </a:lnTo>
                  <a:lnTo>
                    <a:pt x="5300" y="1514320"/>
                  </a:lnTo>
                  <a:lnTo>
                    <a:pt x="1331" y="1464321"/>
                  </a:lnTo>
                  <a:lnTo>
                    <a:pt x="0" y="1413960"/>
                  </a:lnTo>
                  <a:lnTo>
                    <a:pt x="0" y="952506"/>
                  </a:lnTo>
                  <a:lnTo>
                    <a:pt x="1331" y="902145"/>
                  </a:lnTo>
                  <a:lnTo>
                    <a:pt x="5300" y="852145"/>
                  </a:lnTo>
                  <a:lnTo>
                    <a:pt x="11867" y="802610"/>
                  </a:lnTo>
                  <a:lnTo>
                    <a:pt x="20992" y="753635"/>
                  </a:lnTo>
                  <a:lnTo>
                    <a:pt x="32637" y="705315"/>
                  </a:lnTo>
                  <a:lnTo>
                    <a:pt x="46761" y="657744"/>
                  </a:lnTo>
                  <a:lnTo>
                    <a:pt x="63326" y="611018"/>
                  </a:lnTo>
                  <a:lnTo>
                    <a:pt x="82292" y="565230"/>
                  </a:lnTo>
                  <a:lnTo>
                    <a:pt x="103620" y="520476"/>
                  </a:lnTo>
                  <a:lnTo>
                    <a:pt x="127270" y="476851"/>
                  </a:lnTo>
                  <a:lnTo>
                    <a:pt x="153204" y="434448"/>
                  </a:lnTo>
                  <a:lnTo>
                    <a:pt x="181381" y="393364"/>
                  </a:lnTo>
                  <a:lnTo>
                    <a:pt x="211763" y="353693"/>
                  </a:lnTo>
                  <a:lnTo>
                    <a:pt x="244310" y="315529"/>
                  </a:lnTo>
                  <a:lnTo>
                    <a:pt x="278983" y="278968"/>
                  </a:lnTo>
                  <a:lnTo>
                    <a:pt x="315544" y="244295"/>
                  </a:lnTo>
                  <a:lnTo>
                    <a:pt x="353706" y="211748"/>
                  </a:lnTo>
                  <a:lnTo>
                    <a:pt x="393376" y="181366"/>
                  </a:lnTo>
                  <a:lnTo>
                    <a:pt x="434458" y="153190"/>
                  </a:lnTo>
                  <a:lnTo>
                    <a:pt x="476858" y="127258"/>
                  </a:lnTo>
                  <a:lnTo>
                    <a:pt x="520480" y="103609"/>
                  </a:lnTo>
                  <a:lnTo>
                    <a:pt x="565231" y="82282"/>
                  </a:lnTo>
                  <a:lnTo>
                    <a:pt x="611016" y="63318"/>
                  </a:lnTo>
                  <a:lnTo>
                    <a:pt x="657740" y="46755"/>
                  </a:lnTo>
                  <a:lnTo>
                    <a:pt x="705308" y="32632"/>
                  </a:lnTo>
                  <a:lnTo>
                    <a:pt x="753625" y="20989"/>
                  </a:lnTo>
                  <a:lnTo>
                    <a:pt x="802598" y="11865"/>
                  </a:lnTo>
                  <a:lnTo>
                    <a:pt x="852131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6864006" y="0"/>
                  </a:lnTo>
                  <a:lnTo>
                    <a:pt x="6914374" y="1331"/>
                  </a:lnTo>
                  <a:lnTo>
                    <a:pt x="6964374" y="5299"/>
                  </a:lnTo>
                  <a:lnTo>
                    <a:pt x="7013908" y="11865"/>
                  </a:lnTo>
                  <a:lnTo>
                    <a:pt x="7062883" y="20989"/>
                  </a:lnTo>
                  <a:lnTo>
                    <a:pt x="7111202" y="32632"/>
                  </a:lnTo>
                  <a:lnTo>
                    <a:pt x="7158772" y="46755"/>
                  </a:lnTo>
                  <a:lnTo>
                    <a:pt x="7205498" y="63318"/>
                  </a:lnTo>
                  <a:lnTo>
                    <a:pt x="7251284" y="82282"/>
                  </a:lnTo>
                  <a:lnTo>
                    <a:pt x="7296036" y="103609"/>
                  </a:lnTo>
                  <a:lnTo>
                    <a:pt x="7339659" y="127258"/>
                  </a:lnTo>
                  <a:lnTo>
                    <a:pt x="7382058" y="153190"/>
                  </a:lnTo>
                  <a:lnTo>
                    <a:pt x="7423139" y="181366"/>
                  </a:lnTo>
                  <a:lnTo>
                    <a:pt x="7462806" y="211748"/>
                  </a:lnTo>
                  <a:lnTo>
                    <a:pt x="7500965" y="244295"/>
                  </a:lnTo>
                  <a:lnTo>
                    <a:pt x="7537521" y="278968"/>
                  </a:lnTo>
                  <a:lnTo>
                    <a:pt x="7572199" y="315529"/>
                  </a:lnTo>
                  <a:lnTo>
                    <a:pt x="7604749" y="353693"/>
                  </a:lnTo>
                  <a:lnTo>
                    <a:pt x="7635134" y="393364"/>
                  </a:lnTo>
                  <a:lnTo>
                    <a:pt x="7663313" y="434448"/>
                  </a:lnTo>
                  <a:lnTo>
                    <a:pt x="7689247" y="476851"/>
                  </a:lnTo>
                  <a:lnTo>
                    <a:pt x="7712897" y="520476"/>
                  </a:lnTo>
                  <a:lnTo>
                    <a:pt x="7734223" y="565230"/>
                  </a:lnTo>
                  <a:lnTo>
                    <a:pt x="7753188" y="611018"/>
                  </a:lnTo>
                  <a:lnTo>
                    <a:pt x="7769751" y="657744"/>
                  </a:lnTo>
                  <a:lnTo>
                    <a:pt x="7783873" y="705315"/>
                  </a:lnTo>
                  <a:lnTo>
                    <a:pt x="7795516" y="753635"/>
                  </a:lnTo>
                  <a:lnTo>
                    <a:pt x="7804639" y="802610"/>
                  </a:lnTo>
                  <a:lnTo>
                    <a:pt x="7811205" y="852145"/>
                  </a:lnTo>
                  <a:lnTo>
                    <a:pt x="7815173" y="902145"/>
                  </a:lnTo>
                  <a:lnTo>
                    <a:pt x="7816504" y="952506"/>
                  </a:lnTo>
                  <a:lnTo>
                    <a:pt x="7816504" y="1413960"/>
                  </a:lnTo>
                  <a:lnTo>
                    <a:pt x="7815173" y="1464321"/>
                  </a:lnTo>
                  <a:lnTo>
                    <a:pt x="7811205" y="1514320"/>
                  </a:lnTo>
                  <a:lnTo>
                    <a:pt x="7804639" y="1563853"/>
                  </a:lnTo>
                  <a:lnTo>
                    <a:pt x="7795516" y="1612825"/>
                  </a:lnTo>
                  <a:lnTo>
                    <a:pt x="7783873" y="1661143"/>
                  </a:lnTo>
                  <a:lnTo>
                    <a:pt x="7769751" y="1708711"/>
                  </a:lnTo>
                  <a:lnTo>
                    <a:pt x="7753188" y="1755435"/>
                  </a:lnTo>
                  <a:lnTo>
                    <a:pt x="7734223" y="1801219"/>
                  </a:lnTo>
                  <a:lnTo>
                    <a:pt x="7712897" y="1845970"/>
                  </a:lnTo>
                  <a:lnTo>
                    <a:pt x="7689247" y="1889593"/>
                  </a:lnTo>
                  <a:lnTo>
                    <a:pt x="7663313" y="1931993"/>
                  </a:lnTo>
                  <a:lnTo>
                    <a:pt x="7635134" y="1973075"/>
                  </a:lnTo>
                  <a:lnTo>
                    <a:pt x="7604749" y="2012744"/>
                  </a:lnTo>
                  <a:lnTo>
                    <a:pt x="7572199" y="2050907"/>
                  </a:lnTo>
                  <a:lnTo>
                    <a:pt x="7537521" y="2087468"/>
                  </a:lnTo>
                  <a:lnTo>
                    <a:pt x="7500965" y="2122141"/>
                  </a:lnTo>
                  <a:lnTo>
                    <a:pt x="7462806" y="2154688"/>
                  </a:lnTo>
                  <a:lnTo>
                    <a:pt x="7423139" y="2185070"/>
                  </a:lnTo>
                  <a:lnTo>
                    <a:pt x="7382058" y="2213247"/>
                  </a:lnTo>
                  <a:lnTo>
                    <a:pt x="7339659" y="2239181"/>
                  </a:lnTo>
                  <a:lnTo>
                    <a:pt x="7296036" y="2262831"/>
                  </a:lnTo>
                  <a:lnTo>
                    <a:pt x="7251284" y="2284159"/>
                  </a:lnTo>
                  <a:lnTo>
                    <a:pt x="7205498" y="2303125"/>
                  </a:lnTo>
                  <a:lnTo>
                    <a:pt x="7158772" y="2319690"/>
                  </a:lnTo>
                  <a:lnTo>
                    <a:pt x="7111202" y="2333814"/>
                  </a:lnTo>
                  <a:lnTo>
                    <a:pt x="7062883" y="2345459"/>
                  </a:lnTo>
                  <a:lnTo>
                    <a:pt x="7013908" y="2354584"/>
                  </a:lnTo>
                  <a:lnTo>
                    <a:pt x="6964374" y="2361151"/>
                  </a:lnTo>
                  <a:lnTo>
                    <a:pt x="6914374" y="2365120"/>
                  </a:lnTo>
                  <a:lnTo>
                    <a:pt x="6864465" y="2366439"/>
                  </a:lnTo>
                  <a:close/>
                </a:path>
              </a:pathLst>
            </a:custGeom>
            <a:solidFill>
              <a:srgbClr val="3533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3685" y="3092104"/>
              <a:ext cx="1904999" cy="19049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089184" y="3015791"/>
              <a:ext cx="1881505" cy="1881505"/>
            </a:xfrm>
            <a:custGeom>
              <a:avLst/>
              <a:gdLst/>
              <a:ahLst/>
              <a:cxnLst/>
              <a:rect l="l" t="t" r="r" b="b"/>
              <a:pathLst>
                <a:path w="1881504" h="1881504">
                  <a:moveTo>
                    <a:pt x="941123" y="1881079"/>
                  </a:moveTo>
                  <a:lnTo>
                    <a:pt x="939918" y="1881079"/>
                  </a:lnTo>
                  <a:lnTo>
                    <a:pt x="892121" y="1879870"/>
                  </a:lnTo>
                  <a:lnTo>
                    <a:pt x="844357" y="1876238"/>
                  </a:lnTo>
                  <a:lnTo>
                    <a:pt x="797287" y="1870256"/>
                  </a:lnTo>
                  <a:lnTo>
                    <a:pt x="750971" y="1861985"/>
                  </a:lnTo>
                  <a:lnTo>
                    <a:pt x="705468" y="1851482"/>
                  </a:lnTo>
                  <a:lnTo>
                    <a:pt x="660837" y="1838807"/>
                  </a:lnTo>
                  <a:lnTo>
                    <a:pt x="617136" y="1824020"/>
                  </a:lnTo>
                  <a:lnTo>
                    <a:pt x="574425" y="1807179"/>
                  </a:lnTo>
                  <a:lnTo>
                    <a:pt x="532764" y="1788343"/>
                  </a:lnTo>
                  <a:lnTo>
                    <a:pt x="492210" y="1767572"/>
                  </a:lnTo>
                  <a:lnTo>
                    <a:pt x="452824" y="1744924"/>
                  </a:lnTo>
                  <a:lnTo>
                    <a:pt x="414664" y="1720459"/>
                  </a:lnTo>
                  <a:lnTo>
                    <a:pt x="377790" y="1694236"/>
                  </a:lnTo>
                  <a:lnTo>
                    <a:pt x="342260" y="1666314"/>
                  </a:lnTo>
                  <a:lnTo>
                    <a:pt x="308133" y="1636751"/>
                  </a:lnTo>
                  <a:lnTo>
                    <a:pt x="275470" y="1605608"/>
                  </a:lnTo>
                  <a:lnTo>
                    <a:pt x="244328" y="1572943"/>
                  </a:lnTo>
                  <a:lnTo>
                    <a:pt x="214767" y="1538815"/>
                  </a:lnTo>
                  <a:lnTo>
                    <a:pt x="186846" y="1503284"/>
                  </a:lnTo>
                  <a:lnTo>
                    <a:pt x="160624" y="1466408"/>
                  </a:lnTo>
                  <a:lnTo>
                    <a:pt x="136161" y="1428247"/>
                  </a:lnTo>
                  <a:lnTo>
                    <a:pt x="113514" y="1388859"/>
                  </a:lnTo>
                  <a:lnTo>
                    <a:pt x="92744" y="1348305"/>
                  </a:lnTo>
                  <a:lnTo>
                    <a:pt x="73909" y="1306642"/>
                  </a:lnTo>
                  <a:lnTo>
                    <a:pt x="57069" y="1263930"/>
                  </a:lnTo>
                  <a:lnTo>
                    <a:pt x="42283" y="1220229"/>
                  </a:lnTo>
                  <a:lnTo>
                    <a:pt x="29609" y="1175597"/>
                  </a:lnTo>
                  <a:lnTo>
                    <a:pt x="19107" y="1130093"/>
                  </a:lnTo>
                  <a:lnTo>
                    <a:pt x="10836" y="1083776"/>
                  </a:lnTo>
                  <a:lnTo>
                    <a:pt x="4855" y="1036706"/>
                  </a:lnTo>
                  <a:lnTo>
                    <a:pt x="1223" y="988942"/>
                  </a:lnTo>
                  <a:lnTo>
                    <a:pt x="0" y="940551"/>
                  </a:lnTo>
                  <a:lnTo>
                    <a:pt x="1223" y="892143"/>
                  </a:lnTo>
                  <a:lnTo>
                    <a:pt x="4855" y="844378"/>
                  </a:lnTo>
                  <a:lnTo>
                    <a:pt x="10836" y="797308"/>
                  </a:lnTo>
                  <a:lnTo>
                    <a:pt x="19107" y="750992"/>
                  </a:lnTo>
                  <a:lnTo>
                    <a:pt x="29609" y="705488"/>
                  </a:lnTo>
                  <a:lnTo>
                    <a:pt x="42283" y="660856"/>
                  </a:lnTo>
                  <a:lnTo>
                    <a:pt x="57069" y="617155"/>
                  </a:lnTo>
                  <a:lnTo>
                    <a:pt x="73909" y="574443"/>
                  </a:lnTo>
                  <a:lnTo>
                    <a:pt x="92744" y="532781"/>
                  </a:lnTo>
                  <a:lnTo>
                    <a:pt x="113514" y="492227"/>
                  </a:lnTo>
                  <a:lnTo>
                    <a:pt x="136161" y="452840"/>
                  </a:lnTo>
                  <a:lnTo>
                    <a:pt x="160624" y="414679"/>
                  </a:lnTo>
                  <a:lnTo>
                    <a:pt x="186846" y="377804"/>
                  </a:lnTo>
                  <a:lnTo>
                    <a:pt x="214767" y="342273"/>
                  </a:lnTo>
                  <a:lnTo>
                    <a:pt x="244328" y="308145"/>
                  </a:lnTo>
                  <a:lnTo>
                    <a:pt x="275470" y="275481"/>
                  </a:lnTo>
                  <a:lnTo>
                    <a:pt x="308133" y="244338"/>
                  </a:lnTo>
                  <a:lnTo>
                    <a:pt x="342260" y="214776"/>
                  </a:lnTo>
                  <a:lnTo>
                    <a:pt x="377790" y="186854"/>
                  </a:lnTo>
                  <a:lnTo>
                    <a:pt x="414664" y="160631"/>
                  </a:lnTo>
                  <a:lnTo>
                    <a:pt x="452824" y="136167"/>
                  </a:lnTo>
                  <a:lnTo>
                    <a:pt x="492210" y="113519"/>
                  </a:lnTo>
                  <a:lnTo>
                    <a:pt x="532764" y="92748"/>
                  </a:lnTo>
                  <a:lnTo>
                    <a:pt x="574425" y="73913"/>
                  </a:lnTo>
                  <a:lnTo>
                    <a:pt x="617136" y="57072"/>
                  </a:lnTo>
                  <a:lnTo>
                    <a:pt x="660837" y="42285"/>
                  </a:lnTo>
                  <a:lnTo>
                    <a:pt x="705468" y="29611"/>
                  </a:lnTo>
                  <a:lnTo>
                    <a:pt x="750971" y="19108"/>
                  </a:lnTo>
                  <a:lnTo>
                    <a:pt x="797287" y="10837"/>
                  </a:lnTo>
                  <a:lnTo>
                    <a:pt x="844357" y="4855"/>
                  </a:lnTo>
                  <a:lnTo>
                    <a:pt x="892121" y="1223"/>
                  </a:lnTo>
                  <a:lnTo>
                    <a:pt x="940518" y="0"/>
                  </a:lnTo>
                  <a:lnTo>
                    <a:pt x="988920" y="1223"/>
                  </a:lnTo>
                  <a:lnTo>
                    <a:pt x="1036685" y="4855"/>
                  </a:lnTo>
                  <a:lnTo>
                    <a:pt x="1083754" y="10837"/>
                  </a:lnTo>
                  <a:lnTo>
                    <a:pt x="1130071" y="19108"/>
                  </a:lnTo>
                  <a:lnTo>
                    <a:pt x="1175575" y="29611"/>
                  </a:lnTo>
                  <a:lnTo>
                    <a:pt x="1220207" y="42285"/>
                  </a:lnTo>
                  <a:lnTo>
                    <a:pt x="1263909" y="57072"/>
                  </a:lnTo>
                  <a:lnTo>
                    <a:pt x="1306621" y="73913"/>
                  </a:lnTo>
                  <a:lnTo>
                    <a:pt x="1348283" y="92748"/>
                  </a:lnTo>
                  <a:lnTo>
                    <a:pt x="1388838" y="113519"/>
                  </a:lnTo>
                  <a:lnTo>
                    <a:pt x="1428225" y="136167"/>
                  </a:lnTo>
                  <a:lnTo>
                    <a:pt x="1466387" y="160631"/>
                  </a:lnTo>
                  <a:lnTo>
                    <a:pt x="1503262" y="186854"/>
                  </a:lnTo>
                  <a:lnTo>
                    <a:pt x="1538794" y="214776"/>
                  </a:lnTo>
                  <a:lnTo>
                    <a:pt x="1572921" y="244338"/>
                  </a:lnTo>
                  <a:lnTo>
                    <a:pt x="1605587" y="275481"/>
                  </a:lnTo>
                  <a:lnTo>
                    <a:pt x="1636730" y="308145"/>
                  </a:lnTo>
                  <a:lnTo>
                    <a:pt x="1666292" y="342273"/>
                  </a:lnTo>
                  <a:lnTo>
                    <a:pt x="1694214" y="377804"/>
                  </a:lnTo>
                  <a:lnTo>
                    <a:pt x="1720438" y="414679"/>
                  </a:lnTo>
                  <a:lnTo>
                    <a:pt x="1744903" y="452840"/>
                  </a:lnTo>
                  <a:lnTo>
                    <a:pt x="1767550" y="492227"/>
                  </a:lnTo>
                  <a:lnTo>
                    <a:pt x="1788322" y="532781"/>
                  </a:lnTo>
                  <a:lnTo>
                    <a:pt x="1807157" y="574443"/>
                  </a:lnTo>
                  <a:lnTo>
                    <a:pt x="1823999" y="617155"/>
                  </a:lnTo>
                  <a:lnTo>
                    <a:pt x="1838786" y="660856"/>
                  </a:lnTo>
                  <a:lnTo>
                    <a:pt x="1851461" y="705488"/>
                  </a:lnTo>
                  <a:lnTo>
                    <a:pt x="1861963" y="750992"/>
                  </a:lnTo>
                  <a:lnTo>
                    <a:pt x="1870235" y="797308"/>
                  </a:lnTo>
                  <a:lnTo>
                    <a:pt x="1876216" y="844378"/>
                  </a:lnTo>
                  <a:lnTo>
                    <a:pt x="1879848" y="892143"/>
                  </a:lnTo>
                  <a:lnTo>
                    <a:pt x="1881072" y="940533"/>
                  </a:lnTo>
                  <a:lnTo>
                    <a:pt x="1879848" y="988942"/>
                  </a:lnTo>
                  <a:lnTo>
                    <a:pt x="1876216" y="1036706"/>
                  </a:lnTo>
                  <a:lnTo>
                    <a:pt x="1870235" y="1083776"/>
                  </a:lnTo>
                  <a:lnTo>
                    <a:pt x="1861963" y="1130093"/>
                  </a:lnTo>
                  <a:lnTo>
                    <a:pt x="1851461" y="1175597"/>
                  </a:lnTo>
                  <a:lnTo>
                    <a:pt x="1838786" y="1220229"/>
                  </a:lnTo>
                  <a:lnTo>
                    <a:pt x="1823999" y="1263930"/>
                  </a:lnTo>
                  <a:lnTo>
                    <a:pt x="1807157" y="1306642"/>
                  </a:lnTo>
                  <a:lnTo>
                    <a:pt x="1788322" y="1348305"/>
                  </a:lnTo>
                  <a:lnTo>
                    <a:pt x="1767550" y="1388859"/>
                  </a:lnTo>
                  <a:lnTo>
                    <a:pt x="1744903" y="1428247"/>
                  </a:lnTo>
                  <a:lnTo>
                    <a:pt x="1720438" y="1466408"/>
                  </a:lnTo>
                  <a:lnTo>
                    <a:pt x="1694214" y="1503284"/>
                  </a:lnTo>
                  <a:lnTo>
                    <a:pt x="1666292" y="1538815"/>
                  </a:lnTo>
                  <a:lnTo>
                    <a:pt x="1636730" y="1572943"/>
                  </a:lnTo>
                  <a:lnTo>
                    <a:pt x="1605587" y="1605608"/>
                  </a:lnTo>
                  <a:lnTo>
                    <a:pt x="1572921" y="1636751"/>
                  </a:lnTo>
                  <a:lnTo>
                    <a:pt x="1538794" y="1666314"/>
                  </a:lnTo>
                  <a:lnTo>
                    <a:pt x="1503262" y="1694236"/>
                  </a:lnTo>
                  <a:lnTo>
                    <a:pt x="1466387" y="1720459"/>
                  </a:lnTo>
                  <a:lnTo>
                    <a:pt x="1428225" y="1744924"/>
                  </a:lnTo>
                  <a:lnTo>
                    <a:pt x="1388838" y="1767572"/>
                  </a:lnTo>
                  <a:lnTo>
                    <a:pt x="1348283" y="1788343"/>
                  </a:lnTo>
                  <a:lnTo>
                    <a:pt x="1306621" y="1807179"/>
                  </a:lnTo>
                  <a:lnTo>
                    <a:pt x="1263909" y="1824020"/>
                  </a:lnTo>
                  <a:lnTo>
                    <a:pt x="1220207" y="1838807"/>
                  </a:lnTo>
                  <a:lnTo>
                    <a:pt x="1175575" y="1851482"/>
                  </a:lnTo>
                  <a:lnTo>
                    <a:pt x="1130071" y="1861985"/>
                  </a:lnTo>
                  <a:lnTo>
                    <a:pt x="1083754" y="1870256"/>
                  </a:lnTo>
                  <a:lnTo>
                    <a:pt x="1036685" y="1876238"/>
                  </a:lnTo>
                  <a:lnTo>
                    <a:pt x="988920" y="1879870"/>
                  </a:lnTo>
                  <a:lnTo>
                    <a:pt x="941123" y="18810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422752" y="5941725"/>
            <a:ext cx="1214120" cy="594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700" spc="-13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700" spc="-141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288" sz="5550" spc="-144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700" spc="-459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428971" y="6585169"/>
            <a:ext cx="1201420" cy="594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70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7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478417" y="5787034"/>
            <a:ext cx="4031615" cy="1583690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dirty="0" sz="4350" spc="-20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endParaRPr sz="4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dirty="0" sz="4350" spc="-17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3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-210">
                <a:solidFill>
                  <a:srgbClr val="FFFFFF"/>
                </a:solidFill>
                <a:latin typeface="Arial"/>
                <a:cs typeface="Arial"/>
              </a:rPr>
              <a:t>13.6</a:t>
            </a:r>
            <a:r>
              <a:rPr dirty="0" sz="43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3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407689" y="3597138"/>
            <a:ext cx="1243965" cy="643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50" spc="-51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671619" y="3107616"/>
            <a:ext cx="3912870" cy="151892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dirty="0" sz="4250" spc="-28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40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dirty="0" sz="4250" spc="-229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-204">
                <a:solidFill>
                  <a:srgbClr val="FFFFFF"/>
                </a:solidFill>
                <a:latin typeface="Arial"/>
                <a:cs typeface="Arial"/>
              </a:rPr>
              <a:t>13.6</a:t>
            </a:r>
            <a:r>
              <a:rPr dirty="0" sz="42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50" spc="21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3315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52597" y="2596431"/>
            <a:ext cx="4010025" cy="6908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350" spc="-6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350" spc="-3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3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3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9979" y="2615076"/>
            <a:ext cx="110226" cy="11022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9979" y="3089898"/>
            <a:ext cx="110226" cy="11022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758605" y="2356487"/>
            <a:ext cx="2292350" cy="975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650" spc="55">
                <a:solidFill>
                  <a:srgbClr val="FFFFFF"/>
                </a:solidFill>
                <a:latin typeface="Verdana"/>
                <a:cs typeface="Verdana"/>
              </a:rPr>
              <a:t>Organic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5747" y="5122973"/>
            <a:ext cx="3244215" cy="124206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360045" marR="5080" indent="-347980">
              <a:lnSpc>
                <a:spcPts val="4340"/>
              </a:lnSpc>
              <a:spcBef>
                <a:spcPts val="990"/>
              </a:spcBef>
            </a:pPr>
            <a:r>
              <a:rPr dirty="0" sz="4350" spc="10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3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350">
              <a:latin typeface="Verdana"/>
              <a:cs typeface="Verdan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7919" y="4989300"/>
            <a:ext cx="110226" cy="11022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7919" y="5938944"/>
            <a:ext cx="110226" cy="11022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7919" y="6413765"/>
            <a:ext cx="110226" cy="11022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06546" y="4730711"/>
            <a:ext cx="3261995" cy="1924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36575">
              <a:lnSpc>
                <a:spcPct val="117600"/>
              </a:lnSpc>
              <a:spcBef>
                <a:spcPts val="95"/>
              </a:spcBef>
            </a:pPr>
            <a:r>
              <a:rPr dirty="0" sz="2650" spc="60">
                <a:solidFill>
                  <a:srgbClr val="FFFFFF"/>
                </a:solidFill>
                <a:latin typeface="Verdana"/>
                <a:cs typeface="Verdana"/>
              </a:rPr>
              <a:t>Pharmaceutical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2650">
              <a:latin typeface="Verdana"/>
              <a:cs typeface="Verdana"/>
            </a:endParaRPr>
          </a:p>
          <a:p>
            <a:pPr marL="12700" marR="5080">
              <a:lnSpc>
                <a:spcPct val="117600"/>
              </a:lnSpc>
            </a:pPr>
            <a:r>
              <a:rPr dirty="0" sz="2650" spc="55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26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2650" spc="50">
                <a:solidFill>
                  <a:srgbClr val="FFFFFF"/>
                </a:solidFill>
                <a:latin typeface="Verdana"/>
                <a:cs typeface="Verdana"/>
              </a:rPr>
              <a:t>Fragrance</a:t>
            </a:r>
            <a:r>
              <a:rPr dirty="0" sz="26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7140249"/>
            <a:ext cx="9719945" cy="2477135"/>
            <a:chOff x="0" y="7140249"/>
            <a:chExt cx="9719945" cy="2477135"/>
          </a:xfrm>
        </p:grpSpPr>
        <p:sp>
          <p:nvSpPr>
            <p:cNvPr id="13" name="object 13" descr=""/>
            <p:cNvSpPr/>
            <p:nvPr/>
          </p:nvSpPr>
          <p:spPr>
            <a:xfrm>
              <a:off x="3858019" y="7140249"/>
              <a:ext cx="5861685" cy="2477135"/>
            </a:xfrm>
            <a:custGeom>
              <a:avLst/>
              <a:gdLst/>
              <a:ahLst/>
              <a:cxnLst/>
              <a:rect l="l" t="t" r="r" b="b"/>
              <a:pathLst>
                <a:path w="5861684" h="2477134">
                  <a:moveTo>
                    <a:pt x="5737338" y="2476602"/>
                  </a:moveTo>
                  <a:lnTo>
                    <a:pt x="124175" y="2476602"/>
                  </a:lnTo>
                  <a:lnTo>
                    <a:pt x="75913" y="2466823"/>
                  </a:lnTo>
                  <a:lnTo>
                    <a:pt x="36431" y="2440172"/>
                  </a:lnTo>
                  <a:lnTo>
                    <a:pt x="9781" y="2400691"/>
                  </a:lnTo>
                  <a:lnTo>
                    <a:pt x="0" y="2352420"/>
                  </a:lnTo>
                  <a:lnTo>
                    <a:pt x="0" y="124185"/>
                  </a:lnTo>
                  <a:lnTo>
                    <a:pt x="9781" y="75913"/>
                  </a:lnTo>
                  <a:lnTo>
                    <a:pt x="36431" y="36431"/>
                  </a:lnTo>
                  <a:lnTo>
                    <a:pt x="75913" y="9781"/>
                  </a:lnTo>
                  <a:lnTo>
                    <a:pt x="124185" y="0"/>
                  </a:lnTo>
                  <a:lnTo>
                    <a:pt x="5737328" y="0"/>
                  </a:lnTo>
                  <a:lnTo>
                    <a:pt x="5785598" y="9781"/>
                  </a:lnTo>
                  <a:lnTo>
                    <a:pt x="5825076" y="36431"/>
                  </a:lnTo>
                  <a:lnTo>
                    <a:pt x="5851724" y="75913"/>
                  </a:lnTo>
                  <a:lnTo>
                    <a:pt x="5861504" y="124185"/>
                  </a:lnTo>
                  <a:lnTo>
                    <a:pt x="5861504" y="2352420"/>
                  </a:lnTo>
                  <a:lnTo>
                    <a:pt x="5851724" y="2400691"/>
                  </a:lnTo>
                  <a:lnTo>
                    <a:pt x="5825076" y="2440172"/>
                  </a:lnTo>
                  <a:lnTo>
                    <a:pt x="5785598" y="2466823"/>
                  </a:lnTo>
                  <a:lnTo>
                    <a:pt x="5737338" y="2476602"/>
                  </a:lnTo>
                  <a:close/>
                </a:path>
              </a:pathLst>
            </a:custGeom>
            <a:solidFill>
              <a:srgbClr val="A9905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7735001"/>
              <a:ext cx="5412105" cy="1413510"/>
            </a:xfrm>
            <a:custGeom>
              <a:avLst/>
              <a:gdLst/>
              <a:ahLst/>
              <a:cxnLst/>
              <a:rect l="l" t="t" r="r" b="b"/>
              <a:pathLst>
                <a:path w="5412105" h="1413509">
                  <a:moveTo>
                    <a:pt x="0" y="1413046"/>
                  </a:moveTo>
                  <a:lnTo>
                    <a:pt x="0" y="0"/>
                  </a:lnTo>
                  <a:lnTo>
                    <a:pt x="4904506" y="0"/>
                  </a:lnTo>
                  <a:lnTo>
                    <a:pt x="5411810" y="1413040"/>
                  </a:lnTo>
                  <a:lnTo>
                    <a:pt x="0" y="141304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42451" y="7812132"/>
            <a:ext cx="3310890" cy="124206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501650" marR="5080" indent="-489584">
              <a:lnSpc>
                <a:spcPts val="4340"/>
              </a:lnSpc>
              <a:spcBef>
                <a:spcPts val="990"/>
              </a:spcBef>
            </a:pPr>
            <a:r>
              <a:rPr dirty="0" sz="43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4350" spc="45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435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5447919" y="7678429"/>
            <a:ext cx="110489" cy="1534795"/>
            <a:chOff x="5447919" y="7678429"/>
            <a:chExt cx="110489" cy="1534795"/>
          </a:xfrm>
        </p:grpSpPr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7919" y="7678429"/>
              <a:ext cx="110226" cy="11022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7919" y="8153251"/>
              <a:ext cx="110226" cy="11022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7919" y="8628072"/>
              <a:ext cx="110226" cy="11022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7919" y="9102894"/>
              <a:ext cx="110226" cy="110226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5706546" y="7419839"/>
            <a:ext cx="3197225" cy="1924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650" spc="4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6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store </a:t>
            </a:r>
            <a:r>
              <a:rPr dirty="0" sz="2650" spc="9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6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store</a:t>
            </a:r>
            <a:endParaRPr sz="2650">
              <a:latin typeface="Verdana"/>
              <a:cs typeface="Verdana"/>
            </a:endParaRPr>
          </a:p>
          <a:p>
            <a:pPr marL="12700" marR="960119">
              <a:lnSpc>
                <a:spcPct val="117600"/>
              </a:lnSpc>
            </a:pPr>
            <a:r>
              <a:rPr dirty="0" sz="2650" spc="55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6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store </a:t>
            </a:r>
            <a:r>
              <a:rPr dirty="0" sz="2650" spc="-45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2650" spc="90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95">
                <a:solidFill>
                  <a:srgbClr val="FFFFFF"/>
                </a:solidFill>
              </a:rPr>
              <a:t>Global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Rosemary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 spc="45">
                <a:solidFill>
                  <a:srgbClr val="FFFFFF"/>
                </a:solidFill>
              </a:rPr>
              <a:t>Essential</a:t>
            </a:r>
            <a:r>
              <a:rPr dirty="0" sz="4300" spc="-150">
                <a:solidFill>
                  <a:srgbClr val="FFFFFF"/>
                </a:solidFill>
              </a:rPr>
              <a:t> </a:t>
            </a:r>
            <a:r>
              <a:rPr dirty="0" sz="4300" spc="90">
                <a:solidFill>
                  <a:srgbClr val="FFFFFF"/>
                </a:solidFill>
              </a:rPr>
              <a:t>Oil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Market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Revenue</a:t>
            </a:r>
            <a:r>
              <a:rPr dirty="0" sz="4300" spc="-150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share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 spc="125">
                <a:solidFill>
                  <a:srgbClr val="FFFFFF"/>
                </a:solidFill>
              </a:rPr>
              <a:t>for</a:t>
            </a:r>
            <a:r>
              <a:rPr dirty="0" sz="4300" spc="-155">
                <a:solidFill>
                  <a:srgbClr val="FFFFFF"/>
                </a:solidFill>
              </a:rPr>
              <a:t> </a:t>
            </a:r>
            <a:r>
              <a:rPr dirty="0" sz="4300" spc="-20">
                <a:solidFill>
                  <a:srgbClr val="FFFFFF"/>
                </a:solidFill>
              </a:rPr>
              <a:t>2022</a:t>
            </a:r>
            <a:endParaRPr sz="4300"/>
          </a:p>
        </p:txBody>
      </p:sp>
      <p:sp>
        <p:nvSpPr>
          <p:cNvPr id="3" name="object 3" descr=""/>
          <p:cNvSpPr txBox="1"/>
          <p:nvPr/>
        </p:nvSpPr>
        <p:spPr>
          <a:xfrm>
            <a:off x="10915843" y="5105421"/>
            <a:ext cx="627443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-10">
                <a:latin typeface="Verdana"/>
                <a:cs typeface="Verdana"/>
              </a:rPr>
              <a:t>North</a:t>
            </a:r>
            <a:r>
              <a:rPr dirty="0" sz="7000" spc="-725">
                <a:latin typeface="Verdana"/>
                <a:cs typeface="Verdana"/>
              </a:rPr>
              <a:t> </a:t>
            </a:r>
            <a:r>
              <a:rPr dirty="0" sz="7000" spc="-100">
                <a:latin typeface="Verdana"/>
                <a:cs typeface="Verdana"/>
              </a:rPr>
              <a:t>America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1147" y="1752008"/>
            <a:ext cx="9686290" cy="3082925"/>
            <a:chOff x="4301147" y="1752008"/>
            <a:chExt cx="9686290" cy="3082925"/>
          </a:xfrm>
        </p:grpSpPr>
        <p:sp>
          <p:nvSpPr>
            <p:cNvPr id="4" name="object 4" descr=""/>
            <p:cNvSpPr/>
            <p:nvPr/>
          </p:nvSpPr>
          <p:spPr>
            <a:xfrm>
              <a:off x="6336304" y="1914326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5">
                  <a:moveTo>
                    <a:pt x="7511612" y="2819781"/>
                  </a:moveTo>
                  <a:lnTo>
                    <a:pt x="138958" y="2819781"/>
                  </a:lnTo>
                  <a:lnTo>
                    <a:pt x="95163" y="2812691"/>
                  </a:lnTo>
                  <a:lnTo>
                    <a:pt x="57001" y="2792919"/>
                  </a:lnTo>
                  <a:lnTo>
                    <a:pt x="26876" y="2762794"/>
                  </a:lnTo>
                  <a:lnTo>
                    <a:pt x="7104" y="2724632"/>
                  </a:lnTo>
                  <a:lnTo>
                    <a:pt x="0" y="2680747"/>
                  </a:lnTo>
                  <a:lnTo>
                    <a:pt x="0" y="139042"/>
                  </a:lnTo>
                  <a:lnTo>
                    <a:pt x="7104" y="95163"/>
                  </a:lnTo>
                  <a:lnTo>
                    <a:pt x="26876" y="57002"/>
                  </a:lnTo>
                  <a:lnTo>
                    <a:pt x="57001" y="26878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7511521" y="0"/>
                  </a:lnTo>
                  <a:lnTo>
                    <a:pt x="7555392" y="7105"/>
                  </a:lnTo>
                  <a:lnTo>
                    <a:pt x="7593545" y="26878"/>
                  </a:lnTo>
                  <a:lnTo>
                    <a:pt x="7623665" y="57002"/>
                  </a:lnTo>
                  <a:lnTo>
                    <a:pt x="7643435" y="95163"/>
                  </a:lnTo>
                  <a:lnTo>
                    <a:pt x="7650540" y="139042"/>
                  </a:lnTo>
                  <a:lnTo>
                    <a:pt x="7650540" y="2680747"/>
                  </a:lnTo>
                  <a:lnTo>
                    <a:pt x="7643435" y="2724632"/>
                  </a:lnTo>
                  <a:lnTo>
                    <a:pt x="7623665" y="2762794"/>
                  </a:lnTo>
                  <a:lnTo>
                    <a:pt x="7593545" y="2792919"/>
                  </a:lnTo>
                  <a:lnTo>
                    <a:pt x="7555392" y="2812691"/>
                  </a:lnTo>
                  <a:lnTo>
                    <a:pt x="7511612" y="281978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431" y="1752008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438" y="3082320"/>
                  </a:moveTo>
                  <a:lnTo>
                    <a:pt x="138974" y="3082320"/>
                  </a:lnTo>
                  <a:lnTo>
                    <a:pt x="95163" y="3075227"/>
                  </a:lnTo>
                  <a:lnTo>
                    <a:pt x="57001" y="3055455"/>
                  </a:lnTo>
                  <a:lnTo>
                    <a:pt x="26876" y="3025331"/>
                  </a:lnTo>
                  <a:lnTo>
                    <a:pt x="7104" y="2987168"/>
                  </a:lnTo>
                  <a:lnTo>
                    <a:pt x="0" y="2943283"/>
                  </a:lnTo>
                  <a:lnTo>
                    <a:pt x="0" y="139042"/>
                  </a:lnTo>
                  <a:lnTo>
                    <a:pt x="7104" y="95161"/>
                  </a:lnTo>
                  <a:lnTo>
                    <a:pt x="26876" y="57001"/>
                  </a:lnTo>
                  <a:lnTo>
                    <a:pt x="57001" y="26877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8225363" y="0"/>
                  </a:lnTo>
                  <a:lnTo>
                    <a:pt x="8269248" y="7105"/>
                  </a:lnTo>
                  <a:lnTo>
                    <a:pt x="8307411" y="26877"/>
                  </a:lnTo>
                  <a:lnTo>
                    <a:pt x="8337535" y="57001"/>
                  </a:lnTo>
                  <a:lnTo>
                    <a:pt x="8357307" y="95161"/>
                  </a:lnTo>
                  <a:lnTo>
                    <a:pt x="8364412" y="139042"/>
                  </a:lnTo>
                  <a:lnTo>
                    <a:pt x="8364412" y="2943283"/>
                  </a:lnTo>
                  <a:lnTo>
                    <a:pt x="8357307" y="2987168"/>
                  </a:lnTo>
                  <a:lnTo>
                    <a:pt x="8337535" y="3025331"/>
                  </a:lnTo>
                  <a:lnTo>
                    <a:pt x="8307411" y="3055455"/>
                  </a:lnTo>
                  <a:lnTo>
                    <a:pt x="8269248" y="3075227"/>
                  </a:lnTo>
                  <a:lnTo>
                    <a:pt x="8225438" y="3082320"/>
                  </a:lnTo>
                  <a:close/>
                </a:path>
              </a:pathLst>
            </a:custGeom>
            <a:solidFill>
              <a:srgbClr val="544B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1147" y="2350591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7010"/>
                  </a:lnTo>
                  <a:lnTo>
                    <a:pt x="2338679" y="26885"/>
                  </a:lnTo>
                  <a:lnTo>
                    <a:pt x="2300516" y="7112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112"/>
                  </a:lnTo>
                  <a:lnTo>
                    <a:pt x="56997" y="26885"/>
                  </a:lnTo>
                  <a:lnTo>
                    <a:pt x="26873" y="57010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26"/>
                  </a:lnTo>
                  <a:lnTo>
                    <a:pt x="7099" y="1852104"/>
                  </a:lnTo>
                  <a:lnTo>
                    <a:pt x="26873" y="1890268"/>
                  </a:lnTo>
                  <a:lnTo>
                    <a:pt x="56997" y="1920392"/>
                  </a:lnTo>
                  <a:lnTo>
                    <a:pt x="95161" y="1940153"/>
                  </a:lnTo>
                  <a:lnTo>
                    <a:pt x="139026" y="1947265"/>
                  </a:lnTo>
                  <a:lnTo>
                    <a:pt x="2256637" y="1947265"/>
                  </a:lnTo>
                  <a:lnTo>
                    <a:pt x="2300516" y="1940153"/>
                  </a:lnTo>
                  <a:lnTo>
                    <a:pt x="2338679" y="1920392"/>
                  </a:lnTo>
                  <a:lnTo>
                    <a:pt x="2368804" y="1890268"/>
                  </a:lnTo>
                  <a:lnTo>
                    <a:pt x="2388578" y="1852104"/>
                  </a:lnTo>
                  <a:lnTo>
                    <a:pt x="2395677" y="1808226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949B62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1147" y="5107107"/>
            <a:ext cx="9686290" cy="3082925"/>
            <a:chOff x="4301147" y="5107107"/>
            <a:chExt cx="9686290" cy="3082925"/>
          </a:xfrm>
        </p:grpSpPr>
        <p:sp>
          <p:nvSpPr>
            <p:cNvPr id="8" name="object 8" descr=""/>
            <p:cNvSpPr/>
            <p:nvPr/>
          </p:nvSpPr>
          <p:spPr>
            <a:xfrm>
              <a:off x="6336304" y="5269443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4">
                  <a:moveTo>
                    <a:pt x="7511521" y="2819765"/>
                  </a:moveTo>
                  <a:lnTo>
                    <a:pt x="139049" y="2819765"/>
                  </a:lnTo>
                  <a:lnTo>
                    <a:pt x="95163" y="2812660"/>
                  </a:lnTo>
                  <a:lnTo>
                    <a:pt x="57001" y="2792888"/>
                  </a:lnTo>
                  <a:lnTo>
                    <a:pt x="26876" y="2762764"/>
                  </a:lnTo>
                  <a:lnTo>
                    <a:pt x="7104" y="2724601"/>
                  </a:lnTo>
                  <a:lnTo>
                    <a:pt x="0" y="2680716"/>
                  </a:lnTo>
                  <a:lnTo>
                    <a:pt x="0" y="139018"/>
                  </a:lnTo>
                  <a:lnTo>
                    <a:pt x="7104" y="95148"/>
                  </a:lnTo>
                  <a:lnTo>
                    <a:pt x="26876" y="56994"/>
                  </a:lnTo>
                  <a:lnTo>
                    <a:pt x="57001" y="26874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7511522" y="0"/>
                  </a:lnTo>
                  <a:lnTo>
                    <a:pt x="7555392" y="7104"/>
                  </a:lnTo>
                  <a:lnTo>
                    <a:pt x="7593545" y="26874"/>
                  </a:lnTo>
                  <a:lnTo>
                    <a:pt x="7623665" y="56994"/>
                  </a:lnTo>
                  <a:lnTo>
                    <a:pt x="7643435" y="95148"/>
                  </a:lnTo>
                  <a:lnTo>
                    <a:pt x="7650540" y="139018"/>
                  </a:lnTo>
                  <a:lnTo>
                    <a:pt x="7650540" y="2680716"/>
                  </a:lnTo>
                  <a:lnTo>
                    <a:pt x="7643435" y="2724601"/>
                  </a:lnTo>
                  <a:lnTo>
                    <a:pt x="7623665" y="2762764"/>
                  </a:lnTo>
                  <a:lnTo>
                    <a:pt x="7593545" y="2792888"/>
                  </a:lnTo>
                  <a:lnTo>
                    <a:pt x="7555392" y="2812660"/>
                  </a:lnTo>
                  <a:lnTo>
                    <a:pt x="7511521" y="2819765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431" y="5107107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20"/>
                  </a:moveTo>
                  <a:lnTo>
                    <a:pt x="139049" y="3082320"/>
                  </a:lnTo>
                  <a:lnTo>
                    <a:pt x="95163" y="3075215"/>
                  </a:lnTo>
                  <a:lnTo>
                    <a:pt x="57001" y="3055445"/>
                  </a:lnTo>
                  <a:lnTo>
                    <a:pt x="26876" y="3025325"/>
                  </a:lnTo>
                  <a:lnTo>
                    <a:pt x="7104" y="2987171"/>
                  </a:lnTo>
                  <a:lnTo>
                    <a:pt x="0" y="2943301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8225363" y="0"/>
                  </a:lnTo>
                  <a:lnTo>
                    <a:pt x="8269248" y="7104"/>
                  </a:lnTo>
                  <a:lnTo>
                    <a:pt x="8307411" y="26876"/>
                  </a:lnTo>
                  <a:lnTo>
                    <a:pt x="8337535" y="57001"/>
                  </a:lnTo>
                  <a:lnTo>
                    <a:pt x="8357307" y="95163"/>
                  </a:lnTo>
                  <a:lnTo>
                    <a:pt x="8364412" y="139048"/>
                  </a:lnTo>
                  <a:lnTo>
                    <a:pt x="8364412" y="2943301"/>
                  </a:lnTo>
                  <a:lnTo>
                    <a:pt x="8357307" y="2987171"/>
                  </a:lnTo>
                  <a:lnTo>
                    <a:pt x="8337535" y="3025325"/>
                  </a:lnTo>
                  <a:lnTo>
                    <a:pt x="8307411" y="3055445"/>
                  </a:lnTo>
                  <a:lnTo>
                    <a:pt x="8269248" y="3075215"/>
                  </a:lnTo>
                  <a:lnTo>
                    <a:pt x="8225362" y="3082320"/>
                  </a:lnTo>
                  <a:close/>
                </a:path>
              </a:pathLst>
            </a:custGeom>
            <a:solidFill>
              <a:srgbClr val="949B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1147" y="5705690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52"/>
                  </a:lnTo>
                  <a:lnTo>
                    <a:pt x="2388578" y="95161"/>
                  </a:lnTo>
                  <a:lnTo>
                    <a:pt x="2368804" y="57010"/>
                  </a:lnTo>
                  <a:lnTo>
                    <a:pt x="2338679" y="26885"/>
                  </a:lnTo>
                  <a:lnTo>
                    <a:pt x="2300516" y="7112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112"/>
                  </a:lnTo>
                  <a:lnTo>
                    <a:pt x="56997" y="26885"/>
                  </a:lnTo>
                  <a:lnTo>
                    <a:pt x="26873" y="57010"/>
                  </a:lnTo>
                  <a:lnTo>
                    <a:pt x="7099" y="95161"/>
                  </a:lnTo>
                  <a:lnTo>
                    <a:pt x="0" y="139052"/>
                  </a:lnTo>
                  <a:lnTo>
                    <a:pt x="0" y="1808226"/>
                  </a:lnTo>
                  <a:lnTo>
                    <a:pt x="7099" y="1852104"/>
                  </a:lnTo>
                  <a:lnTo>
                    <a:pt x="26873" y="1890268"/>
                  </a:lnTo>
                  <a:lnTo>
                    <a:pt x="56997" y="1920392"/>
                  </a:lnTo>
                  <a:lnTo>
                    <a:pt x="95161" y="1940166"/>
                  </a:lnTo>
                  <a:lnTo>
                    <a:pt x="139026" y="1947265"/>
                  </a:lnTo>
                  <a:lnTo>
                    <a:pt x="2256650" y="1947265"/>
                  </a:lnTo>
                  <a:lnTo>
                    <a:pt x="2300516" y="1940166"/>
                  </a:lnTo>
                  <a:lnTo>
                    <a:pt x="2338679" y="1920392"/>
                  </a:lnTo>
                  <a:lnTo>
                    <a:pt x="2368804" y="1890268"/>
                  </a:lnTo>
                  <a:lnTo>
                    <a:pt x="2388578" y="1852104"/>
                  </a:lnTo>
                  <a:lnTo>
                    <a:pt x="2395677" y="1808226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544B30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784226" y="2967837"/>
            <a:ext cx="1536700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403893" y="2092705"/>
            <a:ext cx="5960110" cy="2399665"/>
          </a:xfrm>
          <a:prstGeom prst="rect"/>
        </p:spPr>
        <p:txBody>
          <a:bodyPr wrap="square" lIns="0" tIns="104775" rIns="0" bIns="0" rtlCol="0" vert="horz">
            <a:spAutoFit/>
          </a:bodyPr>
          <a:lstStyle/>
          <a:p>
            <a:pPr marL="12700" marR="5080">
              <a:lnSpc>
                <a:spcPts val="4500"/>
              </a:lnSpc>
              <a:spcBef>
                <a:spcPts val="825"/>
              </a:spcBef>
            </a:pPr>
            <a:r>
              <a:rPr dirty="0" sz="43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Expanding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Applications </a:t>
            </a:r>
            <a:r>
              <a:rPr dirty="0" sz="43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Personal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755" b="0">
                <a:solidFill>
                  <a:srgbClr val="FFFFFF"/>
                </a:solidFill>
                <a:latin typeface="Yanone Kaffeesatz Thin"/>
                <a:cs typeface="Yanone Kaffeesatz Thin"/>
              </a:rPr>
              <a:t>Care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3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Cosmetic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43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3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3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3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54329" y="6410623"/>
            <a:ext cx="2196465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53242" y="5447805"/>
            <a:ext cx="5665470" cy="2399665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 marR="5080">
              <a:lnSpc>
                <a:spcPts val="4500"/>
              </a:lnSpc>
              <a:spcBef>
                <a:spcPts val="825"/>
              </a:spcBef>
            </a:pPr>
            <a:r>
              <a:rPr dirty="0" sz="43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 </a:t>
            </a:r>
            <a:r>
              <a:rPr dirty="0" sz="43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Vulnerabilities</a:t>
            </a:r>
            <a:r>
              <a:rPr dirty="0" sz="43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3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Seasonal</a:t>
            </a:r>
            <a:r>
              <a:rPr dirty="0" sz="43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Variability</a:t>
            </a:r>
            <a:r>
              <a:rPr dirty="0" sz="43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3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2397315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3330765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5197665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800" y="7064565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800" y="8931465"/>
            <a:ext cx="104775" cy="1047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63860" y="2138108"/>
            <a:ext cx="8579485" cy="7959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74650">
              <a:lnSpc>
                <a:spcPct val="115599"/>
              </a:lnSpc>
              <a:spcBef>
                <a:spcPts val="95"/>
              </a:spcBef>
            </a:pPr>
            <a:r>
              <a:rPr dirty="0" sz="2650">
                <a:latin typeface="Verdana"/>
                <a:cs typeface="Verdana"/>
              </a:rPr>
              <a:t>The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Global</a:t>
            </a:r>
            <a:r>
              <a:rPr dirty="0" sz="2650" spc="-11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Rosemary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Essential</a:t>
            </a:r>
            <a:r>
              <a:rPr dirty="0" sz="2650" spc="-11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Oil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Market</a:t>
            </a:r>
            <a:r>
              <a:rPr dirty="0" sz="2650" spc="-110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is </a:t>
            </a:r>
            <a:r>
              <a:rPr dirty="0" sz="2650">
                <a:latin typeface="Verdana"/>
                <a:cs typeface="Verdana"/>
              </a:rPr>
              <a:t>witnessing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significant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growth</a:t>
            </a:r>
            <a:r>
              <a:rPr dirty="0" sz="2650" spc="-85">
                <a:latin typeface="Verdana"/>
                <a:cs typeface="Verdana"/>
              </a:rPr>
              <a:t> </a:t>
            </a:r>
            <a:r>
              <a:rPr dirty="0" sz="2650" spc="50">
                <a:latin typeface="Verdana"/>
                <a:cs typeface="Verdana"/>
              </a:rPr>
              <a:t>in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8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near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future. </a:t>
            </a:r>
            <a:r>
              <a:rPr dirty="0" sz="2650" spc="65">
                <a:latin typeface="Verdana"/>
                <a:cs typeface="Verdana"/>
              </a:rPr>
              <a:t>Organic</a:t>
            </a:r>
            <a:r>
              <a:rPr dirty="0" sz="2650" spc="-204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rosemary</a:t>
            </a:r>
            <a:r>
              <a:rPr dirty="0" sz="2650" spc="-21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essential</a:t>
            </a:r>
            <a:r>
              <a:rPr dirty="0" sz="2650" spc="-20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oil</a:t>
            </a:r>
            <a:r>
              <a:rPr dirty="0" sz="2650" spc="-20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has</a:t>
            </a:r>
            <a:r>
              <a:rPr dirty="0" sz="2650" spc="-204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witnessed </a:t>
            </a:r>
            <a:r>
              <a:rPr dirty="0" sz="2650">
                <a:latin typeface="Verdana"/>
                <a:cs typeface="Verdana"/>
              </a:rPr>
              <a:t>rapid</a:t>
            </a:r>
            <a:r>
              <a:rPr dirty="0" sz="2650" spc="-130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growth</a:t>
            </a:r>
            <a:r>
              <a:rPr dirty="0" sz="2650" spc="-125">
                <a:latin typeface="Verdana"/>
                <a:cs typeface="Verdana"/>
              </a:rPr>
              <a:t> </a:t>
            </a:r>
            <a:r>
              <a:rPr dirty="0" sz="2650" spc="95">
                <a:latin typeface="Verdana"/>
                <a:cs typeface="Verdana"/>
              </a:rPr>
              <a:t>due</a:t>
            </a:r>
            <a:r>
              <a:rPr dirty="0" sz="2650" spc="-1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to</a:t>
            </a:r>
            <a:r>
              <a:rPr dirty="0" sz="2650" spc="-125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1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increasing</a:t>
            </a:r>
            <a:r>
              <a:rPr dirty="0" sz="2650" spc="-125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consumer </a:t>
            </a:r>
            <a:r>
              <a:rPr dirty="0" sz="2650" spc="110">
                <a:latin typeface="Verdana"/>
                <a:cs typeface="Verdana"/>
              </a:rPr>
              <a:t>demand</a:t>
            </a:r>
            <a:r>
              <a:rPr dirty="0" sz="2650" spc="-195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for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natural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70">
                <a:latin typeface="Verdana"/>
                <a:cs typeface="Verdana"/>
              </a:rPr>
              <a:t>and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sustainably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sourced products.</a:t>
            </a:r>
            <a:endParaRPr sz="2650">
              <a:latin typeface="Verdana"/>
              <a:cs typeface="Verdana"/>
            </a:endParaRPr>
          </a:p>
          <a:p>
            <a:pPr marL="12700" marR="31115">
              <a:lnSpc>
                <a:spcPts val="3679"/>
              </a:lnSpc>
              <a:spcBef>
                <a:spcPts val="200"/>
              </a:spcBef>
            </a:pPr>
            <a:r>
              <a:rPr dirty="0" sz="2650" spc="65">
                <a:latin typeface="Verdana"/>
                <a:cs typeface="Verdana"/>
              </a:rPr>
              <a:t>Pharmaceutical</a:t>
            </a:r>
            <a:r>
              <a:rPr dirty="0" sz="2650" spc="-8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applications</a:t>
            </a:r>
            <a:r>
              <a:rPr dirty="0" sz="2650" spc="-80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are</a:t>
            </a:r>
            <a:r>
              <a:rPr dirty="0" sz="2650" spc="-8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experiencing </a:t>
            </a:r>
            <a:r>
              <a:rPr dirty="0" sz="2650">
                <a:latin typeface="Verdana"/>
                <a:cs typeface="Verdana"/>
              </a:rPr>
              <a:t>rapid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growth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95">
                <a:latin typeface="Verdana"/>
                <a:cs typeface="Verdana"/>
              </a:rPr>
              <a:t>due</a:t>
            </a:r>
            <a:r>
              <a:rPr dirty="0" sz="2650" spc="-18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to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185">
                <a:latin typeface="Verdana"/>
                <a:cs typeface="Verdana"/>
              </a:rPr>
              <a:t> </a:t>
            </a:r>
            <a:r>
              <a:rPr dirty="0" sz="2650" spc="60">
                <a:latin typeface="Verdana"/>
                <a:cs typeface="Verdana"/>
              </a:rPr>
              <a:t>expanding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50">
                <a:latin typeface="Verdana"/>
                <a:cs typeface="Verdana"/>
              </a:rPr>
              <a:t>recognition</a:t>
            </a:r>
            <a:r>
              <a:rPr dirty="0" sz="2650" spc="-190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of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potential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health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benefits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of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rosemary</a:t>
            </a:r>
            <a:r>
              <a:rPr dirty="0" sz="2650" spc="-9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essential </a:t>
            </a:r>
            <a:r>
              <a:rPr dirty="0" sz="2650" spc="-20">
                <a:latin typeface="Verdana"/>
                <a:cs typeface="Verdana"/>
              </a:rPr>
              <a:t>oil.</a:t>
            </a:r>
            <a:endParaRPr sz="2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2650" spc="-105">
                <a:latin typeface="Verdana"/>
                <a:cs typeface="Verdana"/>
              </a:rPr>
              <a:t>In</a:t>
            </a:r>
            <a:r>
              <a:rPr dirty="0" sz="2650" spc="-225">
                <a:latin typeface="Verdana"/>
                <a:cs typeface="Verdana"/>
              </a:rPr>
              <a:t> </a:t>
            </a:r>
            <a:r>
              <a:rPr dirty="0" sz="2650" spc="-190">
                <a:latin typeface="Verdana"/>
                <a:cs typeface="Verdana"/>
              </a:rPr>
              <a:t>2023,</a:t>
            </a:r>
            <a:r>
              <a:rPr dirty="0" sz="2650" spc="-220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220">
                <a:latin typeface="Verdana"/>
                <a:cs typeface="Verdana"/>
              </a:rPr>
              <a:t> </a:t>
            </a:r>
            <a:r>
              <a:rPr dirty="0" sz="2650" spc="65">
                <a:latin typeface="Verdana"/>
                <a:cs typeface="Verdana"/>
              </a:rPr>
              <a:t>Organic</a:t>
            </a:r>
            <a:r>
              <a:rPr dirty="0" sz="2650" spc="-225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segment</a:t>
            </a:r>
            <a:r>
              <a:rPr dirty="0" sz="2650" spc="-220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accounted</a:t>
            </a:r>
            <a:r>
              <a:rPr dirty="0" sz="2650" spc="-220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for</a:t>
            </a:r>
            <a:endParaRPr sz="2650">
              <a:latin typeface="Verdana"/>
              <a:cs typeface="Verdana"/>
            </a:endParaRPr>
          </a:p>
          <a:p>
            <a:pPr algn="just" marL="12700" marR="224790">
              <a:lnSpc>
                <a:spcPts val="3679"/>
              </a:lnSpc>
              <a:spcBef>
                <a:spcPts val="200"/>
              </a:spcBef>
            </a:pPr>
            <a:r>
              <a:rPr dirty="0" sz="2650" spc="45">
                <a:latin typeface="Verdana"/>
                <a:cs typeface="Verdana"/>
              </a:rPr>
              <a:t>noticeable</a:t>
            </a:r>
            <a:r>
              <a:rPr dirty="0" sz="2650" spc="-21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share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of</a:t>
            </a:r>
            <a:r>
              <a:rPr dirty="0" sz="2650" spc="-195">
                <a:latin typeface="Verdana"/>
                <a:cs typeface="Verdana"/>
              </a:rPr>
              <a:t> </a:t>
            </a:r>
            <a:r>
              <a:rPr dirty="0" sz="2650" spc="50">
                <a:latin typeface="Verdana"/>
                <a:cs typeface="Verdana"/>
              </a:rPr>
              <a:t>global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Rosemary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Essential</a:t>
            </a:r>
            <a:r>
              <a:rPr dirty="0" sz="2650" spc="-195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Oil </a:t>
            </a:r>
            <a:r>
              <a:rPr dirty="0" sz="2650">
                <a:latin typeface="Verdana"/>
                <a:cs typeface="Verdana"/>
              </a:rPr>
              <a:t>Market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 spc="70">
                <a:latin typeface="Verdana"/>
                <a:cs typeface="Verdana"/>
              </a:rPr>
              <a:t>and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 spc="-100">
                <a:latin typeface="Verdana"/>
                <a:cs typeface="Verdana"/>
              </a:rPr>
              <a:t>is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projected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to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experience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significant </a:t>
            </a:r>
            <a:r>
              <a:rPr dirty="0" sz="2650" spc="75">
                <a:latin typeface="Verdana"/>
                <a:cs typeface="Verdana"/>
              </a:rPr>
              <a:t>growth</a:t>
            </a:r>
            <a:r>
              <a:rPr dirty="0" sz="2650" spc="-215">
                <a:latin typeface="Verdana"/>
                <a:cs typeface="Verdana"/>
              </a:rPr>
              <a:t> </a:t>
            </a:r>
            <a:r>
              <a:rPr dirty="0" sz="2650" spc="50">
                <a:latin typeface="Verdana"/>
                <a:cs typeface="Verdana"/>
              </a:rPr>
              <a:t>in</a:t>
            </a:r>
            <a:r>
              <a:rPr dirty="0" sz="2650" spc="-210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21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near</a:t>
            </a:r>
            <a:r>
              <a:rPr dirty="0" sz="2650" spc="-21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future.</a:t>
            </a:r>
            <a:endParaRPr sz="2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2650">
                <a:latin typeface="Verdana"/>
                <a:cs typeface="Verdana"/>
              </a:rPr>
              <a:t>The</a:t>
            </a:r>
            <a:r>
              <a:rPr dirty="0" sz="2650" spc="-204">
                <a:latin typeface="Verdana"/>
                <a:cs typeface="Verdana"/>
              </a:rPr>
              <a:t> </a:t>
            </a:r>
            <a:r>
              <a:rPr dirty="0" sz="2650" spc="65">
                <a:latin typeface="Verdana"/>
                <a:cs typeface="Verdana"/>
              </a:rPr>
              <a:t>Pharmaceutical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industry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 spc="75">
                <a:latin typeface="Verdana"/>
                <a:cs typeface="Verdana"/>
              </a:rPr>
              <a:t>segment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 spc="-55">
                <a:latin typeface="Verdana"/>
                <a:cs typeface="Verdana"/>
              </a:rPr>
              <a:t>is</a:t>
            </a:r>
            <a:r>
              <a:rPr dirty="0" sz="2650" spc="-200">
                <a:latin typeface="Verdana"/>
                <a:cs typeface="Verdana"/>
              </a:rPr>
              <a:t> </a:t>
            </a:r>
            <a:r>
              <a:rPr dirty="0" sz="2650" spc="35">
                <a:latin typeface="Verdana"/>
                <a:cs typeface="Verdana"/>
              </a:rPr>
              <a:t>expected</a:t>
            </a:r>
            <a:endParaRPr sz="2650">
              <a:latin typeface="Verdana"/>
              <a:cs typeface="Verdana"/>
            </a:endParaRPr>
          </a:p>
          <a:p>
            <a:pPr marL="12700" marR="1169670">
              <a:lnSpc>
                <a:spcPts val="3679"/>
              </a:lnSpc>
              <a:spcBef>
                <a:spcPts val="90"/>
              </a:spcBef>
            </a:pPr>
            <a:r>
              <a:rPr dirty="0" sz="2650">
                <a:latin typeface="Verdana"/>
                <a:cs typeface="Verdana"/>
              </a:rPr>
              <a:t>to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expand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at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significant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CAGR</a:t>
            </a:r>
            <a:r>
              <a:rPr dirty="0" sz="2650" spc="-114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retaining </a:t>
            </a:r>
            <a:r>
              <a:rPr dirty="0" sz="2650">
                <a:latin typeface="Verdana"/>
                <a:cs typeface="Verdana"/>
              </a:rPr>
              <a:t>position</a:t>
            </a:r>
            <a:r>
              <a:rPr dirty="0" sz="2650" spc="-165">
                <a:latin typeface="Verdana"/>
                <a:cs typeface="Verdana"/>
              </a:rPr>
              <a:t> </a:t>
            </a:r>
            <a:r>
              <a:rPr dirty="0" sz="2650" spc="70">
                <a:latin typeface="Verdana"/>
                <a:cs typeface="Verdana"/>
              </a:rPr>
              <a:t>throughout</a:t>
            </a:r>
            <a:r>
              <a:rPr dirty="0" sz="2650" spc="-165">
                <a:latin typeface="Verdana"/>
                <a:cs typeface="Verdana"/>
              </a:rPr>
              <a:t> </a:t>
            </a:r>
            <a:r>
              <a:rPr dirty="0" sz="2650" spc="55">
                <a:latin typeface="Verdana"/>
                <a:cs typeface="Verdana"/>
              </a:rPr>
              <a:t>the</a:t>
            </a:r>
            <a:r>
              <a:rPr dirty="0" sz="2650" spc="-1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forecast</a:t>
            </a:r>
            <a:r>
              <a:rPr dirty="0" sz="2650" spc="-16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period.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18427" y="1987954"/>
            <a:ext cx="2000249" cy="17144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81633" y="2159391"/>
            <a:ext cx="2943224" cy="125729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95296" y="2159391"/>
            <a:ext cx="3057539" cy="137159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67838" y="4401860"/>
            <a:ext cx="2903326" cy="14858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36513" y="4297953"/>
            <a:ext cx="4105259" cy="13620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108022" y="4401860"/>
            <a:ext cx="2962274" cy="11715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88002" y="6313779"/>
            <a:ext cx="5124449" cy="12191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0926" y="6085148"/>
            <a:ext cx="5000639" cy="154304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95014" y="8540191"/>
            <a:ext cx="5086349" cy="105727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139397" y="7940100"/>
            <a:ext cx="3124199" cy="193357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8192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http://tinyurl.com/5smezfu5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DAF40XFLlgQ,BAFWDJyds2Y</cp:keywords>
  <dc:title>Rosemary Essential Oil Market Report 2024</dc:title>
  <dcterms:created xsi:type="dcterms:W3CDTF">2024-01-16T02:42:28Z</dcterms:created>
  <dcterms:modified xsi:type="dcterms:W3CDTF">2024-01-16T02:42:28Z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