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9905" cy="1257300"/>
          </a:xfrm>
          <a:custGeom>
            <a:avLst/>
            <a:gdLst/>
            <a:ahLst/>
            <a:cxnLst/>
            <a:rect l="l" t="t" r="r" b="b"/>
            <a:pathLst>
              <a:path w="18289905" h="1257300">
                <a:moveTo>
                  <a:pt x="18289807" y="1257301"/>
                </a:moveTo>
                <a:lnTo>
                  <a:pt x="0" y="1257301"/>
                </a:lnTo>
                <a:lnTo>
                  <a:pt x="0" y="0"/>
                </a:lnTo>
                <a:lnTo>
                  <a:pt x="18289807" y="0"/>
                </a:lnTo>
                <a:lnTo>
                  <a:pt x="18289807" y="1257301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49" y="1311305"/>
            <a:ext cx="10853103" cy="89154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85769" y="277558"/>
            <a:ext cx="15916461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915843" y="5203871"/>
            <a:ext cx="6274434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348307" y="2826192"/>
            <a:ext cx="6584950" cy="2732405"/>
          </a:xfrm>
          <a:custGeom>
            <a:avLst/>
            <a:gdLst/>
            <a:ahLst/>
            <a:cxnLst/>
            <a:rect l="l" t="t" r="r" b="b"/>
            <a:pathLst>
              <a:path w="6584950" h="2732404">
                <a:moveTo>
                  <a:pt x="6445118" y="2732077"/>
                </a:moveTo>
                <a:lnTo>
                  <a:pt x="139506" y="2732077"/>
                </a:lnTo>
                <a:lnTo>
                  <a:pt x="95479" y="2724948"/>
                </a:lnTo>
                <a:lnTo>
                  <a:pt x="57192" y="2705110"/>
                </a:lnTo>
                <a:lnTo>
                  <a:pt x="26967" y="2674885"/>
                </a:lnTo>
                <a:lnTo>
                  <a:pt x="7129" y="2636597"/>
                </a:lnTo>
                <a:lnTo>
                  <a:pt x="0" y="2592571"/>
                </a:lnTo>
                <a:lnTo>
                  <a:pt x="0" y="139506"/>
                </a:lnTo>
                <a:lnTo>
                  <a:pt x="7129" y="95479"/>
                </a:lnTo>
                <a:lnTo>
                  <a:pt x="26967" y="57192"/>
                </a:lnTo>
                <a:lnTo>
                  <a:pt x="57192" y="26967"/>
                </a:lnTo>
                <a:lnTo>
                  <a:pt x="95479" y="7129"/>
                </a:lnTo>
                <a:lnTo>
                  <a:pt x="139506" y="0"/>
                </a:lnTo>
                <a:lnTo>
                  <a:pt x="6445118" y="0"/>
                </a:lnTo>
                <a:lnTo>
                  <a:pt x="6489145" y="7129"/>
                </a:lnTo>
                <a:lnTo>
                  <a:pt x="6527432" y="26967"/>
                </a:lnTo>
                <a:lnTo>
                  <a:pt x="6557657" y="57192"/>
                </a:lnTo>
                <a:lnTo>
                  <a:pt x="6577495" y="95479"/>
                </a:lnTo>
                <a:lnTo>
                  <a:pt x="6584624" y="139506"/>
                </a:lnTo>
                <a:lnTo>
                  <a:pt x="6584624" y="2592571"/>
                </a:lnTo>
                <a:lnTo>
                  <a:pt x="6577495" y="2636597"/>
                </a:lnTo>
                <a:lnTo>
                  <a:pt x="6557657" y="2674885"/>
                </a:lnTo>
                <a:lnTo>
                  <a:pt x="6527432" y="2705110"/>
                </a:lnTo>
                <a:lnTo>
                  <a:pt x="6489145" y="2724948"/>
                </a:lnTo>
                <a:lnTo>
                  <a:pt x="6445118" y="2732077"/>
                </a:lnTo>
                <a:close/>
              </a:path>
            </a:pathLst>
          </a:custGeom>
          <a:solidFill>
            <a:srgbClr val="F39F8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3315614"/>
            <a:ext cx="5850255" cy="1587500"/>
          </a:xfrm>
          <a:custGeom>
            <a:avLst/>
            <a:gdLst/>
            <a:ahLst/>
            <a:cxnLst/>
            <a:rect l="l" t="t" r="r" b="b"/>
            <a:pathLst>
              <a:path w="5850255" h="1587500">
                <a:moveTo>
                  <a:pt x="0" y="1587373"/>
                </a:moveTo>
                <a:lnTo>
                  <a:pt x="0" y="0"/>
                </a:lnTo>
                <a:lnTo>
                  <a:pt x="5279897" y="0"/>
                </a:lnTo>
                <a:lnTo>
                  <a:pt x="5849804" y="1587373"/>
                </a:lnTo>
                <a:lnTo>
                  <a:pt x="0" y="1587373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4348301" y="5795149"/>
            <a:ext cx="6584950" cy="2782570"/>
          </a:xfrm>
          <a:custGeom>
            <a:avLst/>
            <a:gdLst/>
            <a:ahLst/>
            <a:cxnLst/>
            <a:rect l="l" t="t" r="r" b="b"/>
            <a:pathLst>
              <a:path w="6584950" h="2782570">
                <a:moveTo>
                  <a:pt x="6445125" y="2782138"/>
                </a:moveTo>
                <a:lnTo>
                  <a:pt x="139503" y="2782138"/>
                </a:lnTo>
                <a:lnTo>
                  <a:pt x="95478" y="2775009"/>
                </a:lnTo>
                <a:lnTo>
                  <a:pt x="57191" y="2755170"/>
                </a:lnTo>
                <a:lnTo>
                  <a:pt x="26967" y="2724946"/>
                </a:lnTo>
                <a:lnTo>
                  <a:pt x="7129" y="2686658"/>
                </a:lnTo>
                <a:lnTo>
                  <a:pt x="0" y="2642631"/>
                </a:lnTo>
                <a:lnTo>
                  <a:pt x="0" y="139505"/>
                </a:lnTo>
                <a:lnTo>
                  <a:pt x="7129" y="95478"/>
                </a:lnTo>
                <a:lnTo>
                  <a:pt x="26967" y="57191"/>
                </a:lnTo>
                <a:lnTo>
                  <a:pt x="57191" y="26967"/>
                </a:lnTo>
                <a:lnTo>
                  <a:pt x="95478" y="7129"/>
                </a:lnTo>
                <a:lnTo>
                  <a:pt x="139505" y="0"/>
                </a:lnTo>
                <a:lnTo>
                  <a:pt x="6445123" y="0"/>
                </a:lnTo>
                <a:lnTo>
                  <a:pt x="6489150" y="7129"/>
                </a:lnTo>
                <a:lnTo>
                  <a:pt x="6527437" y="26967"/>
                </a:lnTo>
                <a:lnTo>
                  <a:pt x="6557662" y="57191"/>
                </a:lnTo>
                <a:lnTo>
                  <a:pt x="6577500" y="95478"/>
                </a:lnTo>
                <a:lnTo>
                  <a:pt x="6584630" y="139505"/>
                </a:lnTo>
                <a:lnTo>
                  <a:pt x="6584630" y="2642631"/>
                </a:lnTo>
                <a:lnTo>
                  <a:pt x="6577500" y="2686658"/>
                </a:lnTo>
                <a:lnTo>
                  <a:pt x="6557662" y="2724946"/>
                </a:lnTo>
                <a:lnTo>
                  <a:pt x="6527437" y="2755170"/>
                </a:lnTo>
                <a:lnTo>
                  <a:pt x="6489150" y="2775009"/>
                </a:lnTo>
                <a:lnTo>
                  <a:pt x="6445125" y="2782138"/>
                </a:lnTo>
                <a:close/>
              </a:path>
            </a:pathLst>
          </a:custGeom>
          <a:solidFill>
            <a:srgbClr val="832823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0" y="6463283"/>
            <a:ext cx="6094095" cy="1587500"/>
          </a:xfrm>
          <a:custGeom>
            <a:avLst/>
            <a:gdLst/>
            <a:ahLst/>
            <a:cxnLst/>
            <a:rect l="l" t="t" r="r" b="b"/>
            <a:pathLst>
              <a:path w="6094095" h="1587500">
                <a:moveTo>
                  <a:pt x="0" y="1587373"/>
                </a:moveTo>
                <a:lnTo>
                  <a:pt x="0" y="0"/>
                </a:lnTo>
                <a:lnTo>
                  <a:pt x="5523859" y="0"/>
                </a:lnTo>
                <a:lnTo>
                  <a:pt x="6093735" y="1587373"/>
                </a:lnTo>
                <a:lnTo>
                  <a:pt x="0" y="1587373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23136"/>
            <a:ext cx="17002587" cy="22155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73323" y="4026781"/>
            <a:ext cx="15050769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hyperlink" Target="http://tinyurl.com/mt46yh4c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-1"/>
            <a:ext cx="8202930" cy="10281920"/>
          </a:xfrm>
          <a:custGeom>
            <a:avLst/>
            <a:gdLst/>
            <a:ahLst/>
            <a:cxnLst/>
            <a:rect l="l" t="t" r="r" b="b"/>
            <a:pathLst>
              <a:path w="8202930" h="10281920">
                <a:moveTo>
                  <a:pt x="7714971" y="10281650"/>
                </a:moveTo>
                <a:lnTo>
                  <a:pt x="32461" y="10281650"/>
                </a:lnTo>
                <a:lnTo>
                  <a:pt x="10724" y="10278861"/>
                </a:lnTo>
                <a:lnTo>
                  <a:pt x="0" y="10276549"/>
                </a:lnTo>
                <a:lnTo>
                  <a:pt x="0" y="10449"/>
                </a:lnTo>
                <a:lnTo>
                  <a:pt x="10724" y="8138"/>
                </a:lnTo>
                <a:lnTo>
                  <a:pt x="58068" y="2062"/>
                </a:lnTo>
                <a:lnTo>
                  <a:pt x="106552" y="0"/>
                </a:lnTo>
                <a:lnTo>
                  <a:pt x="7640884" y="0"/>
                </a:lnTo>
                <a:lnTo>
                  <a:pt x="7689365" y="2062"/>
                </a:lnTo>
                <a:lnTo>
                  <a:pt x="7736706" y="8138"/>
                </a:lnTo>
                <a:lnTo>
                  <a:pt x="7782733" y="18058"/>
                </a:lnTo>
                <a:lnTo>
                  <a:pt x="7827278" y="31654"/>
                </a:lnTo>
                <a:lnTo>
                  <a:pt x="7870172" y="48757"/>
                </a:lnTo>
                <a:lnTo>
                  <a:pt x="7911246" y="69199"/>
                </a:lnTo>
                <a:lnTo>
                  <a:pt x="7950332" y="92810"/>
                </a:lnTo>
                <a:lnTo>
                  <a:pt x="7987260" y="119422"/>
                </a:lnTo>
                <a:lnTo>
                  <a:pt x="8021863" y="148866"/>
                </a:lnTo>
                <a:lnTo>
                  <a:pt x="8053970" y="180974"/>
                </a:lnTo>
                <a:lnTo>
                  <a:pt x="8083414" y="215577"/>
                </a:lnTo>
                <a:lnTo>
                  <a:pt x="8110027" y="252506"/>
                </a:lnTo>
                <a:lnTo>
                  <a:pt x="8133638" y="291593"/>
                </a:lnTo>
                <a:lnTo>
                  <a:pt x="8154079" y="332668"/>
                </a:lnTo>
                <a:lnTo>
                  <a:pt x="8171183" y="375564"/>
                </a:lnTo>
                <a:lnTo>
                  <a:pt x="8184779" y="420111"/>
                </a:lnTo>
                <a:lnTo>
                  <a:pt x="8194700" y="466141"/>
                </a:lnTo>
                <a:lnTo>
                  <a:pt x="8200776" y="513485"/>
                </a:lnTo>
                <a:lnTo>
                  <a:pt x="8202815" y="561426"/>
                </a:lnTo>
                <a:lnTo>
                  <a:pt x="8202815" y="9725558"/>
                </a:lnTo>
                <a:lnTo>
                  <a:pt x="8200776" y="9773500"/>
                </a:lnTo>
                <a:lnTo>
                  <a:pt x="8194700" y="9820845"/>
                </a:lnTo>
                <a:lnTo>
                  <a:pt x="8184779" y="9866876"/>
                </a:lnTo>
                <a:lnTo>
                  <a:pt x="8171183" y="9911425"/>
                </a:lnTo>
                <a:lnTo>
                  <a:pt x="8154079" y="9954321"/>
                </a:lnTo>
                <a:lnTo>
                  <a:pt x="8133638" y="9995398"/>
                </a:lnTo>
                <a:lnTo>
                  <a:pt x="8110027" y="10034486"/>
                </a:lnTo>
                <a:lnTo>
                  <a:pt x="8083414" y="10071416"/>
                </a:lnTo>
                <a:lnTo>
                  <a:pt x="8053970" y="10106019"/>
                </a:lnTo>
                <a:lnTo>
                  <a:pt x="8021863" y="10138128"/>
                </a:lnTo>
                <a:lnTo>
                  <a:pt x="7987260" y="10167574"/>
                </a:lnTo>
                <a:lnTo>
                  <a:pt x="7950332" y="10194186"/>
                </a:lnTo>
                <a:lnTo>
                  <a:pt x="7911246" y="10217798"/>
                </a:lnTo>
                <a:lnTo>
                  <a:pt x="7870172" y="10238240"/>
                </a:lnTo>
                <a:lnTo>
                  <a:pt x="7827278" y="10255344"/>
                </a:lnTo>
                <a:lnTo>
                  <a:pt x="7782733" y="10268940"/>
                </a:lnTo>
                <a:lnTo>
                  <a:pt x="7736706" y="10278861"/>
                </a:lnTo>
                <a:lnTo>
                  <a:pt x="7714971" y="10281650"/>
                </a:lnTo>
                <a:close/>
              </a:path>
            </a:pathLst>
          </a:custGeom>
          <a:solidFill>
            <a:srgbClr val="D39793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3708" y="3124263"/>
            <a:ext cx="7675245" cy="3039110"/>
          </a:xfrm>
          <a:prstGeom prst="rect"/>
        </p:spPr>
        <p:txBody>
          <a:bodyPr wrap="square" lIns="0" tIns="197485" rIns="0" bIns="0" rtlCol="0" vert="horz">
            <a:spAutoFit/>
          </a:bodyPr>
          <a:lstStyle/>
          <a:p>
            <a:pPr marL="12700" marR="2524125">
              <a:lnSpc>
                <a:spcPts val="7430"/>
              </a:lnSpc>
              <a:spcBef>
                <a:spcPts val="1555"/>
              </a:spcBef>
            </a:pPr>
            <a:r>
              <a:rPr dirty="0" sz="7400" spc="-10">
                <a:solidFill>
                  <a:srgbClr val="FFFFFF"/>
                </a:solidFill>
                <a:latin typeface="Lato"/>
                <a:cs typeface="Lato"/>
              </a:rPr>
              <a:t>GLOBAL </a:t>
            </a:r>
            <a:r>
              <a:rPr dirty="0" sz="7400">
                <a:solidFill>
                  <a:srgbClr val="FFFFFF"/>
                </a:solidFill>
                <a:latin typeface="Lato"/>
                <a:cs typeface="Lato"/>
              </a:rPr>
              <a:t>ROSE</a:t>
            </a:r>
            <a:r>
              <a:rPr dirty="0" sz="7400" spc="-17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7400" spc="-20">
                <a:solidFill>
                  <a:srgbClr val="FFFFFF"/>
                </a:solidFill>
                <a:latin typeface="Lato"/>
                <a:cs typeface="Lato"/>
              </a:rPr>
              <a:t>WINE</a:t>
            </a:r>
            <a:endParaRPr sz="7400">
              <a:latin typeface="Lato"/>
              <a:cs typeface="Lato"/>
            </a:endParaRPr>
          </a:p>
          <a:p>
            <a:pPr marL="12700">
              <a:lnSpc>
                <a:spcPts val="7415"/>
              </a:lnSpc>
            </a:pPr>
            <a:r>
              <a:rPr dirty="0" sz="7400">
                <a:solidFill>
                  <a:srgbClr val="FFFFFF"/>
                </a:solidFill>
                <a:latin typeface="Lato"/>
                <a:cs typeface="Lato"/>
              </a:rPr>
              <a:t>MARKET</a:t>
            </a:r>
            <a:r>
              <a:rPr dirty="0" sz="7400" spc="-28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7400" spc="-10">
                <a:solidFill>
                  <a:srgbClr val="FFFFFF"/>
                </a:solidFill>
                <a:latin typeface="Lato"/>
                <a:cs typeface="Lato"/>
              </a:rPr>
              <a:t>REPORT</a:t>
            </a:r>
            <a:endParaRPr sz="7400">
              <a:latin typeface="Lato"/>
              <a:cs typeface="Lato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43708" y="5953188"/>
            <a:ext cx="2205990" cy="1153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-20">
                <a:solidFill>
                  <a:srgbClr val="FFFFFF"/>
                </a:solidFill>
                <a:latin typeface="Lato"/>
                <a:cs typeface="Lato"/>
              </a:rPr>
              <a:t>2024</a:t>
            </a:r>
            <a:endParaRPr sz="7400">
              <a:latin typeface="Lato"/>
              <a:cs typeface="Lato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82495" y="9469117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4451" rIns="0" bIns="0" rtlCol="0" vert="horz">
            <a:spAutoFit/>
          </a:bodyPr>
          <a:lstStyle/>
          <a:p>
            <a:pPr marL="5318125">
              <a:lnSpc>
                <a:spcPct val="100000"/>
              </a:lnSpc>
              <a:spcBef>
                <a:spcPts val="100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406982" y="2661914"/>
            <a:ext cx="11367770" cy="65976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5"/>
              </a:spcBef>
            </a:pPr>
            <a:r>
              <a:rPr dirty="0" sz="3700" spc="-90">
                <a:latin typeface="Verdana"/>
                <a:cs typeface="Verdana"/>
              </a:rPr>
              <a:t>Rose</a:t>
            </a:r>
            <a:r>
              <a:rPr dirty="0" sz="3700" spc="-375">
                <a:latin typeface="Verdana"/>
                <a:cs typeface="Verdana"/>
              </a:rPr>
              <a:t> </a:t>
            </a:r>
            <a:r>
              <a:rPr dirty="0" sz="3700" spc="-80">
                <a:latin typeface="Verdana"/>
                <a:cs typeface="Verdana"/>
              </a:rPr>
              <a:t>wine</a:t>
            </a:r>
            <a:r>
              <a:rPr dirty="0" sz="3700" spc="-370">
                <a:latin typeface="Verdana"/>
                <a:cs typeface="Verdana"/>
              </a:rPr>
              <a:t> </a:t>
            </a:r>
            <a:r>
              <a:rPr dirty="0" sz="3700" spc="-70">
                <a:latin typeface="Verdana"/>
                <a:cs typeface="Verdana"/>
              </a:rPr>
              <a:t>is</a:t>
            </a:r>
            <a:r>
              <a:rPr dirty="0" sz="3700" spc="-370">
                <a:latin typeface="Verdana"/>
                <a:cs typeface="Verdana"/>
              </a:rPr>
              <a:t> </a:t>
            </a:r>
            <a:r>
              <a:rPr dirty="0" sz="3700" spc="-185">
                <a:latin typeface="Verdana"/>
                <a:cs typeface="Verdana"/>
              </a:rPr>
              <a:t>a</a:t>
            </a:r>
            <a:r>
              <a:rPr dirty="0" sz="3700" spc="-370">
                <a:latin typeface="Verdana"/>
                <a:cs typeface="Verdana"/>
              </a:rPr>
              <a:t> </a:t>
            </a:r>
            <a:r>
              <a:rPr dirty="0" sz="3700" spc="-80">
                <a:latin typeface="Verdana"/>
                <a:cs typeface="Verdana"/>
              </a:rPr>
              <a:t>variety</a:t>
            </a:r>
            <a:r>
              <a:rPr dirty="0" sz="3700" spc="-375">
                <a:latin typeface="Verdana"/>
                <a:cs typeface="Verdana"/>
              </a:rPr>
              <a:t> </a:t>
            </a:r>
            <a:r>
              <a:rPr dirty="0" sz="3700" spc="65">
                <a:latin typeface="Verdana"/>
                <a:cs typeface="Verdana"/>
              </a:rPr>
              <a:t>of</a:t>
            </a:r>
            <a:r>
              <a:rPr dirty="0" sz="3700" spc="-370">
                <a:latin typeface="Verdana"/>
                <a:cs typeface="Verdana"/>
              </a:rPr>
              <a:t> </a:t>
            </a:r>
            <a:r>
              <a:rPr dirty="0" sz="3700" spc="-80">
                <a:latin typeface="Verdana"/>
                <a:cs typeface="Verdana"/>
              </a:rPr>
              <a:t>wine</a:t>
            </a:r>
            <a:r>
              <a:rPr dirty="0" sz="3700" spc="-370">
                <a:latin typeface="Verdana"/>
                <a:cs typeface="Verdana"/>
              </a:rPr>
              <a:t> </a:t>
            </a:r>
            <a:r>
              <a:rPr dirty="0" sz="3700" spc="-114">
                <a:latin typeface="Verdana"/>
                <a:cs typeface="Verdana"/>
              </a:rPr>
              <a:t>made</a:t>
            </a:r>
            <a:r>
              <a:rPr dirty="0" sz="3700" spc="-370">
                <a:latin typeface="Verdana"/>
                <a:cs typeface="Verdana"/>
              </a:rPr>
              <a:t> </a:t>
            </a:r>
            <a:r>
              <a:rPr dirty="0" sz="3700" spc="-40">
                <a:latin typeface="Verdana"/>
                <a:cs typeface="Verdana"/>
              </a:rPr>
              <a:t>from</a:t>
            </a:r>
            <a:r>
              <a:rPr dirty="0" sz="3700" spc="-375">
                <a:latin typeface="Verdana"/>
                <a:cs typeface="Verdana"/>
              </a:rPr>
              <a:t> </a:t>
            </a:r>
            <a:r>
              <a:rPr dirty="0" sz="3700" spc="-25">
                <a:latin typeface="Verdana"/>
                <a:cs typeface="Verdana"/>
              </a:rPr>
              <a:t>red </a:t>
            </a:r>
            <a:r>
              <a:rPr dirty="0" sz="3700" spc="-155">
                <a:latin typeface="Verdana"/>
                <a:cs typeface="Verdana"/>
              </a:rPr>
              <a:t>grapes,</a:t>
            </a:r>
            <a:r>
              <a:rPr dirty="0" sz="3700" spc="-360">
                <a:latin typeface="Verdana"/>
                <a:cs typeface="Verdana"/>
              </a:rPr>
              <a:t> </a:t>
            </a:r>
            <a:r>
              <a:rPr dirty="0" sz="3700">
                <a:latin typeface="Verdana"/>
                <a:cs typeface="Verdana"/>
              </a:rPr>
              <a:t>but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>
                <a:latin typeface="Verdana"/>
                <a:cs typeface="Verdana"/>
              </a:rPr>
              <a:t>it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 spc="-85">
                <a:latin typeface="Verdana"/>
                <a:cs typeface="Verdana"/>
              </a:rPr>
              <a:t>undergoes</a:t>
            </a:r>
            <a:r>
              <a:rPr dirty="0" sz="3700" spc="-360">
                <a:latin typeface="Verdana"/>
                <a:cs typeface="Verdana"/>
              </a:rPr>
              <a:t> </a:t>
            </a:r>
            <a:r>
              <a:rPr dirty="0" sz="3700" spc="-185">
                <a:latin typeface="Verdana"/>
                <a:cs typeface="Verdana"/>
              </a:rPr>
              <a:t>a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 spc="-50">
                <a:latin typeface="Verdana"/>
                <a:cs typeface="Verdana"/>
              </a:rPr>
              <a:t>shorter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 spc="-10">
                <a:latin typeface="Verdana"/>
                <a:cs typeface="Verdana"/>
              </a:rPr>
              <a:t>fermentation </a:t>
            </a:r>
            <a:r>
              <a:rPr dirty="0" sz="3700" spc="-30">
                <a:latin typeface="Verdana"/>
                <a:cs typeface="Verdana"/>
              </a:rPr>
              <a:t>process</a:t>
            </a:r>
            <a:r>
              <a:rPr dirty="0" sz="3700" spc="-365">
                <a:latin typeface="Verdana"/>
                <a:cs typeface="Verdana"/>
              </a:rPr>
              <a:t> </a:t>
            </a:r>
            <a:r>
              <a:rPr dirty="0" sz="3700" spc="-45">
                <a:latin typeface="Verdana"/>
                <a:cs typeface="Verdana"/>
              </a:rPr>
              <a:t>in</a:t>
            </a:r>
            <a:r>
              <a:rPr dirty="0" sz="3700" spc="-365">
                <a:latin typeface="Verdana"/>
                <a:cs typeface="Verdana"/>
              </a:rPr>
              <a:t> </a:t>
            </a:r>
            <a:r>
              <a:rPr dirty="0" sz="3700" spc="-35">
                <a:latin typeface="Verdana"/>
                <a:cs typeface="Verdana"/>
              </a:rPr>
              <a:t>which</a:t>
            </a:r>
            <a:r>
              <a:rPr dirty="0" sz="3700" spc="-365">
                <a:latin typeface="Verdana"/>
                <a:cs typeface="Verdana"/>
              </a:rPr>
              <a:t> </a:t>
            </a:r>
            <a:r>
              <a:rPr dirty="0" sz="3700" spc="-40">
                <a:latin typeface="Verdana"/>
                <a:cs typeface="Verdana"/>
              </a:rPr>
              <a:t>the</a:t>
            </a:r>
            <a:r>
              <a:rPr dirty="0" sz="3700" spc="-365">
                <a:latin typeface="Verdana"/>
                <a:cs typeface="Verdana"/>
              </a:rPr>
              <a:t> </a:t>
            </a:r>
            <a:r>
              <a:rPr dirty="0" sz="3700" spc="-114">
                <a:latin typeface="Verdana"/>
                <a:cs typeface="Verdana"/>
              </a:rPr>
              <a:t>grape</a:t>
            </a:r>
            <a:r>
              <a:rPr dirty="0" sz="3700" spc="-365">
                <a:latin typeface="Verdana"/>
                <a:cs typeface="Verdana"/>
              </a:rPr>
              <a:t> </a:t>
            </a:r>
            <a:r>
              <a:rPr dirty="0" sz="3700" spc="-135">
                <a:latin typeface="Verdana"/>
                <a:cs typeface="Verdana"/>
              </a:rPr>
              <a:t>skins</a:t>
            </a:r>
            <a:r>
              <a:rPr dirty="0" sz="3700" spc="-365">
                <a:latin typeface="Verdana"/>
                <a:cs typeface="Verdana"/>
              </a:rPr>
              <a:t> </a:t>
            </a:r>
            <a:r>
              <a:rPr dirty="0" sz="3700" spc="-110">
                <a:latin typeface="Verdana"/>
                <a:cs typeface="Verdana"/>
              </a:rPr>
              <a:t>have</a:t>
            </a:r>
            <a:r>
              <a:rPr dirty="0" sz="3700" spc="-365">
                <a:latin typeface="Verdana"/>
                <a:cs typeface="Verdana"/>
              </a:rPr>
              <a:t> </a:t>
            </a:r>
            <a:r>
              <a:rPr dirty="0" sz="3700" spc="-60">
                <a:latin typeface="Verdana"/>
                <a:cs typeface="Verdana"/>
              </a:rPr>
              <a:t>less</a:t>
            </a:r>
            <a:r>
              <a:rPr dirty="0" sz="3700" spc="-365">
                <a:latin typeface="Verdana"/>
                <a:cs typeface="Verdana"/>
              </a:rPr>
              <a:t> </a:t>
            </a:r>
            <a:r>
              <a:rPr dirty="0" sz="3700" spc="-10">
                <a:latin typeface="Verdana"/>
                <a:cs typeface="Verdana"/>
              </a:rPr>
              <a:t>contact </a:t>
            </a:r>
            <a:r>
              <a:rPr dirty="0" sz="3700" spc="-50">
                <a:latin typeface="Verdana"/>
                <a:cs typeface="Verdana"/>
              </a:rPr>
              <a:t>with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 spc="-40">
                <a:latin typeface="Verdana"/>
                <a:cs typeface="Verdana"/>
              </a:rPr>
              <a:t>the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 spc="-114">
                <a:latin typeface="Verdana"/>
                <a:cs typeface="Verdana"/>
              </a:rPr>
              <a:t>grape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 spc="-85">
                <a:latin typeface="Verdana"/>
                <a:cs typeface="Verdana"/>
              </a:rPr>
              <a:t>juice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 spc="-45">
                <a:latin typeface="Verdana"/>
                <a:cs typeface="Verdana"/>
              </a:rPr>
              <a:t>compared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>
                <a:latin typeface="Verdana"/>
                <a:cs typeface="Verdana"/>
              </a:rPr>
              <a:t>to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 spc="-35">
                <a:latin typeface="Verdana"/>
                <a:cs typeface="Verdana"/>
              </a:rPr>
              <a:t>red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 spc="-145">
                <a:latin typeface="Verdana"/>
                <a:cs typeface="Verdana"/>
              </a:rPr>
              <a:t>wine.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 spc="-20">
                <a:latin typeface="Verdana"/>
                <a:cs typeface="Verdana"/>
              </a:rPr>
              <a:t>This </a:t>
            </a:r>
            <a:r>
              <a:rPr dirty="0" sz="3700" spc="-55">
                <a:latin typeface="Verdana"/>
                <a:cs typeface="Verdana"/>
              </a:rPr>
              <a:t>results</a:t>
            </a:r>
            <a:r>
              <a:rPr dirty="0" sz="3700" spc="-360">
                <a:latin typeface="Verdana"/>
                <a:cs typeface="Verdana"/>
              </a:rPr>
              <a:t> </a:t>
            </a:r>
            <a:r>
              <a:rPr dirty="0" sz="3700" spc="-45">
                <a:latin typeface="Verdana"/>
                <a:cs typeface="Verdana"/>
              </a:rPr>
              <a:t>in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 spc="-185">
                <a:latin typeface="Verdana"/>
                <a:cs typeface="Verdana"/>
              </a:rPr>
              <a:t>a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>
                <a:latin typeface="Verdana"/>
                <a:cs typeface="Verdana"/>
              </a:rPr>
              <a:t>distinct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 spc="-65">
                <a:latin typeface="Verdana"/>
                <a:cs typeface="Verdana"/>
              </a:rPr>
              <a:t>and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 spc="-45">
                <a:latin typeface="Verdana"/>
                <a:cs typeface="Verdana"/>
              </a:rPr>
              <a:t>adaptable</a:t>
            </a:r>
            <a:r>
              <a:rPr dirty="0" sz="3700" spc="-360">
                <a:latin typeface="Verdana"/>
                <a:cs typeface="Verdana"/>
              </a:rPr>
              <a:t> </a:t>
            </a:r>
            <a:r>
              <a:rPr dirty="0" sz="3700" spc="-30">
                <a:latin typeface="Verdana"/>
                <a:cs typeface="Verdana"/>
              </a:rPr>
              <a:t>flavor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 spc="-10">
                <a:latin typeface="Verdana"/>
                <a:cs typeface="Verdana"/>
              </a:rPr>
              <a:t>profile </a:t>
            </a:r>
            <a:r>
              <a:rPr dirty="0" sz="3700" spc="-45">
                <a:latin typeface="Verdana"/>
                <a:cs typeface="Verdana"/>
              </a:rPr>
              <a:t>that</a:t>
            </a:r>
            <a:r>
              <a:rPr dirty="0" sz="3700" spc="-365">
                <a:latin typeface="Verdana"/>
                <a:cs typeface="Verdana"/>
              </a:rPr>
              <a:t> </a:t>
            </a:r>
            <a:r>
              <a:rPr dirty="0" sz="3700" spc="-45">
                <a:latin typeface="Verdana"/>
                <a:cs typeface="Verdana"/>
              </a:rPr>
              <a:t>combines</a:t>
            </a:r>
            <a:r>
              <a:rPr dirty="0" sz="3700" spc="-360">
                <a:latin typeface="Verdana"/>
                <a:cs typeface="Verdana"/>
              </a:rPr>
              <a:t> </a:t>
            </a:r>
            <a:r>
              <a:rPr dirty="0" sz="3700" spc="-40">
                <a:latin typeface="Verdana"/>
                <a:cs typeface="Verdana"/>
              </a:rPr>
              <a:t>the</a:t>
            </a:r>
            <a:r>
              <a:rPr dirty="0" sz="3700" spc="-360">
                <a:latin typeface="Verdana"/>
                <a:cs typeface="Verdana"/>
              </a:rPr>
              <a:t> </a:t>
            </a:r>
            <a:r>
              <a:rPr dirty="0" sz="3700" spc="-55">
                <a:latin typeface="Verdana"/>
                <a:cs typeface="Verdana"/>
              </a:rPr>
              <a:t>richness</a:t>
            </a:r>
            <a:r>
              <a:rPr dirty="0" sz="3700" spc="-360">
                <a:latin typeface="Verdana"/>
                <a:cs typeface="Verdana"/>
              </a:rPr>
              <a:t> </a:t>
            </a:r>
            <a:r>
              <a:rPr dirty="0" sz="3700" spc="65">
                <a:latin typeface="Verdana"/>
                <a:cs typeface="Verdana"/>
              </a:rPr>
              <a:t>of</a:t>
            </a:r>
            <a:r>
              <a:rPr dirty="0" sz="3700" spc="-360">
                <a:latin typeface="Verdana"/>
                <a:cs typeface="Verdana"/>
              </a:rPr>
              <a:t> </a:t>
            </a:r>
            <a:r>
              <a:rPr dirty="0" sz="3700" spc="-35">
                <a:latin typeface="Verdana"/>
                <a:cs typeface="Verdana"/>
              </a:rPr>
              <a:t>red</a:t>
            </a:r>
            <a:r>
              <a:rPr dirty="0" sz="3700" spc="-360">
                <a:latin typeface="Verdana"/>
                <a:cs typeface="Verdana"/>
              </a:rPr>
              <a:t> </a:t>
            </a:r>
            <a:r>
              <a:rPr dirty="0" sz="3700" spc="-80">
                <a:latin typeface="Verdana"/>
                <a:cs typeface="Verdana"/>
              </a:rPr>
              <a:t>wine</a:t>
            </a:r>
            <a:r>
              <a:rPr dirty="0" sz="3700" spc="-365">
                <a:latin typeface="Verdana"/>
                <a:cs typeface="Verdana"/>
              </a:rPr>
              <a:t> </a:t>
            </a:r>
            <a:r>
              <a:rPr dirty="0" sz="3700" spc="-50">
                <a:latin typeface="Verdana"/>
                <a:cs typeface="Verdana"/>
              </a:rPr>
              <a:t>with</a:t>
            </a:r>
            <a:r>
              <a:rPr dirty="0" sz="3700" spc="-360">
                <a:latin typeface="Verdana"/>
                <a:cs typeface="Verdana"/>
              </a:rPr>
              <a:t> </a:t>
            </a:r>
            <a:r>
              <a:rPr dirty="0" sz="3700" spc="-25">
                <a:latin typeface="Verdana"/>
                <a:cs typeface="Verdana"/>
              </a:rPr>
              <a:t>the </a:t>
            </a:r>
            <a:r>
              <a:rPr dirty="0" sz="3700" spc="-75">
                <a:latin typeface="Verdana"/>
                <a:cs typeface="Verdana"/>
              </a:rPr>
              <a:t>refreshing</a:t>
            </a:r>
            <a:r>
              <a:rPr dirty="0" sz="3700" spc="-360">
                <a:latin typeface="Verdana"/>
                <a:cs typeface="Verdana"/>
              </a:rPr>
              <a:t> </a:t>
            </a:r>
            <a:r>
              <a:rPr dirty="0" sz="3700" spc="-45">
                <a:latin typeface="Verdana"/>
                <a:cs typeface="Verdana"/>
              </a:rPr>
              <a:t>qualities</a:t>
            </a:r>
            <a:r>
              <a:rPr dirty="0" sz="3700" spc="-360">
                <a:latin typeface="Verdana"/>
                <a:cs typeface="Verdana"/>
              </a:rPr>
              <a:t> </a:t>
            </a:r>
            <a:r>
              <a:rPr dirty="0" sz="3700" spc="65">
                <a:latin typeface="Verdana"/>
                <a:cs typeface="Verdana"/>
              </a:rPr>
              <a:t>of</a:t>
            </a:r>
            <a:r>
              <a:rPr dirty="0" sz="3700" spc="-360">
                <a:latin typeface="Verdana"/>
                <a:cs typeface="Verdana"/>
              </a:rPr>
              <a:t> </a:t>
            </a:r>
            <a:r>
              <a:rPr dirty="0" sz="3700" spc="-60">
                <a:latin typeface="Verdana"/>
                <a:cs typeface="Verdana"/>
              </a:rPr>
              <a:t>white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 spc="-145">
                <a:latin typeface="Verdana"/>
                <a:cs typeface="Verdana"/>
              </a:rPr>
              <a:t>wine.</a:t>
            </a:r>
            <a:r>
              <a:rPr dirty="0" sz="3700" spc="-360">
                <a:latin typeface="Verdana"/>
                <a:cs typeface="Verdana"/>
              </a:rPr>
              <a:t> </a:t>
            </a:r>
            <a:r>
              <a:rPr dirty="0" sz="3700" spc="-100">
                <a:latin typeface="Verdana"/>
                <a:cs typeface="Verdana"/>
              </a:rPr>
              <a:t>The</a:t>
            </a:r>
            <a:r>
              <a:rPr dirty="0" sz="3700" spc="-360">
                <a:latin typeface="Verdana"/>
                <a:cs typeface="Verdana"/>
              </a:rPr>
              <a:t> </a:t>
            </a:r>
            <a:r>
              <a:rPr dirty="0" sz="3700" spc="-10">
                <a:latin typeface="Verdana"/>
                <a:cs typeface="Verdana"/>
              </a:rPr>
              <a:t>rising </a:t>
            </a:r>
            <a:r>
              <a:rPr dirty="0" sz="3700" spc="-75">
                <a:latin typeface="Verdana"/>
                <a:cs typeface="Verdana"/>
              </a:rPr>
              <a:t>demand</a:t>
            </a:r>
            <a:r>
              <a:rPr dirty="0" sz="3700" spc="-360">
                <a:latin typeface="Verdana"/>
                <a:cs typeface="Verdana"/>
              </a:rPr>
              <a:t> </a:t>
            </a:r>
            <a:r>
              <a:rPr dirty="0" sz="3700">
                <a:latin typeface="Verdana"/>
                <a:cs typeface="Verdana"/>
              </a:rPr>
              <a:t>for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 spc="-80">
                <a:latin typeface="Verdana"/>
                <a:cs typeface="Verdana"/>
              </a:rPr>
              <a:t>wine</a:t>
            </a:r>
            <a:r>
              <a:rPr dirty="0" sz="3700" spc="-360">
                <a:latin typeface="Verdana"/>
                <a:cs typeface="Verdana"/>
              </a:rPr>
              <a:t> </a:t>
            </a:r>
            <a:r>
              <a:rPr dirty="0" sz="3700" spc="-65">
                <a:latin typeface="Verdana"/>
                <a:cs typeface="Verdana"/>
              </a:rPr>
              <a:t>and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 spc="-40">
                <a:latin typeface="Verdana"/>
                <a:cs typeface="Verdana"/>
              </a:rPr>
              <a:t>the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 spc="-120">
                <a:latin typeface="Verdana"/>
                <a:cs typeface="Verdana"/>
              </a:rPr>
              <a:t>growing</a:t>
            </a:r>
            <a:r>
              <a:rPr dirty="0" sz="3700" spc="-360">
                <a:latin typeface="Verdana"/>
                <a:cs typeface="Verdana"/>
              </a:rPr>
              <a:t> </a:t>
            </a:r>
            <a:r>
              <a:rPr dirty="0" sz="3700" spc="-10">
                <a:latin typeface="Verdana"/>
                <a:cs typeface="Verdana"/>
              </a:rPr>
              <a:t>disposable </a:t>
            </a:r>
            <a:r>
              <a:rPr dirty="0" sz="3700" spc="-50">
                <a:latin typeface="Verdana"/>
                <a:cs typeface="Verdana"/>
              </a:rPr>
              <a:t>income</a:t>
            </a:r>
            <a:r>
              <a:rPr dirty="0" sz="3700" spc="-360">
                <a:latin typeface="Verdana"/>
                <a:cs typeface="Verdana"/>
              </a:rPr>
              <a:t> </a:t>
            </a:r>
            <a:r>
              <a:rPr dirty="0" sz="3700" spc="65">
                <a:latin typeface="Verdana"/>
                <a:cs typeface="Verdana"/>
              </a:rPr>
              <a:t>of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 spc="-75">
                <a:latin typeface="Verdana"/>
                <a:cs typeface="Verdana"/>
              </a:rPr>
              <a:t>consumers</a:t>
            </a:r>
            <a:r>
              <a:rPr dirty="0" sz="3700" spc="-360">
                <a:latin typeface="Verdana"/>
                <a:cs typeface="Verdana"/>
              </a:rPr>
              <a:t> </a:t>
            </a:r>
            <a:r>
              <a:rPr dirty="0" sz="3700" spc="-110">
                <a:latin typeface="Verdana"/>
                <a:cs typeface="Verdana"/>
              </a:rPr>
              <a:t>have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>
                <a:latin typeface="Verdana"/>
                <a:cs typeface="Verdana"/>
              </a:rPr>
              <a:t>contributed</a:t>
            </a:r>
            <a:r>
              <a:rPr dirty="0" sz="3700" spc="-355">
                <a:latin typeface="Verdana"/>
                <a:cs typeface="Verdana"/>
              </a:rPr>
              <a:t> </a:t>
            </a:r>
            <a:r>
              <a:rPr dirty="0" sz="3700">
                <a:latin typeface="Verdana"/>
                <a:cs typeface="Verdana"/>
              </a:rPr>
              <a:t>to</a:t>
            </a:r>
            <a:r>
              <a:rPr dirty="0" sz="3700" spc="-360">
                <a:latin typeface="Verdana"/>
                <a:cs typeface="Verdana"/>
              </a:rPr>
              <a:t> </a:t>
            </a:r>
            <a:r>
              <a:rPr dirty="0" sz="3700" spc="-25">
                <a:latin typeface="Verdana"/>
                <a:cs typeface="Verdana"/>
              </a:rPr>
              <a:t>its </a:t>
            </a:r>
            <a:r>
              <a:rPr dirty="0" sz="3700" spc="-85">
                <a:latin typeface="Verdana"/>
                <a:cs typeface="Verdana"/>
              </a:rPr>
              <a:t>increasing</a:t>
            </a:r>
            <a:r>
              <a:rPr dirty="0" sz="3700" spc="-305">
                <a:latin typeface="Verdana"/>
                <a:cs typeface="Verdana"/>
              </a:rPr>
              <a:t> </a:t>
            </a:r>
            <a:r>
              <a:rPr dirty="0" sz="3700" spc="-10">
                <a:latin typeface="Verdana"/>
                <a:cs typeface="Verdana"/>
              </a:rPr>
              <a:t>popularity.</a:t>
            </a:r>
            <a:endParaRPr sz="3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885" y="5719815"/>
            <a:ext cx="8215630" cy="2487295"/>
            <a:chOff x="457885" y="5719815"/>
            <a:chExt cx="8215630" cy="2487295"/>
          </a:xfrm>
        </p:grpSpPr>
        <p:sp>
          <p:nvSpPr>
            <p:cNvPr id="4" name="object 4" descr=""/>
            <p:cNvSpPr/>
            <p:nvPr/>
          </p:nvSpPr>
          <p:spPr>
            <a:xfrm>
              <a:off x="457885" y="5719815"/>
              <a:ext cx="8215630" cy="2487295"/>
            </a:xfrm>
            <a:custGeom>
              <a:avLst/>
              <a:gdLst/>
              <a:ahLst/>
              <a:cxnLst/>
              <a:rect l="l" t="t" r="r" b="b"/>
              <a:pathLst>
                <a:path w="8215630" h="2487295">
                  <a:moveTo>
                    <a:pt x="7262891" y="2487097"/>
                  </a:moveTo>
                  <a:lnTo>
                    <a:pt x="952154" y="2487097"/>
                  </a:lnTo>
                  <a:lnTo>
                    <a:pt x="902130" y="2485775"/>
                  </a:lnTo>
                  <a:lnTo>
                    <a:pt x="852130" y="2481806"/>
                  </a:lnTo>
                  <a:lnTo>
                    <a:pt x="802596" y="2475239"/>
                  </a:lnTo>
                  <a:lnTo>
                    <a:pt x="753623" y="2466114"/>
                  </a:lnTo>
                  <a:lnTo>
                    <a:pt x="705304" y="2454469"/>
                  </a:lnTo>
                  <a:lnTo>
                    <a:pt x="657734" y="2440345"/>
                  </a:lnTo>
                  <a:lnTo>
                    <a:pt x="611009" y="2423780"/>
                  </a:lnTo>
                  <a:lnTo>
                    <a:pt x="565224" y="2404814"/>
                  </a:lnTo>
                  <a:lnTo>
                    <a:pt x="520472" y="2383486"/>
                  </a:lnTo>
                  <a:lnTo>
                    <a:pt x="476849" y="2359835"/>
                  </a:lnTo>
                  <a:lnTo>
                    <a:pt x="434449" y="2333902"/>
                  </a:lnTo>
                  <a:lnTo>
                    <a:pt x="393368" y="2305724"/>
                  </a:lnTo>
                  <a:lnTo>
                    <a:pt x="353699" y="2275343"/>
                  </a:lnTo>
                  <a:lnTo>
                    <a:pt x="315538" y="2242796"/>
                  </a:lnTo>
                  <a:lnTo>
                    <a:pt x="278980" y="2208123"/>
                  </a:lnTo>
                  <a:lnTo>
                    <a:pt x="244304" y="2171562"/>
                  </a:lnTo>
                  <a:lnTo>
                    <a:pt x="211756" y="2133399"/>
                  </a:lnTo>
                  <a:lnTo>
                    <a:pt x="181373" y="2093729"/>
                  </a:lnTo>
                  <a:lnTo>
                    <a:pt x="153195" y="2052647"/>
                  </a:lnTo>
                  <a:lnTo>
                    <a:pt x="127261" y="2010248"/>
                  </a:lnTo>
                  <a:lnTo>
                    <a:pt x="103611" y="1966625"/>
                  </a:lnTo>
                  <a:lnTo>
                    <a:pt x="82284" y="1921874"/>
                  </a:lnTo>
                  <a:lnTo>
                    <a:pt x="63319" y="1876090"/>
                  </a:lnTo>
                  <a:lnTo>
                    <a:pt x="46756" y="1829366"/>
                  </a:lnTo>
                  <a:lnTo>
                    <a:pt x="32633" y="1781798"/>
                  </a:lnTo>
                  <a:lnTo>
                    <a:pt x="20989" y="1733480"/>
                  </a:lnTo>
                  <a:lnTo>
                    <a:pt x="11865" y="1684508"/>
                  </a:lnTo>
                  <a:lnTo>
                    <a:pt x="5299" y="1634975"/>
                  </a:lnTo>
                  <a:lnTo>
                    <a:pt x="1331" y="1584976"/>
                  </a:lnTo>
                  <a:lnTo>
                    <a:pt x="0" y="1534607"/>
                  </a:lnTo>
                  <a:lnTo>
                    <a:pt x="0" y="952499"/>
                  </a:lnTo>
                  <a:lnTo>
                    <a:pt x="1331" y="902129"/>
                  </a:lnTo>
                  <a:lnTo>
                    <a:pt x="5299" y="852130"/>
                  </a:lnTo>
                  <a:lnTo>
                    <a:pt x="11865" y="802595"/>
                  </a:lnTo>
                  <a:lnTo>
                    <a:pt x="20989" y="753621"/>
                  </a:lnTo>
                  <a:lnTo>
                    <a:pt x="32633" y="705301"/>
                  </a:lnTo>
                  <a:lnTo>
                    <a:pt x="46756" y="657731"/>
                  </a:lnTo>
                  <a:lnTo>
                    <a:pt x="63319" y="611005"/>
                  </a:lnTo>
                  <a:lnTo>
                    <a:pt x="82284" y="565219"/>
                  </a:lnTo>
                  <a:lnTo>
                    <a:pt x="103611" y="520467"/>
                  </a:lnTo>
                  <a:lnTo>
                    <a:pt x="127261" y="476844"/>
                  </a:lnTo>
                  <a:lnTo>
                    <a:pt x="153195" y="434445"/>
                  </a:lnTo>
                  <a:lnTo>
                    <a:pt x="181373" y="393364"/>
                  </a:lnTo>
                  <a:lnTo>
                    <a:pt x="211756" y="353697"/>
                  </a:lnTo>
                  <a:lnTo>
                    <a:pt x="244304" y="315539"/>
                  </a:lnTo>
                  <a:lnTo>
                    <a:pt x="278980" y="278983"/>
                  </a:lnTo>
                  <a:lnTo>
                    <a:pt x="315538" y="244305"/>
                  </a:lnTo>
                  <a:lnTo>
                    <a:pt x="353699" y="211754"/>
                  </a:lnTo>
                  <a:lnTo>
                    <a:pt x="393368" y="181370"/>
                  </a:lnTo>
                  <a:lnTo>
                    <a:pt x="434449" y="153191"/>
                  </a:lnTo>
                  <a:lnTo>
                    <a:pt x="476849" y="127257"/>
                  </a:lnTo>
                  <a:lnTo>
                    <a:pt x="520472" y="103607"/>
                  </a:lnTo>
                  <a:lnTo>
                    <a:pt x="565224" y="82280"/>
                  </a:lnTo>
                  <a:lnTo>
                    <a:pt x="611009" y="63315"/>
                  </a:lnTo>
                  <a:lnTo>
                    <a:pt x="657734" y="46752"/>
                  </a:lnTo>
                  <a:lnTo>
                    <a:pt x="705304" y="32630"/>
                  </a:lnTo>
                  <a:lnTo>
                    <a:pt x="753623" y="20987"/>
                  </a:lnTo>
                  <a:lnTo>
                    <a:pt x="802596" y="11864"/>
                  </a:lnTo>
                  <a:lnTo>
                    <a:pt x="852130" y="5299"/>
                  </a:lnTo>
                  <a:lnTo>
                    <a:pt x="902130" y="1331"/>
                  </a:lnTo>
                  <a:lnTo>
                    <a:pt x="952495" y="0"/>
                  </a:lnTo>
                  <a:lnTo>
                    <a:pt x="7262550" y="0"/>
                  </a:lnTo>
                  <a:lnTo>
                    <a:pt x="7312915" y="1331"/>
                  </a:lnTo>
                  <a:lnTo>
                    <a:pt x="7362913" y="5299"/>
                  </a:lnTo>
                  <a:lnTo>
                    <a:pt x="7412446" y="11864"/>
                  </a:lnTo>
                  <a:lnTo>
                    <a:pt x="7461419" y="20987"/>
                  </a:lnTo>
                  <a:lnTo>
                    <a:pt x="7509737" y="32630"/>
                  </a:lnTo>
                  <a:lnTo>
                    <a:pt x="7557305" y="46752"/>
                  </a:lnTo>
                  <a:lnTo>
                    <a:pt x="7604028" y="63315"/>
                  </a:lnTo>
                  <a:lnTo>
                    <a:pt x="7649813" y="82280"/>
                  </a:lnTo>
                  <a:lnTo>
                    <a:pt x="7694564" y="103607"/>
                  </a:lnTo>
                  <a:lnTo>
                    <a:pt x="7738186" y="127257"/>
                  </a:lnTo>
                  <a:lnTo>
                    <a:pt x="7780586" y="153191"/>
                  </a:lnTo>
                  <a:lnTo>
                    <a:pt x="7821668" y="181370"/>
                  </a:lnTo>
                  <a:lnTo>
                    <a:pt x="7861338" y="211754"/>
                  </a:lnTo>
                  <a:lnTo>
                    <a:pt x="7899500" y="244305"/>
                  </a:lnTo>
                  <a:lnTo>
                    <a:pt x="7936061" y="278983"/>
                  </a:lnTo>
                  <a:lnTo>
                    <a:pt x="7970734" y="315539"/>
                  </a:lnTo>
                  <a:lnTo>
                    <a:pt x="8003281" y="353697"/>
                  </a:lnTo>
                  <a:lnTo>
                    <a:pt x="8033663" y="393364"/>
                  </a:lnTo>
                  <a:lnTo>
                    <a:pt x="8061840" y="434445"/>
                  </a:lnTo>
                  <a:lnTo>
                    <a:pt x="8087774" y="476844"/>
                  </a:lnTo>
                  <a:lnTo>
                    <a:pt x="8111424" y="520467"/>
                  </a:lnTo>
                  <a:lnTo>
                    <a:pt x="8132752" y="565219"/>
                  </a:lnTo>
                  <a:lnTo>
                    <a:pt x="8151718" y="611005"/>
                  </a:lnTo>
                  <a:lnTo>
                    <a:pt x="8168283" y="657731"/>
                  </a:lnTo>
                  <a:lnTo>
                    <a:pt x="8182408" y="705301"/>
                  </a:lnTo>
                  <a:lnTo>
                    <a:pt x="8194052" y="753621"/>
                  </a:lnTo>
                  <a:lnTo>
                    <a:pt x="8203177" y="802595"/>
                  </a:lnTo>
                  <a:lnTo>
                    <a:pt x="8209744" y="852130"/>
                  </a:lnTo>
                  <a:lnTo>
                    <a:pt x="8213713" y="902129"/>
                  </a:lnTo>
                  <a:lnTo>
                    <a:pt x="8215045" y="952499"/>
                  </a:lnTo>
                  <a:lnTo>
                    <a:pt x="8215045" y="1534607"/>
                  </a:lnTo>
                  <a:lnTo>
                    <a:pt x="8213713" y="1584976"/>
                  </a:lnTo>
                  <a:lnTo>
                    <a:pt x="8209744" y="1634975"/>
                  </a:lnTo>
                  <a:lnTo>
                    <a:pt x="8203177" y="1684508"/>
                  </a:lnTo>
                  <a:lnTo>
                    <a:pt x="8194052" y="1733480"/>
                  </a:lnTo>
                  <a:lnTo>
                    <a:pt x="8182408" y="1781798"/>
                  </a:lnTo>
                  <a:lnTo>
                    <a:pt x="8168283" y="1829366"/>
                  </a:lnTo>
                  <a:lnTo>
                    <a:pt x="8151718" y="1876090"/>
                  </a:lnTo>
                  <a:lnTo>
                    <a:pt x="8132752" y="1921874"/>
                  </a:lnTo>
                  <a:lnTo>
                    <a:pt x="8111424" y="1966625"/>
                  </a:lnTo>
                  <a:lnTo>
                    <a:pt x="8087774" y="2010248"/>
                  </a:lnTo>
                  <a:lnTo>
                    <a:pt x="8061840" y="2052647"/>
                  </a:lnTo>
                  <a:lnTo>
                    <a:pt x="8033663" y="2093729"/>
                  </a:lnTo>
                  <a:lnTo>
                    <a:pt x="8003281" y="2133399"/>
                  </a:lnTo>
                  <a:lnTo>
                    <a:pt x="7970734" y="2171562"/>
                  </a:lnTo>
                  <a:lnTo>
                    <a:pt x="7936061" y="2208123"/>
                  </a:lnTo>
                  <a:lnTo>
                    <a:pt x="7899500" y="2242796"/>
                  </a:lnTo>
                  <a:lnTo>
                    <a:pt x="7861338" y="2275343"/>
                  </a:lnTo>
                  <a:lnTo>
                    <a:pt x="7821668" y="2305724"/>
                  </a:lnTo>
                  <a:lnTo>
                    <a:pt x="7780586" y="2333902"/>
                  </a:lnTo>
                  <a:lnTo>
                    <a:pt x="7738186" y="2359835"/>
                  </a:lnTo>
                  <a:lnTo>
                    <a:pt x="7694564" y="2383486"/>
                  </a:lnTo>
                  <a:lnTo>
                    <a:pt x="7649813" y="2404814"/>
                  </a:lnTo>
                  <a:lnTo>
                    <a:pt x="7604028" y="2423780"/>
                  </a:lnTo>
                  <a:lnTo>
                    <a:pt x="7557305" y="2440345"/>
                  </a:lnTo>
                  <a:lnTo>
                    <a:pt x="7509737" y="2454469"/>
                  </a:lnTo>
                  <a:lnTo>
                    <a:pt x="7461419" y="2466114"/>
                  </a:lnTo>
                  <a:lnTo>
                    <a:pt x="7412446" y="2475239"/>
                  </a:lnTo>
                  <a:lnTo>
                    <a:pt x="7362913" y="2481806"/>
                  </a:lnTo>
                  <a:lnTo>
                    <a:pt x="7312915" y="2485775"/>
                  </a:lnTo>
                  <a:lnTo>
                    <a:pt x="7262891" y="2487097"/>
                  </a:lnTo>
                  <a:close/>
                </a:path>
              </a:pathLst>
            </a:custGeom>
            <a:solidFill>
              <a:srgbClr val="3D1C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6061" y="6025408"/>
              <a:ext cx="2009774" cy="200024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49280" y="5945215"/>
              <a:ext cx="1977389" cy="1977389"/>
            </a:xfrm>
            <a:custGeom>
              <a:avLst/>
              <a:gdLst/>
              <a:ahLst/>
              <a:cxnLst/>
              <a:rect l="l" t="t" r="r" b="b"/>
              <a:pathLst>
                <a:path w="1977389" h="1977390">
                  <a:moveTo>
                    <a:pt x="988493" y="1976963"/>
                  </a:moveTo>
                  <a:lnTo>
                    <a:pt x="940600" y="1975823"/>
                  </a:lnTo>
                  <a:lnTo>
                    <a:pt x="893295" y="1972438"/>
                  </a:lnTo>
                  <a:lnTo>
                    <a:pt x="846630" y="1966859"/>
                  </a:lnTo>
                  <a:lnTo>
                    <a:pt x="800656" y="1959139"/>
                  </a:lnTo>
                  <a:lnTo>
                    <a:pt x="755427" y="1949330"/>
                  </a:lnTo>
                  <a:lnTo>
                    <a:pt x="710993" y="1937482"/>
                  </a:lnTo>
                  <a:lnTo>
                    <a:pt x="667406" y="1923648"/>
                  </a:lnTo>
                  <a:lnTo>
                    <a:pt x="624717" y="1907879"/>
                  </a:lnTo>
                  <a:lnTo>
                    <a:pt x="582980" y="1890227"/>
                  </a:lnTo>
                  <a:lnTo>
                    <a:pt x="542245" y="1870745"/>
                  </a:lnTo>
                  <a:lnTo>
                    <a:pt x="502565" y="1849483"/>
                  </a:lnTo>
                  <a:lnTo>
                    <a:pt x="463991" y="1826494"/>
                  </a:lnTo>
                  <a:lnTo>
                    <a:pt x="426574" y="1801829"/>
                  </a:lnTo>
                  <a:lnTo>
                    <a:pt x="390367" y="1775540"/>
                  </a:lnTo>
                  <a:lnTo>
                    <a:pt x="355422" y="1747679"/>
                  </a:lnTo>
                  <a:lnTo>
                    <a:pt x="321790" y="1718298"/>
                  </a:lnTo>
                  <a:lnTo>
                    <a:pt x="289523" y="1687448"/>
                  </a:lnTo>
                  <a:lnTo>
                    <a:pt x="258672" y="1655182"/>
                  </a:lnTo>
                  <a:lnTo>
                    <a:pt x="229290" y="1621550"/>
                  </a:lnTo>
                  <a:lnTo>
                    <a:pt x="201429" y="1586605"/>
                  </a:lnTo>
                  <a:lnTo>
                    <a:pt x="175139" y="1550398"/>
                  </a:lnTo>
                  <a:lnTo>
                    <a:pt x="150474" y="1512981"/>
                  </a:lnTo>
                  <a:lnTo>
                    <a:pt x="127484" y="1474407"/>
                  </a:lnTo>
                  <a:lnTo>
                    <a:pt x="106222" y="1434726"/>
                  </a:lnTo>
                  <a:lnTo>
                    <a:pt x="86738" y="1393991"/>
                  </a:lnTo>
                  <a:lnTo>
                    <a:pt x="69086" y="1352253"/>
                  </a:lnTo>
                  <a:lnTo>
                    <a:pt x="53317" y="1309564"/>
                  </a:lnTo>
                  <a:lnTo>
                    <a:pt x="39482" y="1265977"/>
                  </a:lnTo>
                  <a:lnTo>
                    <a:pt x="27634" y="1221541"/>
                  </a:lnTo>
                  <a:lnTo>
                    <a:pt x="17823" y="1176310"/>
                  </a:lnTo>
                  <a:lnTo>
                    <a:pt x="10103" y="1130335"/>
                  </a:lnTo>
                  <a:lnTo>
                    <a:pt x="4525" y="1083669"/>
                  </a:lnTo>
                  <a:lnTo>
                    <a:pt x="1139" y="1036361"/>
                  </a:lnTo>
                  <a:lnTo>
                    <a:pt x="0" y="988466"/>
                  </a:lnTo>
                  <a:lnTo>
                    <a:pt x="1139" y="940573"/>
                  </a:lnTo>
                  <a:lnTo>
                    <a:pt x="4525" y="893268"/>
                  </a:lnTo>
                  <a:lnTo>
                    <a:pt x="10103" y="846603"/>
                  </a:lnTo>
                  <a:lnTo>
                    <a:pt x="17823" y="800631"/>
                  </a:lnTo>
                  <a:lnTo>
                    <a:pt x="27634" y="755402"/>
                  </a:lnTo>
                  <a:lnTo>
                    <a:pt x="39482" y="710968"/>
                  </a:lnTo>
                  <a:lnTo>
                    <a:pt x="53317" y="667382"/>
                  </a:lnTo>
                  <a:lnTo>
                    <a:pt x="69086" y="624695"/>
                  </a:lnTo>
                  <a:lnTo>
                    <a:pt x="86738" y="582959"/>
                  </a:lnTo>
                  <a:lnTo>
                    <a:pt x="106222" y="542225"/>
                  </a:lnTo>
                  <a:lnTo>
                    <a:pt x="127484" y="502546"/>
                  </a:lnTo>
                  <a:lnTo>
                    <a:pt x="150474" y="463972"/>
                  </a:lnTo>
                  <a:lnTo>
                    <a:pt x="175139" y="426557"/>
                  </a:lnTo>
                  <a:lnTo>
                    <a:pt x="201429" y="390351"/>
                  </a:lnTo>
                  <a:lnTo>
                    <a:pt x="229290" y="355407"/>
                  </a:lnTo>
                  <a:lnTo>
                    <a:pt x="258672" y="321776"/>
                  </a:lnTo>
                  <a:lnTo>
                    <a:pt x="289523" y="289510"/>
                  </a:lnTo>
                  <a:lnTo>
                    <a:pt x="321790" y="258661"/>
                  </a:lnTo>
                  <a:lnTo>
                    <a:pt x="355422" y="229280"/>
                  </a:lnTo>
                  <a:lnTo>
                    <a:pt x="390367" y="201419"/>
                  </a:lnTo>
                  <a:lnTo>
                    <a:pt x="426574" y="175131"/>
                  </a:lnTo>
                  <a:lnTo>
                    <a:pt x="463991" y="150467"/>
                  </a:lnTo>
                  <a:lnTo>
                    <a:pt x="502565" y="127478"/>
                  </a:lnTo>
                  <a:lnTo>
                    <a:pt x="542245" y="106216"/>
                  </a:lnTo>
                  <a:lnTo>
                    <a:pt x="582980" y="86734"/>
                  </a:lnTo>
                  <a:lnTo>
                    <a:pt x="624717" y="69083"/>
                  </a:lnTo>
                  <a:lnTo>
                    <a:pt x="667406" y="53314"/>
                  </a:lnTo>
                  <a:lnTo>
                    <a:pt x="710993" y="39480"/>
                  </a:lnTo>
                  <a:lnTo>
                    <a:pt x="755427" y="27632"/>
                  </a:lnTo>
                  <a:lnTo>
                    <a:pt x="800656" y="17822"/>
                  </a:lnTo>
                  <a:lnTo>
                    <a:pt x="846630" y="10103"/>
                  </a:lnTo>
                  <a:lnTo>
                    <a:pt x="893295" y="4524"/>
                  </a:lnTo>
                  <a:lnTo>
                    <a:pt x="940600" y="1139"/>
                  </a:lnTo>
                  <a:lnTo>
                    <a:pt x="988488" y="0"/>
                  </a:lnTo>
                  <a:lnTo>
                    <a:pt x="1036387" y="1139"/>
                  </a:lnTo>
                  <a:lnTo>
                    <a:pt x="1083692" y="4524"/>
                  </a:lnTo>
                  <a:lnTo>
                    <a:pt x="1130357" y="10103"/>
                  </a:lnTo>
                  <a:lnTo>
                    <a:pt x="1176330" y="17822"/>
                  </a:lnTo>
                  <a:lnTo>
                    <a:pt x="1221560" y="27632"/>
                  </a:lnTo>
                  <a:lnTo>
                    <a:pt x="1265994" y="39480"/>
                  </a:lnTo>
                  <a:lnTo>
                    <a:pt x="1309581" y="53314"/>
                  </a:lnTo>
                  <a:lnTo>
                    <a:pt x="1352269" y="69083"/>
                  </a:lnTo>
                  <a:lnTo>
                    <a:pt x="1394007" y="86734"/>
                  </a:lnTo>
                  <a:lnTo>
                    <a:pt x="1434742" y="106216"/>
                  </a:lnTo>
                  <a:lnTo>
                    <a:pt x="1474422" y="127478"/>
                  </a:lnTo>
                  <a:lnTo>
                    <a:pt x="1512997" y="150467"/>
                  </a:lnTo>
                  <a:lnTo>
                    <a:pt x="1550413" y="175131"/>
                  </a:lnTo>
                  <a:lnTo>
                    <a:pt x="1586620" y="201419"/>
                  </a:lnTo>
                  <a:lnTo>
                    <a:pt x="1621566" y="229280"/>
                  </a:lnTo>
                  <a:lnTo>
                    <a:pt x="1655198" y="258661"/>
                  </a:lnTo>
                  <a:lnTo>
                    <a:pt x="1687466" y="289510"/>
                  </a:lnTo>
                  <a:lnTo>
                    <a:pt x="1718316" y="321776"/>
                  </a:lnTo>
                  <a:lnTo>
                    <a:pt x="1747698" y="355407"/>
                  </a:lnTo>
                  <a:lnTo>
                    <a:pt x="1775560" y="390351"/>
                  </a:lnTo>
                  <a:lnTo>
                    <a:pt x="1801849" y="426557"/>
                  </a:lnTo>
                  <a:lnTo>
                    <a:pt x="1826515" y="463972"/>
                  </a:lnTo>
                  <a:lnTo>
                    <a:pt x="1849505" y="502546"/>
                  </a:lnTo>
                  <a:lnTo>
                    <a:pt x="1870767" y="542225"/>
                  </a:lnTo>
                  <a:lnTo>
                    <a:pt x="1890251" y="582959"/>
                  </a:lnTo>
                  <a:lnTo>
                    <a:pt x="1907903" y="624695"/>
                  </a:lnTo>
                  <a:lnTo>
                    <a:pt x="1923672" y="667382"/>
                  </a:lnTo>
                  <a:lnTo>
                    <a:pt x="1937507" y="710968"/>
                  </a:lnTo>
                  <a:lnTo>
                    <a:pt x="1949356" y="755402"/>
                  </a:lnTo>
                  <a:lnTo>
                    <a:pt x="1959166" y="800631"/>
                  </a:lnTo>
                  <a:lnTo>
                    <a:pt x="1966886" y="846603"/>
                  </a:lnTo>
                  <a:lnTo>
                    <a:pt x="1972465" y="893268"/>
                  </a:lnTo>
                  <a:lnTo>
                    <a:pt x="1975850" y="940573"/>
                  </a:lnTo>
                  <a:lnTo>
                    <a:pt x="1976990" y="988465"/>
                  </a:lnTo>
                  <a:lnTo>
                    <a:pt x="1975850" y="1036361"/>
                  </a:lnTo>
                  <a:lnTo>
                    <a:pt x="1972465" y="1083669"/>
                  </a:lnTo>
                  <a:lnTo>
                    <a:pt x="1966886" y="1130335"/>
                  </a:lnTo>
                  <a:lnTo>
                    <a:pt x="1959166" y="1176310"/>
                  </a:lnTo>
                  <a:lnTo>
                    <a:pt x="1949356" y="1221541"/>
                  </a:lnTo>
                  <a:lnTo>
                    <a:pt x="1937507" y="1265977"/>
                  </a:lnTo>
                  <a:lnTo>
                    <a:pt x="1923672" y="1309564"/>
                  </a:lnTo>
                  <a:lnTo>
                    <a:pt x="1907903" y="1352253"/>
                  </a:lnTo>
                  <a:lnTo>
                    <a:pt x="1890251" y="1393991"/>
                  </a:lnTo>
                  <a:lnTo>
                    <a:pt x="1870767" y="1434726"/>
                  </a:lnTo>
                  <a:lnTo>
                    <a:pt x="1849505" y="1474407"/>
                  </a:lnTo>
                  <a:lnTo>
                    <a:pt x="1826515" y="1512981"/>
                  </a:lnTo>
                  <a:lnTo>
                    <a:pt x="1801849" y="1550398"/>
                  </a:lnTo>
                  <a:lnTo>
                    <a:pt x="1775560" y="1586605"/>
                  </a:lnTo>
                  <a:lnTo>
                    <a:pt x="1747698" y="1621550"/>
                  </a:lnTo>
                  <a:lnTo>
                    <a:pt x="1718316" y="1655182"/>
                  </a:lnTo>
                  <a:lnTo>
                    <a:pt x="1687466" y="1687448"/>
                  </a:lnTo>
                  <a:lnTo>
                    <a:pt x="1655198" y="1718298"/>
                  </a:lnTo>
                  <a:lnTo>
                    <a:pt x="1621566" y="1747679"/>
                  </a:lnTo>
                  <a:lnTo>
                    <a:pt x="1586620" y="1775540"/>
                  </a:lnTo>
                  <a:lnTo>
                    <a:pt x="1550413" y="1801829"/>
                  </a:lnTo>
                  <a:lnTo>
                    <a:pt x="1512997" y="1826494"/>
                  </a:lnTo>
                  <a:lnTo>
                    <a:pt x="1474422" y="1849483"/>
                  </a:lnTo>
                  <a:lnTo>
                    <a:pt x="1434742" y="1870745"/>
                  </a:lnTo>
                  <a:lnTo>
                    <a:pt x="1394007" y="1890227"/>
                  </a:lnTo>
                  <a:lnTo>
                    <a:pt x="1352269" y="1907879"/>
                  </a:lnTo>
                  <a:lnTo>
                    <a:pt x="1309581" y="1923648"/>
                  </a:lnTo>
                  <a:lnTo>
                    <a:pt x="1265994" y="1937482"/>
                  </a:lnTo>
                  <a:lnTo>
                    <a:pt x="1221560" y="1949330"/>
                  </a:lnTo>
                  <a:lnTo>
                    <a:pt x="1176330" y="1959139"/>
                  </a:lnTo>
                  <a:lnTo>
                    <a:pt x="1130357" y="1966859"/>
                  </a:lnTo>
                  <a:lnTo>
                    <a:pt x="1083692" y="1972438"/>
                  </a:lnTo>
                  <a:lnTo>
                    <a:pt x="1036387" y="1975823"/>
                  </a:lnTo>
                  <a:lnTo>
                    <a:pt x="988493" y="19769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457885" y="2931959"/>
            <a:ext cx="8215630" cy="2487295"/>
            <a:chOff x="457885" y="2931959"/>
            <a:chExt cx="8215630" cy="2487295"/>
          </a:xfrm>
        </p:grpSpPr>
        <p:sp>
          <p:nvSpPr>
            <p:cNvPr id="8" name="object 8" descr=""/>
            <p:cNvSpPr/>
            <p:nvPr/>
          </p:nvSpPr>
          <p:spPr>
            <a:xfrm>
              <a:off x="457885" y="2931959"/>
              <a:ext cx="8215630" cy="2487295"/>
            </a:xfrm>
            <a:custGeom>
              <a:avLst/>
              <a:gdLst/>
              <a:ahLst/>
              <a:cxnLst/>
              <a:rect l="l" t="t" r="r" b="b"/>
              <a:pathLst>
                <a:path w="8215630" h="2487295">
                  <a:moveTo>
                    <a:pt x="7263006" y="2487097"/>
                  </a:moveTo>
                  <a:lnTo>
                    <a:pt x="952038" y="2487097"/>
                  </a:lnTo>
                  <a:lnTo>
                    <a:pt x="902130" y="2485778"/>
                  </a:lnTo>
                  <a:lnTo>
                    <a:pt x="852130" y="2481809"/>
                  </a:lnTo>
                  <a:lnTo>
                    <a:pt x="802596" y="2475242"/>
                  </a:lnTo>
                  <a:lnTo>
                    <a:pt x="753623" y="2466117"/>
                  </a:lnTo>
                  <a:lnTo>
                    <a:pt x="705304" y="2454472"/>
                  </a:lnTo>
                  <a:lnTo>
                    <a:pt x="657734" y="2440348"/>
                  </a:lnTo>
                  <a:lnTo>
                    <a:pt x="611009" y="2423783"/>
                  </a:lnTo>
                  <a:lnTo>
                    <a:pt x="565224" y="2404817"/>
                  </a:lnTo>
                  <a:lnTo>
                    <a:pt x="520472" y="2383489"/>
                  </a:lnTo>
                  <a:lnTo>
                    <a:pt x="476849" y="2359838"/>
                  </a:lnTo>
                  <a:lnTo>
                    <a:pt x="434449" y="2333905"/>
                  </a:lnTo>
                  <a:lnTo>
                    <a:pt x="393368" y="2305728"/>
                  </a:lnTo>
                  <a:lnTo>
                    <a:pt x="353699" y="2275346"/>
                  </a:lnTo>
                  <a:lnTo>
                    <a:pt x="315538" y="2242799"/>
                  </a:lnTo>
                  <a:lnTo>
                    <a:pt x="278980" y="2208126"/>
                  </a:lnTo>
                  <a:lnTo>
                    <a:pt x="244304" y="2171565"/>
                  </a:lnTo>
                  <a:lnTo>
                    <a:pt x="211756" y="2133402"/>
                  </a:lnTo>
                  <a:lnTo>
                    <a:pt x="181373" y="2093733"/>
                  </a:lnTo>
                  <a:lnTo>
                    <a:pt x="153195" y="2052651"/>
                  </a:lnTo>
                  <a:lnTo>
                    <a:pt x="127261" y="2010251"/>
                  </a:lnTo>
                  <a:lnTo>
                    <a:pt x="103611" y="1966628"/>
                  </a:lnTo>
                  <a:lnTo>
                    <a:pt x="82284" y="1921877"/>
                  </a:lnTo>
                  <a:lnTo>
                    <a:pt x="63319" y="1876093"/>
                  </a:lnTo>
                  <a:lnTo>
                    <a:pt x="46756" y="1829369"/>
                  </a:lnTo>
                  <a:lnTo>
                    <a:pt x="32633" y="1781801"/>
                  </a:lnTo>
                  <a:lnTo>
                    <a:pt x="20989" y="1733483"/>
                  </a:lnTo>
                  <a:lnTo>
                    <a:pt x="11865" y="1684511"/>
                  </a:lnTo>
                  <a:lnTo>
                    <a:pt x="5299" y="1634978"/>
                  </a:lnTo>
                  <a:lnTo>
                    <a:pt x="1331" y="1584979"/>
                  </a:lnTo>
                  <a:lnTo>
                    <a:pt x="0" y="1534610"/>
                  </a:lnTo>
                  <a:lnTo>
                    <a:pt x="0" y="952502"/>
                  </a:lnTo>
                  <a:lnTo>
                    <a:pt x="1331" y="902132"/>
                  </a:lnTo>
                  <a:lnTo>
                    <a:pt x="5299" y="852133"/>
                  </a:lnTo>
                  <a:lnTo>
                    <a:pt x="11865" y="802598"/>
                  </a:lnTo>
                  <a:lnTo>
                    <a:pt x="20989" y="753624"/>
                  </a:lnTo>
                  <a:lnTo>
                    <a:pt x="32633" y="705304"/>
                  </a:lnTo>
                  <a:lnTo>
                    <a:pt x="46756" y="657734"/>
                  </a:lnTo>
                  <a:lnTo>
                    <a:pt x="63319" y="611009"/>
                  </a:lnTo>
                  <a:lnTo>
                    <a:pt x="82284" y="565222"/>
                  </a:lnTo>
                  <a:lnTo>
                    <a:pt x="103611" y="520470"/>
                  </a:lnTo>
                  <a:lnTo>
                    <a:pt x="127261" y="476847"/>
                  </a:lnTo>
                  <a:lnTo>
                    <a:pt x="153195" y="434448"/>
                  </a:lnTo>
                  <a:lnTo>
                    <a:pt x="181373" y="393368"/>
                  </a:lnTo>
                  <a:lnTo>
                    <a:pt x="211756" y="353700"/>
                  </a:lnTo>
                  <a:lnTo>
                    <a:pt x="244304" y="315542"/>
                  </a:lnTo>
                  <a:lnTo>
                    <a:pt x="278980" y="278986"/>
                  </a:lnTo>
                  <a:lnTo>
                    <a:pt x="315538" y="244309"/>
                  </a:lnTo>
                  <a:lnTo>
                    <a:pt x="353699" y="211760"/>
                  </a:lnTo>
                  <a:lnTo>
                    <a:pt x="393368" y="181376"/>
                  </a:lnTo>
                  <a:lnTo>
                    <a:pt x="434449" y="153197"/>
                  </a:lnTo>
                  <a:lnTo>
                    <a:pt x="476849" y="127263"/>
                  </a:lnTo>
                  <a:lnTo>
                    <a:pt x="520472" y="103613"/>
                  </a:lnTo>
                  <a:lnTo>
                    <a:pt x="565224" y="82285"/>
                  </a:lnTo>
                  <a:lnTo>
                    <a:pt x="611009" y="63320"/>
                  </a:lnTo>
                  <a:lnTo>
                    <a:pt x="657734" y="46756"/>
                  </a:lnTo>
                  <a:lnTo>
                    <a:pt x="705304" y="32633"/>
                  </a:lnTo>
                  <a:lnTo>
                    <a:pt x="753623" y="20989"/>
                  </a:lnTo>
                  <a:lnTo>
                    <a:pt x="802596" y="11865"/>
                  </a:lnTo>
                  <a:lnTo>
                    <a:pt x="852130" y="5299"/>
                  </a:lnTo>
                  <a:lnTo>
                    <a:pt x="902130" y="1331"/>
                  </a:lnTo>
                  <a:lnTo>
                    <a:pt x="952497" y="0"/>
                  </a:lnTo>
                  <a:lnTo>
                    <a:pt x="7262547" y="0"/>
                  </a:lnTo>
                  <a:lnTo>
                    <a:pt x="7312915" y="1331"/>
                  </a:lnTo>
                  <a:lnTo>
                    <a:pt x="7362913" y="5299"/>
                  </a:lnTo>
                  <a:lnTo>
                    <a:pt x="7412446" y="11865"/>
                  </a:lnTo>
                  <a:lnTo>
                    <a:pt x="7461419" y="20989"/>
                  </a:lnTo>
                  <a:lnTo>
                    <a:pt x="7509737" y="32633"/>
                  </a:lnTo>
                  <a:lnTo>
                    <a:pt x="7557305" y="46756"/>
                  </a:lnTo>
                  <a:lnTo>
                    <a:pt x="7604028" y="63320"/>
                  </a:lnTo>
                  <a:lnTo>
                    <a:pt x="7649813" y="82285"/>
                  </a:lnTo>
                  <a:lnTo>
                    <a:pt x="7694564" y="103613"/>
                  </a:lnTo>
                  <a:lnTo>
                    <a:pt x="7738186" y="127263"/>
                  </a:lnTo>
                  <a:lnTo>
                    <a:pt x="7780586" y="153197"/>
                  </a:lnTo>
                  <a:lnTo>
                    <a:pt x="7821668" y="181376"/>
                  </a:lnTo>
                  <a:lnTo>
                    <a:pt x="7861338" y="211760"/>
                  </a:lnTo>
                  <a:lnTo>
                    <a:pt x="7899500" y="244309"/>
                  </a:lnTo>
                  <a:lnTo>
                    <a:pt x="7936061" y="278986"/>
                  </a:lnTo>
                  <a:lnTo>
                    <a:pt x="7970734" y="315542"/>
                  </a:lnTo>
                  <a:lnTo>
                    <a:pt x="8003281" y="353700"/>
                  </a:lnTo>
                  <a:lnTo>
                    <a:pt x="8033663" y="393368"/>
                  </a:lnTo>
                  <a:lnTo>
                    <a:pt x="8061840" y="434448"/>
                  </a:lnTo>
                  <a:lnTo>
                    <a:pt x="8087774" y="476847"/>
                  </a:lnTo>
                  <a:lnTo>
                    <a:pt x="8111424" y="520470"/>
                  </a:lnTo>
                  <a:lnTo>
                    <a:pt x="8132752" y="565222"/>
                  </a:lnTo>
                  <a:lnTo>
                    <a:pt x="8151718" y="611009"/>
                  </a:lnTo>
                  <a:lnTo>
                    <a:pt x="8168283" y="657734"/>
                  </a:lnTo>
                  <a:lnTo>
                    <a:pt x="8182408" y="705304"/>
                  </a:lnTo>
                  <a:lnTo>
                    <a:pt x="8194052" y="753624"/>
                  </a:lnTo>
                  <a:lnTo>
                    <a:pt x="8203177" y="802598"/>
                  </a:lnTo>
                  <a:lnTo>
                    <a:pt x="8209744" y="852133"/>
                  </a:lnTo>
                  <a:lnTo>
                    <a:pt x="8213713" y="902132"/>
                  </a:lnTo>
                  <a:lnTo>
                    <a:pt x="8215045" y="952502"/>
                  </a:lnTo>
                  <a:lnTo>
                    <a:pt x="8215045" y="1534610"/>
                  </a:lnTo>
                  <a:lnTo>
                    <a:pt x="8213713" y="1584979"/>
                  </a:lnTo>
                  <a:lnTo>
                    <a:pt x="8209744" y="1634978"/>
                  </a:lnTo>
                  <a:lnTo>
                    <a:pt x="8203177" y="1684511"/>
                  </a:lnTo>
                  <a:lnTo>
                    <a:pt x="8194052" y="1733483"/>
                  </a:lnTo>
                  <a:lnTo>
                    <a:pt x="8182408" y="1781801"/>
                  </a:lnTo>
                  <a:lnTo>
                    <a:pt x="8168283" y="1829369"/>
                  </a:lnTo>
                  <a:lnTo>
                    <a:pt x="8151718" y="1876093"/>
                  </a:lnTo>
                  <a:lnTo>
                    <a:pt x="8132752" y="1921877"/>
                  </a:lnTo>
                  <a:lnTo>
                    <a:pt x="8111424" y="1966628"/>
                  </a:lnTo>
                  <a:lnTo>
                    <a:pt x="8087774" y="2010251"/>
                  </a:lnTo>
                  <a:lnTo>
                    <a:pt x="8061840" y="2052651"/>
                  </a:lnTo>
                  <a:lnTo>
                    <a:pt x="8033663" y="2093733"/>
                  </a:lnTo>
                  <a:lnTo>
                    <a:pt x="8003281" y="2133402"/>
                  </a:lnTo>
                  <a:lnTo>
                    <a:pt x="7970734" y="2171565"/>
                  </a:lnTo>
                  <a:lnTo>
                    <a:pt x="7936061" y="2208126"/>
                  </a:lnTo>
                  <a:lnTo>
                    <a:pt x="7899500" y="2242799"/>
                  </a:lnTo>
                  <a:lnTo>
                    <a:pt x="7861338" y="2275346"/>
                  </a:lnTo>
                  <a:lnTo>
                    <a:pt x="7821668" y="2305728"/>
                  </a:lnTo>
                  <a:lnTo>
                    <a:pt x="7780586" y="2333905"/>
                  </a:lnTo>
                  <a:lnTo>
                    <a:pt x="7738186" y="2359838"/>
                  </a:lnTo>
                  <a:lnTo>
                    <a:pt x="7694564" y="2383489"/>
                  </a:lnTo>
                  <a:lnTo>
                    <a:pt x="7649813" y="2404817"/>
                  </a:lnTo>
                  <a:lnTo>
                    <a:pt x="7604028" y="2423783"/>
                  </a:lnTo>
                  <a:lnTo>
                    <a:pt x="7557305" y="2440348"/>
                  </a:lnTo>
                  <a:lnTo>
                    <a:pt x="7509737" y="2454472"/>
                  </a:lnTo>
                  <a:lnTo>
                    <a:pt x="7461419" y="2466117"/>
                  </a:lnTo>
                  <a:lnTo>
                    <a:pt x="7412446" y="2475242"/>
                  </a:lnTo>
                  <a:lnTo>
                    <a:pt x="7362913" y="2481809"/>
                  </a:lnTo>
                  <a:lnTo>
                    <a:pt x="7312915" y="2485778"/>
                  </a:lnTo>
                  <a:lnTo>
                    <a:pt x="7263006" y="2487097"/>
                  </a:lnTo>
                  <a:close/>
                </a:path>
              </a:pathLst>
            </a:custGeom>
            <a:solidFill>
              <a:srgbClr val="3D1C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6061" y="3237554"/>
              <a:ext cx="2009774" cy="200024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749280" y="3157361"/>
              <a:ext cx="1977389" cy="1977389"/>
            </a:xfrm>
            <a:custGeom>
              <a:avLst/>
              <a:gdLst/>
              <a:ahLst/>
              <a:cxnLst/>
              <a:rect l="l" t="t" r="r" b="b"/>
              <a:pathLst>
                <a:path w="1977389" h="1977389">
                  <a:moveTo>
                    <a:pt x="988493" y="1976963"/>
                  </a:moveTo>
                  <a:lnTo>
                    <a:pt x="940600" y="1975823"/>
                  </a:lnTo>
                  <a:lnTo>
                    <a:pt x="893295" y="1972438"/>
                  </a:lnTo>
                  <a:lnTo>
                    <a:pt x="846630" y="1966859"/>
                  </a:lnTo>
                  <a:lnTo>
                    <a:pt x="800656" y="1959139"/>
                  </a:lnTo>
                  <a:lnTo>
                    <a:pt x="755427" y="1949330"/>
                  </a:lnTo>
                  <a:lnTo>
                    <a:pt x="710993" y="1937482"/>
                  </a:lnTo>
                  <a:lnTo>
                    <a:pt x="667406" y="1923648"/>
                  </a:lnTo>
                  <a:lnTo>
                    <a:pt x="624717" y="1907879"/>
                  </a:lnTo>
                  <a:lnTo>
                    <a:pt x="582980" y="1890227"/>
                  </a:lnTo>
                  <a:lnTo>
                    <a:pt x="542245" y="1870745"/>
                  </a:lnTo>
                  <a:lnTo>
                    <a:pt x="502565" y="1849483"/>
                  </a:lnTo>
                  <a:lnTo>
                    <a:pt x="463991" y="1826494"/>
                  </a:lnTo>
                  <a:lnTo>
                    <a:pt x="426574" y="1801829"/>
                  </a:lnTo>
                  <a:lnTo>
                    <a:pt x="390367" y="1775540"/>
                  </a:lnTo>
                  <a:lnTo>
                    <a:pt x="355422" y="1747680"/>
                  </a:lnTo>
                  <a:lnTo>
                    <a:pt x="321790" y="1718298"/>
                  </a:lnTo>
                  <a:lnTo>
                    <a:pt x="289523" y="1687448"/>
                  </a:lnTo>
                  <a:lnTo>
                    <a:pt x="258672" y="1655182"/>
                  </a:lnTo>
                  <a:lnTo>
                    <a:pt x="229290" y="1621550"/>
                  </a:lnTo>
                  <a:lnTo>
                    <a:pt x="201429" y="1586605"/>
                  </a:lnTo>
                  <a:lnTo>
                    <a:pt x="175139" y="1550398"/>
                  </a:lnTo>
                  <a:lnTo>
                    <a:pt x="150474" y="1512981"/>
                  </a:lnTo>
                  <a:lnTo>
                    <a:pt x="127484" y="1474407"/>
                  </a:lnTo>
                  <a:lnTo>
                    <a:pt x="106222" y="1434726"/>
                  </a:lnTo>
                  <a:lnTo>
                    <a:pt x="86738" y="1393991"/>
                  </a:lnTo>
                  <a:lnTo>
                    <a:pt x="69086" y="1352253"/>
                  </a:lnTo>
                  <a:lnTo>
                    <a:pt x="53317" y="1309565"/>
                  </a:lnTo>
                  <a:lnTo>
                    <a:pt x="39482" y="1265977"/>
                  </a:lnTo>
                  <a:lnTo>
                    <a:pt x="27634" y="1221541"/>
                  </a:lnTo>
                  <a:lnTo>
                    <a:pt x="17823" y="1176310"/>
                  </a:lnTo>
                  <a:lnTo>
                    <a:pt x="10103" y="1130336"/>
                  </a:lnTo>
                  <a:lnTo>
                    <a:pt x="4525" y="1083669"/>
                  </a:lnTo>
                  <a:lnTo>
                    <a:pt x="1139" y="1036362"/>
                  </a:lnTo>
                  <a:lnTo>
                    <a:pt x="0" y="988466"/>
                  </a:lnTo>
                  <a:lnTo>
                    <a:pt x="1139" y="940573"/>
                  </a:lnTo>
                  <a:lnTo>
                    <a:pt x="4525" y="893268"/>
                  </a:lnTo>
                  <a:lnTo>
                    <a:pt x="10103" y="846603"/>
                  </a:lnTo>
                  <a:lnTo>
                    <a:pt x="17823" y="800631"/>
                  </a:lnTo>
                  <a:lnTo>
                    <a:pt x="27634" y="755402"/>
                  </a:lnTo>
                  <a:lnTo>
                    <a:pt x="39482" y="710968"/>
                  </a:lnTo>
                  <a:lnTo>
                    <a:pt x="53317" y="667382"/>
                  </a:lnTo>
                  <a:lnTo>
                    <a:pt x="69086" y="624695"/>
                  </a:lnTo>
                  <a:lnTo>
                    <a:pt x="86738" y="582959"/>
                  </a:lnTo>
                  <a:lnTo>
                    <a:pt x="106222" y="542225"/>
                  </a:lnTo>
                  <a:lnTo>
                    <a:pt x="127484" y="502546"/>
                  </a:lnTo>
                  <a:lnTo>
                    <a:pt x="150474" y="463972"/>
                  </a:lnTo>
                  <a:lnTo>
                    <a:pt x="175139" y="426557"/>
                  </a:lnTo>
                  <a:lnTo>
                    <a:pt x="201429" y="390351"/>
                  </a:lnTo>
                  <a:lnTo>
                    <a:pt x="229290" y="355407"/>
                  </a:lnTo>
                  <a:lnTo>
                    <a:pt x="258672" y="321776"/>
                  </a:lnTo>
                  <a:lnTo>
                    <a:pt x="289523" y="289510"/>
                  </a:lnTo>
                  <a:lnTo>
                    <a:pt x="321790" y="258661"/>
                  </a:lnTo>
                  <a:lnTo>
                    <a:pt x="355422" y="229280"/>
                  </a:lnTo>
                  <a:lnTo>
                    <a:pt x="390367" y="201419"/>
                  </a:lnTo>
                  <a:lnTo>
                    <a:pt x="426574" y="175131"/>
                  </a:lnTo>
                  <a:lnTo>
                    <a:pt x="463991" y="150467"/>
                  </a:lnTo>
                  <a:lnTo>
                    <a:pt x="502565" y="127478"/>
                  </a:lnTo>
                  <a:lnTo>
                    <a:pt x="542245" y="106216"/>
                  </a:lnTo>
                  <a:lnTo>
                    <a:pt x="582980" y="86734"/>
                  </a:lnTo>
                  <a:lnTo>
                    <a:pt x="624717" y="69083"/>
                  </a:lnTo>
                  <a:lnTo>
                    <a:pt x="667406" y="53314"/>
                  </a:lnTo>
                  <a:lnTo>
                    <a:pt x="710993" y="39480"/>
                  </a:lnTo>
                  <a:lnTo>
                    <a:pt x="755427" y="27632"/>
                  </a:lnTo>
                  <a:lnTo>
                    <a:pt x="800656" y="17823"/>
                  </a:lnTo>
                  <a:lnTo>
                    <a:pt x="846630" y="10103"/>
                  </a:lnTo>
                  <a:lnTo>
                    <a:pt x="893295" y="4524"/>
                  </a:lnTo>
                  <a:lnTo>
                    <a:pt x="940600" y="1139"/>
                  </a:lnTo>
                  <a:lnTo>
                    <a:pt x="988490" y="0"/>
                  </a:lnTo>
                  <a:lnTo>
                    <a:pt x="1036387" y="1139"/>
                  </a:lnTo>
                  <a:lnTo>
                    <a:pt x="1083692" y="4524"/>
                  </a:lnTo>
                  <a:lnTo>
                    <a:pt x="1130357" y="10103"/>
                  </a:lnTo>
                  <a:lnTo>
                    <a:pt x="1176330" y="17823"/>
                  </a:lnTo>
                  <a:lnTo>
                    <a:pt x="1221560" y="27632"/>
                  </a:lnTo>
                  <a:lnTo>
                    <a:pt x="1265994" y="39480"/>
                  </a:lnTo>
                  <a:lnTo>
                    <a:pt x="1309581" y="53314"/>
                  </a:lnTo>
                  <a:lnTo>
                    <a:pt x="1352269" y="69083"/>
                  </a:lnTo>
                  <a:lnTo>
                    <a:pt x="1394007" y="86734"/>
                  </a:lnTo>
                  <a:lnTo>
                    <a:pt x="1434742" y="106216"/>
                  </a:lnTo>
                  <a:lnTo>
                    <a:pt x="1474422" y="127478"/>
                  </a:lnTo>
                  <a:lnTo>
                    <a:pt x="1512997" y="150467"/>
                  </a:lnTo>
                  <a:lnTo>
                    <a:pt x="1550413" y="175131"/>
                  </a:lnTo>
                  <a:lnTo>
                    <a:pt x="1586620" y="201419"/>
                  </a:lnTo>
                  <a:lnTo>
                    <a:pt x="1621566" y="229280"/>
                  </a:lnTo>
                  <a:lnTo>
                    <a:pt x="1655198" y="258661"/>
                  </a:lnTo>
                  <a:lnTo>
                    <a:pt x="1687466" y="289510"/>
                  </a:lnTo>
                  <a:lnTo>
                    <a:pt x="1718316" y="321776"/>
                  </a:lnTo>
                  <a:lnTo>
                    <a:pt x="1747698" y="355407"/>
                  </a:lnTo>
                  <a:lnTo>
                    <a:pt x="1775560" y="390351"/>
                  </a:lnTo>
                  <a:lnTo>
                    <a:pt x="1801849" y="426557"/>
                  </a:lnTo>
                  <a:lnTo>
                    <a:pt x="1826515" y="463972"/>
                  </a:lnTo>
                  <a:lnTo>
                    <a:pt x="1849505" y="502546"/>
                  </a:lnTo>
                  <a:lnTo>
                    <a:pt x="1870767" y="542225"/>
                  </a:lnTo>
                  <a:lnTo>
                    <a:pt x="1890251" y="582959"/>
                  </a:lnTo>
                  <a:lnTo>
                    <a:pt x="1907903" y="624695"/>
                  </a:lnTo>
                  <a:lnTo>
                    <a:pt x="1923672" y="667382"/>
                  </a:lnTo>
                  <a:lnTo>
                    <a:pt x="1937507" y="710968"/>
                  </a:lnTo>
                  <a:lnTo>
                    <a:pt x="1949356" y="755402"/>
                  </a:lnTo>
                  <a:lnTo>
                    <a:pt x="1959166" y="800631"/>
                  </a:lnTo>
                  <a:lnTo>
                    <a:pt x="1966886" y="846603"/>
                  </a:lnTo>
                  <a:lnTo>
                    <a:pt x="1972465" y="893268"/>
                  </a:lnTo>
                  <a:lnTo>
                    <a:pt x="1975850" y="940573"/>
                  </a:lnTo>
                  <a:lnTo>
                    <a:pt x="1976990" y="988465"/>
                  </a:lnTo>
                  <a:lnTo>
                    <a:pt x="1975850" y="1036362"/>
                  </a:lnTo>
                  <a:lnTo>
                    <a:pt x="1972465" y="1083669"/>
                  </a:lnTo>
                  <a:lnTo>
                    <a:pt x="1966886" y="1130336"/>
                  </a:lnTo>
                  <a:lnTo>
                    <a:pt x="1959166" y="1176310"/>
                  </a:lnTo>
                  <a:lnTo>
                    <a:pt x="1949356" y="1221541"/>
                  </a:lnTo>
                  <a:lnTo>
                    <a:pt x="1937507" y="1265977"/>
                  </a:lnTo>
                  <a:lnTo>
                    <a:pt x="1923672" y="1309565"/>
                  </a:lnTo>
                  <a:lnTo>
                    <a:pt x="1907903" y="1352253"/>
                  </a:lnTo>
                  <a:lnTo>
                    <a:pt x="1890251" y="1393991"/>
                  </a:lnTo>
                  <a:lnTo>
                    <a:pt x="1870767" y="1434726"/>
                  </a:lnTo>
                  <a:lnTo>
                    <a:pt x="1849505" y="1474407"/>
                  </a:lnTo>
                  <a:lnTo>
                    <a:pt x="1826515" y="1512981"/>
                  </a:lnTo>
                  <a:lnTo>
                    <a:pt x="1801849" y="1550398"/>
                  </a:lnTo>
                  <a:lnTo>
                    <a:pt x="1775560" y="1586605"/>
                  </a:lnTo>
                  <a:lnTo>
                    <a:pt x="1747698" y="1621550"/>
                  </a:lnTo>
                  <a:lnTo>
                    <a:pt x="1718316" y="1655182"/>
                  </a:lnTo>
                  <a:lnTo>
                    <a:pt x="1687466" y="1687448"/>
                  </a:lnTo>
                  <a:lnTo>
                    <a:pt x="1655198" y="1718298"/>
                  </a:lnTo>
                  <a:lnTo>
                    <a:pt x="1621566" y="1747680"/>
                  </a:lnTo>
                  <a:lnTo>
                    <a:pt x="1586620" y="1775540"/>
                  </a:lnTo>
                  <a:lnTo>
                    <a:pt x="1550413" y="1801829"/>
                  </a:lnTo>
                  <a:lnTo>
                    <a:pt x="1512997" y="1826494"/>
                  </a:lnTo>
                  <a:lnTo>
                    <a:pt x="1474422" y="1849483"/>
                  </a:lnTo>
                  <a:lnTo>
                    <a:pt x="1434742" y="1870745"/>
                  </a:lnTo>
                  <a:lnTo>
                    <a:pt x="1394007" y="1890227"/>
                  </a:lnTo>
                  <a:lnTo>
                    <a:pt x="1352269" y="1907879"/>
                  </a:lnTo>
                  <a:lnTo>
                    <a:pt x="1309581" y="1923648"/>
                  </a:lnTo>
                  <a:lnTo>
                    <a:pt x="1265994" y="1937482"/>
                  </a:lnTo>
                  <a:lnTo>
                    <a:pt x="1221560" y="1949330"/>
                  </a:lnTo>
                  <a:lnTo>
                    <a:pt x="1176330" y="1959139"/>
                  </a:lnTo>
                  <a:lnTo>
                    <a:pt x="1130357" y="1966859"/>
                  </a:lnTo>
                  <a:lnTo>
                    <a:pt x="1083692" y="1972438"/>
                  </a:lnTo>
                  <a:lnTo>
                    <a:pt x="1036387" y="1975823"/>
                  </a:lnTo>
                  <a:lnTo>
                    <a:pt x="988493" y="19769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101801" y="6233117"/>
            <a:ext cx="1271905" cy="623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3900" spc="-16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900" spc="-150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749" sz="5850" spc="-154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900" spc="-51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107042" y="6909366"/>
            <a:ext cx="1261745" cy="623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900" spc="-37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529507" y="6070525"/>
            <a:ext cx="1698625" cy="166306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7620">
              <a:lnSpc>
                <a:spcPct val="116799"/>
              </a:lnSpc>
              <a:spcBef>
                <a:spcPts val="95"/>
              </a:spcBef>
            </a:pPr>
            <a:r>
              <a:rPr dirty="0" sz="4600" spc="-6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600" spc="-10">
                <a:solidFill>
                  <a:srgbClr val="FFFFFF"/>
                </a:solidFill>
                <a:latin typeface="Arial"/>
                <a:cs typeface="Arial"/>
              </a:rPr>
              <a:t>5.60%</a:t>
            </a:r>
            <a:endParaRPr sz="46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084675" y="3768989"/>
            <a:ext cx="1306195" cy="6756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250" spc="-550" b="1">
                <a:solidFill>
                  <a:srgbClr val="1E2F47"/>
                </a:solidFill>
                <a:latin typeface="Verdana"/>
                <a:cs typeface="Verdana"/>
              </a:rPr>
              <a:t>2022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556922" y="3254490"/>
            <a:ext cx="3925570" cy="1595120"/>
          </a:xfrm>
          <a:prstGeom prst="rect">
            <a:avLst/>
          </a:prstGeom>
        </p:spPr>
        <p:txBody>
          <a:bodyPr wrap="square" lIns="0" tIns="1181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30"/>
              </a:spcBef>
            </a:pPr>
            <a:r>
              <a:rPr dirty="0" sz="4450" spc="-28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45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-39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4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40"/>
              </a:spcBef>
            </a:pPr>
            <a:r>
              <a:rPr dirty="0" sz="4450" spc="-204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4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50">
                <a:solidFill>
                  <a:srgbClr val="FFFFFF"/>
                </a:solidFill>
                <a:latin typeface="Arial"/>
                <a:cs typeface="Arial"/>
              </a:rPr>
              <a:t>3.5</a:t>
            </a:r>
            <a:r>
              <a:rPr dirty="0" sz="44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229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45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36664" y="3713233"/>
            <a:ext cx="4501515" cy="772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900" spc="-90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4900" spc="-43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49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900">
              <a:latin typeface="Verdana"/>
              <a:cs typeface="Verdana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0007" y="3112883"/>
            <a:ext cx="143925" cy="14392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0007" y="4352860"/>
            <a:ext cx="143925" cy="14392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0007" y="4972848"/>
            <a:ext cx="143925" cy="14392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6531586" y="2779117"/>
            <a:ext cx="3933190" cy="25057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1395730">
              <a:lnSpc>
                <a:spcPct val="117900"/>
              </a:lnSpc>
              <a:spcBef>
                <a:spcPts val="90"/>
              </a:spcBef>
            </a:pPr>
            <a:r>
              <a:rPr dirty="0" sz="3450" spc="60">
                <a:solidFill>
                  <a:srgbClr val="FFFFFF"/>
                </a:solidFill>
                <a:latin typeface="Verdana"/>
                <a:cs typeface="Verdana"/>
              </a:rPr>
              <a:t>Maceration </a:t>
            </a:r>
            <a:r>
              <a:rPr dirty="0" sz="3450" spc="140">
                <a:solidFill>
                  <a:srgbClr val="FFFFFF"/>
                </a:solidFill>
                <a:latin typeface="Verdana"/>
                <a:cs typeface="Verdana"/>
              </a:rPr>
              <a:t>Method</a:t>
            </a:r>
            <a:endParaRPr sz="3450">
              <a:latin typeface="Verdana"/>
              <a:cs typeface="Verdana"/>
            </a:endParaRPr>
          </a:p>
          <a:p>
            <a:pPr marL="12700" marR="5080">
              <a:lnSpc>
                <a:spcPct val="117900"/>
              </a:lnSpc>
              <a:spcBef>
                <a:spcPts val="5"/>
              </a:spcBef>
            </a:pPr>
            <a:r>
              <a:rPr dirty="0" sz="3450">
                <a:solidFill>
                  <a:srgbClr val="FFFFFF"/>
                </a:solidFill>
                <a:latin typeface="Verdana"/>
                <a:cs typeface="Verdana"/>
              </a:rPr>
              <a:t>Saignée</a:t>
            </a:r>
            <a:r>
              <a:rPr dirty="0" sz="34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50" spc="140">
                <a:solidFill>
                  <a:srgbClr val="FFFFFF"/>
                </a:solidFill>
                <a:latin typeface="Verdana"/>
                <a:cs typeface="Verdana"/>
              </a:rPr>
              <a:t>Method </a:t>
            </a:r>
            <a:r>
              <a:rPr dirty="0" sz="3450" spc="120">
                <a:solidFill>
                  <a:srgbClr val="FFFFFF"/>
                </a:solidFill>
                <a:latin typeface="Verdana"/>
                <a:cs typeface="Verdana"/>
              </a:rPr>
              <a:t>Blending</a:t>
            </a:r>
            <a:r>
              <a:rPr dirty="0" sz="345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50" spc="140">
                <a:solidFill>
                  <a:srgbClr val="FFFFFF"/>
                </a:solidFill>
                <a:latin typeface="Verdana"/>
                <a:cs typeface="Verdana"/>
              </a:rPr>
              <a:t>Method</a:t>
            </a:r>
            <a:endParaRPr sz="345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7343" y="6551469"/>
            <a:ext cx="3641090" cy="1391920"/>
          </a:xfrm>
          <a:prstGeom prst="rect">
            <a:avLst/>
          </a:prstGeom>
        </p:spPr>
        <p:txBody>
          <a:bodyPr wrap="square" lIns="0" tIns="140335" rIns="0" bIns="0" rtlCol="0" vert="horz">
            <a:spAutoFit/>
          </a:bodyPr>
          <a:lstStyle/>
          <a:p>
            <a:pPr marL="403225" marR="5080" indent="-391160">
              <a:lnSpc>
                <a:spcPts val="4870"/>
              </a:lnSpc>
              <a:spcBef>
                <a:spcPts val="1105"/>
              </a:spcBef>
            </a:pPr>
            <a:r>
              <a:rPr dirty="0" sz="4900" spc="110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49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900">
              <a:latin typeface="Verdana"/>
              <a:cs typeface="Verdana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92430" y="6570574"/>
            <a:ext cx="143925" cy="143925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92430" y="7190562"/>
            <a:ext cx="143925" cy="14392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92430" y="7810551"/>
            <a:ext cx="143925" cy="143925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6834009" y="6236808"/>
            <a:ext cx="1322070" cy="18859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7900"/>
              </a:lnSpc>
              <a:spcBef>
                <a:spcPts val="90"/>
              </a:spcBef>
            </a:pPr>
            <a:r>
              <a:rPr dirty="0" sz="3450" spc="-10">
                <a:solidFill>
                  <a:srgbClr val="FFFFFF"/>
                </a:solidFill>
                <a:latin typeface="Verdana"/>
                <a:cs typeface="Verdana"/>
              </a:rPr>
              <a:t>Retail </a:t>
            </a:r>
            <a:r>
              <a:rPr dirty="0" sz="3450" spc="25">
                <a:solidFill>
                  <a:srgbClr val="FFFFFF"/>
                </a:solidFill>
                <a:latin typeface="Verdana"/>
                <a:cs typeface="Verdana"/>
              </a:rPr>
              <a:t>Bar </a:t>
            </a:r>
            <a:r>
              <a:rPr dirty="0" sz="3450" spc="55">
                <a:solidFill>
                  <a:srgbClr val="FFFFFF"/>
                </a:solidFill>
                <a:latin typeface="Verdana"/>
                <a:cs typeface="Verdana"/>
              </a:rPr>
              <a:t>Other</a:t>
            </a:r>
            <a:endParaRPr sz="3450">
              <a:latin typeface="Verdana"/>
              <a:cs typeface="Verdan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>
                <a:solidFill>
                  <a:srgbClr val="FFFFFF"/>
                </a:solidFill>
              </a:rPr>
              <a:t>Global</a:t>
            </a:r>
            <a:r>
              <a:rPr dirty="0" sz="5000" spc="-165">
                <a:solidFill>
                  <a:srgbClr val="FFFFFF"/>
                </a:solidFill>
              </a:rPr>
              <a:t> </a:t>
            </a:r>
            <a:r>
              <a:rPr dirty="0" sz="5000">
                <a:solidFill>
                  <a:srgbClr val="FFFFFF"/>
                </a:solidFill>
              </a:rPr>
              <a:t>Rose</a:t>
            </a:r>
            <a:r>
              <a:rPr dirty="0" sz="5000" spc="-165">
                <a:solidFill>
                  <a:srgbClr val="FFFFFF"/>
                </a:solidFill>
              </a:rPr>
              <a:t> </a:t>
            </a:r>
            <a:r>
              <a:rPr dirty="0" sz="5000">
                <a:solidFill>
                  <a:srgbClr val="FFFFFF"/>
                </a:solidFill>
              </a:rPr>
              <a:t>Wine</a:t>
            </a:r>
            <a:r>
              <a:rPr dirty="0" sz="5000" spc="-165">
                <a:solidFill>
                  <a:srgbClr val="FFFFFF"/>
                </a:solidFill>
              </a:rPr>
              <a:t> </a:t>
            </a:r>
            <a:r>
              <a:rPr dirty="0" sz="5000">
                <a:solidFill>
                  <a:srgbClr val="FFFFFF"/>
                </a:solidFill>
              </a:rPr>
              <a:t>Market</a:t>
            </a:r>
            <a:r>
              <a:rPr dirty="0" sz="5000" spc="-165">
                <a:solidFill>
                  <a:srgbClr val="FFFFFF"/>
                </a:solidFill>
              </a:rPr>
              <a:t> </a:t>
            </a:r>
            <a:r>
              <a:rPr dirty="0" sz="5000">
                <a:solidFill>
                  <a:srgbClr val="FFFFFF"/>
                </a:solidFill>
              </a:rPr>
              <a:t>Revenue</a:t>
            </a:r>
            <a:r>
              <a:rPr dirty="0" sz="5000" spc="-165">
                <a:solidFill>
                  <a:srgbClr val="FFFFFF"/>
                </a:solidFill>
              </a:rPr>
              <a:t> </a:t>
            </a:r>
            <a:r>
              <a:rPr dirty="0" sz="5000">
                <a:solidFill>
                  <a:srgbClr val="FFFFFF"/>
                </a:solidFill>
              </a:rPr>
              <a:t>share</a:t>
            </a:r>
            <a:r>
              <a:rPr dirty="0" sz="5000" spc="-160">
                <a:solidFill>
                  <a:srgbClr val="FFFFFF"/>
                </a:solidFill>
              </a:rPr>
              <a:t> </a:t>
            </a:r>
            <a:r>
              <a:rPr dirty="0" sz="5000" spc="135">
                <a:solidFill>
                  <a:srgbClr val="FFFFFF"/>
                </a:solidFill>
              </a:rPr>
              <a:t>for</a:t>
            </a:r>
            <a:r>
              <a:rPr dirty="0" sz="5000" spc="-165">
                <a:solidFill>
                  <a:srgbClr val="FFFFFF"/>
                </a:solidFill>
              </a:rPr>
              <a:t> </a:t>
            </a:r>
            <a:r>
              <a:rPr dirty="0" sz="5000" spc="-20">
                <a:solidFill>
                  <a:srgbClr val="FFFFFF"/>
                </a:solidFill>
              </a:rPr>
              <a:t>2022</a:t>
            </a:r>
            <a:endParaRPr sz="5000"/>
          </a:p>
        </p:txBody>
      </p:sp>
      <p:sp>
        <p:nvSpPr>
          <p:cNvPr id="3" name="object 3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0" spc="-10" b="0">
                <a:latin typeface="Verdana"/>
                <a:cs typeface="Verdana"/>
              </a:rPr>
              <a:t>North</a:t>
            </a:r>
            <a:r>
              <a:rPr dirty="0" sz="7000" spc="-725" b="0">
                <a:latin typeface="Verdana"/>
                <a:cs typeface="Verdana"/>
              </a:rPr>
              <a:t> </a:t>
            </a:r>
            <a:r>
              <a:rPr dirty="0" sz="7000" spc="-100" b="0">
                <a:latin typeface="Verdana"/>
                <a:cs typeface="Verdana"/>
              </a:rPr>
              <a:t>America</a:t>
            </a:r>
            <a:endParaRPr sz="7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301147" y="1510906"/>
            <a:ext cx="9686290" cy="3082925"/>
            <a:chOff x="4301147" y="1510906"/>
            <a:chExt cx="9686290" cy="3082925"/>
          </a:xfrm>
        </p:grpSpPr>
        <p:sp>
          <p:nvSpPr>
            <p:cNvPr id="4" name="object 4" descr=""/>
            <p:cNvSpPr/>
            <p:nvPr/>
          </p:nvSpPr>
          <p:spPr>
            <a:xfrm>
              <a:off x="6336304" y="1673224"/>
              <a:ext cx="7651115" cy="2820035"/>
            </a:xfrm>
            <a:custGeom>
              <a:avLst/>
              <a:gdLst/>
              <a:ahLst/>
              <a:cxnLst/>
              <a:rect l="l" t="t" r="r" b="b"/>
              <a:pathLst>
                <a:path w="7651115" h="2820035">
                  <a:moveTo>
                    <a:pt x="7511521" y="2819771"/>
                  </a:moveTo>
                  <a:lnTo>
                    <a:pt x="139049" y="2819771"/>
                  </a:lnTo>
                  <a:lnTo>
                    <a:pt x="95163" y="2812667"/>
                  </a:lnTo>
                  <a:lnTo>
                    <a:pt x="57001" y="2792896"/>
                  </a:lnTo>
                  <a:lnTo>
                    <a:pt x="26876" y="2762776"/>
                  </a:lnTo>
                  <a:lnTo>
                    <a:pt x="7104" y="2724623"/>
                  </a:lnTo>
                  <a:lnTo>
                    <a:pt x="0" y="2680753"/>
                  </a:lnTo>
                  <a:lnTo>
                    <a:pt x="0" y="139042"/>
                  </a:lnTo>
                  <a:lnTo>
                    <a:pt x="7104" y="95163"/>
                  </a:lnTo>
                  <a:lnTo>
                    <a:pt x="26876" y="57002"/>
                  </a:lnTo>
                  <a:lnTo>
                    <a:pt x="57001" y="26878"/>
                  </a:lnTo>
                  <a:lnTo>
                    <a:pt x="95163" y="7105"/>
                  </a:lnTo>
                  <a:lnTo>
                    <a:pt x="139049" y="0"/>
                  </a:lnTo>
                  <a:lnTo>
                    <a:pt x="7511521" y="0"/>
                  </a:lnTo>
                  <a:lnTo>
                    <a:pt x="7555392" y="7105"/>
                  </a:lnTo>
                  <a:lnTo>
                    <a:pt x="7593545" y="26878"/>
                  </a:lnTo>
                  <a:lnTo>
                    <a:pt x="7623665" y="57002"/>
                  </a:lnTo>
                  <a:lnTo>
                    <a:pt x="7643435" y="95163"/>
                  </a:lnTo>
                  <a:lnTo>
                    <a:pt x="7650540" y="139042"/>
                  </a:lnTo>
                  <a:lnTo>
                    <a:pt x="7650540" y="2680753"/>
                  </a:lnTo>
                  <a:lnTo>
                    <a:pt x="7643435" y="2724623"/>
                  </a:lnTo>
                  <a:lnTo>
                    <a:pt x="7623665" y="2762776"/>
                  </a:lnTo>
                  <a:lnTo>
                    <a:pt x="7593545" y="2792896"/>
                  </a:lnTo>
                  <a:lnTo>
                    <a:pt x="7555392" y="2812667"/>
                  </a:lnTo>
                  <a:lnTo>
                    <a:pt x="7511521" y="2819771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622431" y="1510906"/>
              <a:ext cx="8364855" cy="3082925"/>
            </a:xfrm>
            <a:custGeom>
              <a:avLst/>
              <a:gdLst/>
              <a:ahLst/>
              <a:cxnLst/>
              <a:rect l="l" t="t" r="r" b="b"/>
              <a:pathLst>
                <a:path w="8364855" h="3082925">
                  <a:moveTo>
                    <a:pt x="8225475" y="3082320"/>
                  </a:moveTo>
                  <a:lnTo>
                    <a:pt x="138936" y="3082320"/>
                  </a:lnTo>
                  <a:lnTo>
                    <a:pt x="95163" y="3075233"/>
                  </a:lnTo>
                  <a:lnTo>
                    <a:pt x="57001" y="3055461"/>
                  </a:lnTo>
                  <a:lnTo>
                    <a:pt x="26876" y="3025337"/>
                  </a:lnTo>
                  <a:lnTo>
                    <a:pt x="7104" y="2987174"/>
                  </a:lnTo>
                  <a:lnTo>
                    <a:pt x="0" y="2943289"/>
                  </a:lnTo>
                  <a:lnTo>
                    <a:pt x="0" y="139042"/>
                  </a:lnTo>
                  <a:lnTo>
                    <a:pt x="7104" y="95161"/>
                  </a:lnTo>
                  <a:lnTo>
                    <a:pt x="26876" y="57001"/>
                  </a:lnTo>
                  <a:lnTo>
                    <a:pt x="57001" y="26877"/>
                  </a:lnTo>
                  <a:lnTo>
                    <a:pt x="95163" y="7105"/>
                  </a:lnTo>
                  <a:lnTo>
                    <a:pt x="139049" y="0"/>
                  </a:lnTo>
                  <a:lnTo>
                    <a:pt x="8225363" y="0"/>
                  </a:lnTo>
                  <a:lnTo>
                    <a:pt x="8269248" y="7105"/>
                  </a:lnTo>
                  <a:lnTo>
                    <a:pt x="8307411" y="26877"/>
                  </a:lnTo>
                  <a:lnTo>
                    <a:pt x="8337535" y="57001"/>
                  </a:lnTo>
                  <a:lnTo>
                    <a:pt x="8357307" y="95161"/>
                  </a:lnTo>
                  <a:lnTo>
                    <a:pt x="8364412" y="139042"/>
                  </a:lnTo>
                  <a:lnTo>
                    <a:pt x="8364412" y="2943289"/>
                  </a:lnTo>
                  <a:lnTo>
                    <a:pt x="8357307" y="2987174"/>
                  </a:lnTo>
                  <a:lnTo>
                    <a:pt x="8337535" y="3025337"/>
                  </a:lnTo>
                  <a:lnTo>
                    <a:pt x="8307411" y="3055461"/>
                  </a:lnTo>
                  <a:lnTo>
                    <a:pt x="8269248" y="3075233"/>
                  </a:lnTo>
                  <a:lnTo>
                    <a:pt x="8225475" y="3082320"/>
                  </a:lnTo>
                  <a:close/>
                </a:path>
              </a:pathLst>
            </a:custGeom>
            <a:solidFill>
              <a:srgbClr val="8722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301147" y="2109494"/>
              <a:ext cx="2889885" cy="1947545"/>
            </a:xfrm>
            <a:custGeom>
              <a:avLst/>
              <a:gdLst/>
              <a:ahLst/>
              <a:cxnLst/>
              <a:rect l="l" t="t" r="r" b="b"/>
              <a:pathLst>
                <a:path w="2889884" h="1947545">
                  <a:moveTo>
                    <a:pt x="2889466" y="973620"/>
                  </a:moveTo>
                  <a:lnTo>
                    <a:pt x="2395677" y="688530"/>
                  </a:lnTo>
                  <a:lnTo>
                    <a:pt x="2395677" y="139039"/>
                  </a:lnTo>
                  <a:lnTo>
                    <a:pt x="2388578" y="95161"/>
                  </a:lnTo>
                  <a:lnTo>
                    <a:pt x="2368804" y="56997"/>
                  </a:lnTo>
                  <a:lnTo>
                    <a:pt x="2338679" y="26873"/>
                  </a:lnTo>
                  <a:lnTo>
                    <a:pt x="2300516" y="7099"/>
                  </a:lnTo>
                  <a:lnTo>
                    <a:pt x="2256637" y="0"/>
                  </a:lnTo>
                  <a:lnTo>
                    <a:pt x="139039" y="0"/>
                  </a:lnTo>
                  <a:lnTo>
                    <a:pt x="95161" y="7099"/>
                  </a:lnTo>
                  <a:lnTo>
                    <a:pt x="56997" y="26873"/>
                  </a:lnTo>
                  <a:lnTo>
                    <a:pt x="26873" y="56997"/>
                  </a:lnTo>
                  <a:lnTo>
                    <a:pt x="7099" y="95161"/>
                  </a:lnTo>
                  <a:lnTo>
                    <a:pt x="0" y="139039"/>
                  </a:lnTo>
                  <a:lnTo>
                    <a:pt x="0" y="1808213"/>
                  </a:lnTo>
                  <a:lnTo>
                    <a:pt x="7099" y="1852104"/>
                  </a:lnTo>
                  <a:lnTo>
                    <a:pt x="26873" y="1890255"/>
                  </a:lnTo>
                  <a:lnTo>
                    <a:pt x="56997" y="1920379"/>
                  </a:lnTo>
                  <a:lnTo>
                    <a:pt x="95161" y="1940153"/>
                  </a:lnTo>
                  <a:lnTo>
                    <a:pt x="139026" y="1947252"/>
                  </a:lnTo>
                  <a:lnTo>
                    <a:pt x="2256650" y="1947252"/>
                  </a:lnTo>
                  <a:lnTo>
                    <a:pt x="2300516" y="1940153"/>
                  </a:lnTo>
                  <a:lnTo>
                    <a:pt x="2338679" y="1920379"/>
                  </a:lnTo>
                  <a:lnTo>
                    <a:pt x="2368804" y="1890255"/>
                  </a:lnTo>
                  <a:lnTo>
                    <a:pt x="2388578" y="1852104"/>
                  </a:lnTo>
                  <a:lnTo>
                    <a:pt x="2395677" y="1808213"/>
                  </a:lnTo>
                  <a:lnTo>
                    <a:pt x="2395677" y="1258735"/>
                  </a:lnTo>
                  <a:lnTo>
                    <a:pt x="2889466" y="973620"/>
                  </a:lnTo>
                  <a:close/>
                </a:path>
              </a:pathLst>
            </a:custGeom>
            <a:solidFill>
              <a:srgbClr val="E0633E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4301147" y="4866009"/>
            <a:ext cx="9686290" cy="3082925"/>
            <a:chOff x="4301147" y="4866009"/>
            <a:chExt cx="9686290" cy="3082925"/>
          </a:xfrm>
        </p:grpSpPr>
        <p:sp>
          <p:nvSpPr>
            <p:cNvPr id="8" name="object 8" descr=""/>
            <p:cNvSpPr/>
            <p:nvPr/>
          </p:nvSpPr>
          <p:spPr>
            <a:xfrm>
              <a:off x="6336304" y="5028315"/>
              <a:ext cx="7651115" cy="2820035"/>
            </a:xfrm>
            <a:custGeom>
              <a:avLst/>
              <a:gdLst/>
              <a:ahLst/>
              <a:cxnLst/>
              <a:rect l="l" t="t" r="r" b="b"/>
              <a:pathLst>
                <a:path w="7651115" h="2820034">
                  <a:moveTo>
                    <a:pt x="7511612" y="2819781"/>
                  </a:moveTo>
                  <a:lnTo>
                    <a:pt x="138958" y="2819781"/>
                  </a:lnTo>
                  <a:lnTo>
                    <a:pt x="95163" y="2812691"/>
                  </a:lnTo>
                  <a:lnTo>
                    <a:pt x="57001" y="2792919"/>
                  </a:lnTo>
                  <a:lnTo>
                    <a:pt x="26876" y="2762794"/>
                  </a:lnTo>
                  <a:lnTo>
                    <a:pt x="7104" y="2724632"/>
                  </a:lnTo>
                  <a:lnTo>
                    <a:pt x="0" y="2680747"/>
                  </a:lnTo>
                  <a:lnTo>
                    <a:pt x="0" y="139048"/>
                  </a:lnTo>
                  <a:lnTo>
                    <a:pt x="7104" y="95163"/>
                  </a:lnTo>
                  <a:lnTo>
                    <a:pt x="26876" y="57001"/>
                  </a:lnTo>
                  <a:lnTo>
                    <a:pt x="57001" y="26876"/>
                  </a:lnTo>
                  <a:lnTo>
                    <a:pt x="95163" y="7104"/>
                  </a:lnTo>
                  <a:lnTo>
                    <a:pt x="139048" y="0"/>
                  </a:lnTo>
                  <a:lnTo>
                    <a:pt x="7511522" y="0"/>
                  </a:lnTo>
                  <a:lnTo>
                    <a:pt x="7555392" y="7104"/>
                  </a:lnTo>
                  <a:lnTo>
                    <a:pt x="7593545" y="26876"/>
                  </a:lnTo>
                  <a:lnTo>
                    <a:pt x="7623665" y="57001"/>
                  </a:lnTo>
                  <a:lnTo>
                    <a:pt x="7643435" y="95163"/>
                  </a:lnTo>
                  <a:lnTo>
                    <a:pt x="7650540" y="139048"/>
                  </a:lnTo>
                  <a:lnTo>
                    <a:pt x="7650540" y="2680747"/>
                  </a:lnTo>
                  <a:lnTo>
                    <a:pt x="7643435" y="2724632"/>
                  </a:lnTo>
                  <a:lnTo>
                    <a:pt x="7623665" y="2762794"/>
                  </a:lnTo>
                  <a:lnTo>
                    <a:pt x="7593545" y="2792919"/>
                  </a:lnTo>
                  <a:lnTo>
                    <a:pt x="7555392" y="2812691"/>
                  </a:lnTo>
                  <a:lnTo>
                    <a:pt x="7511612" y="2819781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622431" y="4866009"/>
              <a:ext cx="8364855" cy="3082925"/>
            </a:xfrm>
            <a:custGeom>
              <a:avLst/>
              <a:gdLst/>
              <a:ahLst/>
              <a:cxnLst/>
              <a:rect l="l" t="t" r="r" b="b"/>
              <a:pathLst>
                <a:path w="8364855" h="3082925">
                  <a:moveTo>
                    <a:pt x="8225362" y="3082320"/>
                  </a:moveTo>
                  <a:lnTo>
                    <a:pt x="139049" y="3082320"/>
                  </a:lnTo>
                  <a:lnTo>
                    <a:pt x="95163" y="3075215"/>
                  </a:lnTo>
                  <a:lnTo>
                    <a:pt x="57001" y="3055443"/>
                  </a:lnTo>
                  <a:lnTo>
                    <a:pt x="26876" y="3025318"/>
                  </a:lnTo>
                  <a:lnTo>
                    <a:pt x="7104" y="2987156"/>
                  </a:lnTo>
                  <a:lnTo>
                    <a:pt x="0" y="2943271"/>
                  </a:lnTo>
                  <a:lnTo>
                    <a:pt x="0" y="139048"/>
                  </a:lnTo>
                  <a:lnTo>
                    <a:pt x="7104" y="95163"/>
                  </a:lnTo>
                  <a:lnTo>
                    <a:pt x="26876" y="57001"/>
                  </a:lnTo>
                  <a:lnTo>
                    <a:pt x="57001" y="26876"/>
                  </a:lnTo>
                  <a:lnTo>
                    <a:pt x="95163" y="7104"/>
                  </a:lnTo>
                  <a:lnTo>
                    <a:pt x="139048" y="0"/>
                  </a:lnTo>
                  <a:lnTo>
                    <a:pt x="8225363" y="0"/>
                  </a:lnTo>
                  <a:lnTo>
                    <a:pt x="8269248" y="7104"/>
                  </a:lnTo>
                  <a:lnTo>
                    <a:pt x="8307411" y="26876"/>
                  </a:lnTo>
                  <a:lnTo>
                    <a:pt x="8337535" y="57001"/>
                  </a:lnTo>
                  <a:lnTo>
                    <a:pt x="8357307" y="95163"/>
                  </a:lnTo>
                  <a:lnTo>
                    <a:pt x="8364412" y="139048"/>
                  </a:lnTo>
                  <a:lnTo>
                    <a:pt x="8364412" y="2943271"/>
                  </a:lnTo>
                  <a:lnTo>
                    <a:pt x="8357307" y="2987156"/>
                  </a:lnTo>
                  <a:lnTo>
                    <a:pt x="8337535" y="3025318"/>
                  </a:lnTo>
                  <a:lnTo>
                    <a:pt x="8307411" y="3055443"/>
                  </a:lnTo>
                  <a:lnTo>
                    <a:pt x="8269248" y="3075215"/>
                  </a:lnTo>
                  <a:lnTo>
                    <a:pt x="8225362" y="3082320"/>
                  </a:lnTo>
                  <a:close/>
                </a:path>
              </a:pathLst>
            </a:custGeom>
            <a:solidFill>
              <a:srgbClr val="E063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301147" y="5464593"/>
              <a:ext cx="2889885" cy="1947545"/>
            </a:xfrm>
            <a:custGeom>
              <a:avLst/>
              <a:gdLst/>
              <a:ahLst/>
              <a:cxnLst/>
              <a:rect l="l" t="t" r="r" b="b"/>
              <a:pathLst>
                <a:path w="2889884" h="1947545">
                  <a:moveTo>
                    <a:pt x="2889466" y="973632"/>
                  </a:moveTo>
                  <a:lnTo>
                    <a:pt x="2395677" y="688543"/>
                  </a:lnTo>
                  <a:lnTo>
                    <a:pt x="2395677" y="139039"/>
                  </a:lnTo>
                  <a:lnTo>
                    <a:pt x="2388578" y="95161"/>
                  </a:lnTo>
                  <a:lnTo>
                    <a:pt x="2368804" y="56997"/>
                  </a:lnTo>
                  <a:lnTo>
                    <a:pt x="2338679" y="26873"/>
                  </a:lnTo>
                  <a:lnTo>
                    <a:pt x="2300516" y="7099"/>
                  </a:lnTo>
                  <a:lnTo>
                    <a:pt x="2256637" y="0"/>
                  </a:lnTo>
                  <a:lnTo>
                    <a:pt x="139039" y="0"/>
                  </a:lnTo>
                  <a:lnTo>
                    <a:pt x="95161" y="7099"/>
                  </a:lnTo>
                  <a:lnTo>
                    <a:pt x="56997" y="26873"/>
                  </a:lnTo>
                  <a:lnTo>
                    <a:pt x="26873" y="56997"/>
                  </a:lnTo>
                  <a:lnTo>
                    <a:pt x="7099" y="95161"/>
                  </a:lnTo>
                  <a:lnTo>
                    <a:pt x="0" y="139039"/>
                  </a:lnTo>
                  <a:lnTo>
                    <a:pt x="0" y="1808213"/>
                  </a:lnTo>
                  <a:lnTo>
                    <a:pt x="7099" y="1852104"/>
                  </a:lnTo>
                  <a:lnTo>
                    <a:pt x="26873" y="1890255"/>
                  </a:lnTo>
                  <a:lnTo>
                    <a:pt x="56997" y="1920379"/>
                  </a:lnTo>
                  <a:lnTo>
                    <a:pt x="95161" y="1940153"/>
                  </a:lnTo>
                  <a:lnTo>
                    <a:pt x="139026" y="1947265"/>
                  </a:lnTo>
                  <a:lnTo>
                    <a:pt x="2256650" y="1947265"/>
                  </a:lnTo>
                  <a:lnTo>
                    <a:pt x="2300516" y="1940153"/>
                  </a:lnTo>
                  <a:lnTo>
                    <a:pt x="2338679" y="1920379"/>
                  </a:lnTo>
                  <a:lnTo>
                    <a:pt x="2368804" y="1890255"/>
                  </a:lnTo>
                  <a:lnTo>
                    <a:pt x="2388578" y="1852104"/>
                  </a:lnTo>
                  <a:lnTo>
                    <a:pt x="2395677" y="1808213"/>
                  </a:lnTo>
                  <a:lnTo>
                    <a:pt x="2395677" y="1258735"/>
                  </a:lnTo>
                  <a:lnTo>
                    <a:pt x="2889466" y="973632"/>
                  </a:lnTo>
                  <a:close/>
                </a:path>
              </a:pathLst>
            </a:custGeom>
            <a:solidFill>
              <a:srgbClr val="872224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784226" y="2726734"/>
            <a:ext cx="1536700" cy="4800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950" spc="4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295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328567" y="1790038"/>
            <a:ext cx="6015355" cy="2392045"/>
          </a:xfrm>
          <a:prstGeom prst="rect"/>
        </p:spPr>
        <p:txBody>
          <a:bodyPr wrap="square" lIns="0" tIns="106680" rIns="0" bIns="0" rtlCol="0" vert="horz">
            <a:spAutoFit/>
          </a:bodyPr>
          <a:lstStyle/>
          <a:p>
            <a:pPr marL="12700" marR="5080">
              <a:lnSpc>
                <a:spcPts val="4480"/>
              </a:lnSpc>
              <a:spcBef>
                <a:spcPts val="840"/>
              </a:spcBef>
            </a:pPr>
            <a:r>
              <a:rPr dirty="0" sz="43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Rising</a:t>
            </a:r>
            <a:r>
              <a:rPr dirty="0" sz="4300" spc="35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Popularity</a:t>
            </a:r>
            <a:r>
              <a:rPr dirty="0" sz="4300" spc="35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00" b="0">
                <a:solidFill>
                  <a:srgbClr val="FFFFFF"/>
                </a:solidFill>
                <a:latin typeface="Yanone Kaffeesatz Thin"/>
                <a:cs typeface="Yanone Kaffeesatz Thin"/>
              </a:rPr>
              <a:t>of </a:t>
            </a:r>
            <a:r>
              <a:rPr dirty="0" sz="4300" spc="740" b="0">
                <a:solidFill>
                  <a:srgbClr val="FFFFFF"/>
                </a:solidFill>
                <a:latin typeface="Yanone Kaffeesatz Thin"/>
                <a:cs typeface="Yanone Kaffeesatz Thin"/>
              </a:rPr>
              <a:t>Wine</a:t>
            </a:r>
            <a:r>
              <a:rPr dirty="0" sz="4300" spc="35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10" b="0">
                <a:solidFill>
                  <a:srgbClr val="FFFFFF"/>
                </a:solidFill>
                <a:latin typeface="Yanone Kaffeesatz Thin"/>
                <a:cs typeface="Yanone Kaffeesatz Thin"/>
              </a:rPr>
              <a:t>Culture</a:t>
            </a:r>
            <a:r>
              <a:rPr dirty="0" sz="4300" spc="35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4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300" spc="35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85" b="0">
                <a:solidFill>
                  <a:srgbClr val="FFFFFF"/>
                </a:solidFill>
                <a:latin typeface="Yanone Kaffeesatz Thin"/>
                <a:cs typeface="Yanone Kaffeesatz Thin"/>
              </a:rPr>
              <a:t>Social </a:t>
            </a:r>
            <a:r>
              <a:rPr dirty="0" sz="4300" spc="710" b="0">
                <a:solidFill>
                  <a:srgbClr val="FFFFFF"/>
                </a:solidFill>
                <a:latin typeface="Yanone Kaffeesatz Thin"/>
                <a:cs typeface="Yanone Kaffeesatz Thin"/>
              </a:rPr>
              <a:t>Media</a:t>
            </a:r>
            <a:r>
              <a:rPr dirty="0" sz="43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Influence</a:t>
            </a:r>
            <a:r>
              <a:rPr dirty="0" sz="43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495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300" spc="68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43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3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30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454329" y="6169526"/>
            <a:ext cx="2196465" cy="4800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95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295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253242" y="5517280"/>
            <a:ext cx="6470650" cy="1823085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 marR="5080">
              <a:lnSpc>
                <a:spcPts val="4480"/>
              </a:lnSpc>
              <a:spcBef>
                <a:spcPts val="840"/>
              </a:spcBef>
            </a:pPr>
            <a:r>
              <a:rPr dirty="0" sz="4300" spc="660" b="0">
                <a:solidFill>
                  <a:srgbClr val="FFFFFF"/>
                </a:solidFill>
                <a:latin typeface="Yanone Kaffeesatz Thin"/>
                <a:cs typeface="Yanone Kaffeesatz Thin"/>
              </a:rPr>
              <a:t>Production</a:t>
            </a:r>
            <a:r>
              <a:rPr dirty="0" sz="430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Challenges </a:t>
            </a:r>
            <a:r>
              <a:rPr dirty="0" sz="4300" spc="64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300" spc="35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700" b="0">
                <a:solidFill>
                  <a:srgbClr val="FFFFFF"/>
                </a:solidFill>
                <a:latin typeface="Yanone Kaffeesatz Thin"/>
                <a:cs typeface="Yanone Kaffeesatz Thin"/>
              </a:rPr>
              <a:t>Limited</a:t>
            </a:r>
            <a:r>
              <a:rPr dirty="0" sz="4300" spc="35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710" b="0">
                <a:solidFill>
                  <a:srgbClr val="FFFFFF"/>
                </a:solidFill>
                <a:latin typeface="Yanone Kaffeesatz Thin"/>
                <a:cs typeface="Yanone Kaffeesatz Thin"/>
              </a:rPr>
              <a:t>Grape</a:t>
            </a:r>
            <a:r>
              <a:rPr dirty="0" sz="4300" spc="35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Supply </a:t>
            </a:r>
            <a:r>
              <a:rPr dirty="0" sz="4300" spc="520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300" spc="35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</a:t>
            </a:r>
            <a:r>
              <a:rPr dirty="0" sz="4300" spc="35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300" spc="35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3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3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8387" y="544514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20620" y="2598925"/>
            <a:ext cx="123825" cy="12382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20620" y="3627625"/>
            <a:ext cx="123825" cy="12382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20620" y="5170675"/>
            <a:ext cx="123825" cy="12382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20620" y="6713725"/>
            <a:ext cx="123825" cy="12382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520620" y="8771125"/>
            <a:ext cx="123825" cy="123825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819566" y="2326498"/>
            <a:ext cx="10215245" cy="7740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767715">
              <a:lnSpc>
                <a:spcPct val="116399"/>
              </a:lnSpc>
              <a:spcBef>
                <a:spcPts val="100"/>
              </a:spcBef>
            </a:pPr>
            <a:r>
              <a:rPr dirty="0" sz="2900" spc="-90">
                <a:latin typeface="Verdana"/>
                <a:cs typeface="Verdana"/>
              </a:rPr>
              <a:t>The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30">
                <a:latin typeface="Verdana"/>
                <a:cs typeface="Verdana"/>
              </a:rPr>
              <a:t>Global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70">
                <a:latin typeface="Verdana"/>
                <a:cs typeface="Verdana"/>
              </a:rPr>
              <a:t>Rose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95">
                <a:latin typeface="Verdana"/>
                <a:cs typeface="Verdana"/>
              </a:rPr>
              <a:t>Wine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65">
                <a:latin typeface="Verdana"/>
                <a:cs typeface="Verdana"/>
              </a:rPr>
              <a:t>Market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65">
                <a:latin typeface="Verdana"/>
                <a:cs typeface="Verdana"/>
              </a:rPr>
              <a:t>is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80">
                <a:latin typeface="Verdana"/>
                <a:cs typeface="Verdana"/>
              </a:rPr>
              <a:t>witnessing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significant </a:t>
            </a:r>
            <a:r>
              <a:rPr dirty="0" sz="2900" spc="-75">
                <a:latin typeface="Verdana"/>
                <a:cs typeface="Verdana"/>
              </a:rPr>
              <a:t>growth</a:t>
            </a:r>
            <a:r>
              <a:rPr dirty="0" sz="2900" spc="-285">
                <a:latin typeface="Verdana"/>
                <a:cs typeface="Verdana"/>
              </a:rPr>
              <a:t> </a:t>
            </a:r>
            <a:r>
              <a:rPr dirty="0" sz="2900" spc="-55">
                <a:latin typeface="Verdana"/>
                <a:cs typeface="Verdana"/>
              </a:rPr>
              <a:t>in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35">
                <a:latin typeface="Verdana"/>
                <a:cs typeface="Verdana"/>
              </a:rPr>
              <a:t>the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85">
                <a:latin typeface="Verdana"/>
                <a:cs typeface="Verdana"/>
              </a:rPr>
              <a:t>near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future.</a:t>
            </a:r>
            <a:endParaRPr sz="2900">
              <a:latin typeface="Verdana"/>
              <a:cs typeface="Verdana"/>
            </a:endParaRPr>
          </a:p>
          <a:p>
            <a:pPr marL="12700" marR="5080">
              <a:lnSpc>
                <a:spcPct val="116399"/>
              </a:lnSpc>
            </a:pPr>
            <a:r>
              <a:rPr dirty="0" sz="2900" spc="-120">
                <a:latin typeface="Verdana"/>
                <a:cs typeface="Verdana"/>
              </a:rPr>
              <a:t>Winemakers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carefully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control</a:t>
            </a:r>
            <a:r>
              <a:rPr dirty="0" sz="2900" spc="-254">
                <a:latin typeface="Verdana"/>
                <a:cs typeface="Verdana"/>
              </a:rPr>
              <a:t> </a:t>
            </a:r>
            <a:r>
              <a:rPr dirty="0" sz="2900" spc="-35">
                <a:latin typeface="Verdana"/>
                <a:cs typeface="Verdana"/>
              </a:rPr>
              <a:t>the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60">
                <a:latin typeface="Verdana"/>
                <a:cs typeface="Verdana"/>
              </a:rPr>
              <a:t>maceration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60">
                <a:latin typeface="Verdana"/>
                <a:cs typeface="Verdana"/>
              </a:rPr>
              <a:t>time</a:t>
            </a:r>
            <a:r>
              <a:rPr dirty="0" sz="2900" spc="-254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to </a:t>
            </a:r>
            <a:r>
              <a:rPr dirty="0" sz="2900" spc="-60">
                <a:latin typeface="Verdana"/>
                <a:cs typeface="Verdana"/>
              </a:rPr>
              <a:t>achieve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 spc="-70">
                <a:latin typeface="Verdana"/>
                <a:cs typeface="Verdana"/>
              </a:rPr>
              <a:t>various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75">
                <a:latin typeface="Verdana"/>
                <a:cs typeface="Verdana"/>
              </a:rPr>
              <a:t>shades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of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135">
                <a:latin typeface="Verdana"/>
                <a:cs typeface="Verdana"/>
              </a:rPr>
              <a:t>pink,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 spc="-40">
                <a:latin typeface="Verdana"/>
                <a:cs typeface="Verdana"/>
              </a:rPr>
              <a:t>from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40">
                <a:latin typeface="Verdana"/>
                <a:cs typeface="Verdana"/>
              </a:rPr>
              <a:t>pale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35">
                <a:latin typeface="Verdana"/>
                <a:cs typeface="Verdana"/>
              </a:rPr>
              <a:t>blush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to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deeper </a:t>
            </a:r>
            <a:r>
              <a:rPr dirty="0" sz="2900" spc="-50">
                <a:latin typeface="Verdana"/>
                <a:cs typeface="Verdana"/>
              </a:rPr>
              <a:t>rosé</a:t>
            </a:r>
            <a:r>
              <a:rPr dirty="0" sz="2900" spc="-290">
                <a:latin typeface="Verdana"/>
                <a:cs typeface="Verdana"/>
              </a:rPr>
              <a:t> </a:t>
            </a:r>
            <a:r>
              <a:rPr dirty="0" sz="2900" spc="-20">
                <a:latin typeface="Verdana"/>
                <a:cs typeface="Verdana"/>
              </a:rPr>
              <a:t>hues.</a:t>
            </a:r>
            <a:endParaRPr sz="2900">
              <a:latin typeface="Verdana"/>
              <a:cs typeface="Verdana"/>
            </a:endParaRPr>
          </a:p>
          <a:p>
            <a:pPr marL="12700" marR="273050">
              <a:lnSpc>
                <a:spcPct val="116399"/>
              </a:lnSpc>
            </a:pPr>
            <a:r>
              <a:rPr dirty="0" sz="2900" spc="-55">
                <a:latin typeface="Verdana"/>
                <a:cs typeface="Verdana"/>
              </a:rPr>
              <a:t>Retail</a:t>
            </a:r>
            <a:r>
              <a:rPr dirty="0" sz="2900" spc="-245">
                <a:latin typeface="Verdana"/>
                <a:cs typeface="Verdana"/>
              </a:rPr>
              <a:t> </a:t>
            </a:r>
            <a:r>
              <a:rPr dirty="0" sz="2900" spc="-55">
                <a:latin typeface="Verdana"/>
                <a:cs typeface="Verdana"/>
              </a:rPr>
              <a:t>outlets,</a:t>
            </a:r>
            <a:r>
              <a:rPr dirty="0" sz="2900" spc="-240">
                <a:latin typeface="Verdana"/>
                <a:cs typeface="Verdana"/>
              </a:rPr>
              <a:t> </a:t>
            </a:r>
            <a:r>
              <a:rPr dirty="0" sz="2900" spc="-45">
                <a:latin typeface="Verdana"/>
                <a:cs typeface="Verdana"/>
              </a:rPr>
              <a:t>including</a:t>
            </a:r>
            <a:r>
              <a:rPr dirty="0" sz="2900" spc="-240">
                <a:latin typeface="Verdana"/>
                <a:cs typeface="Verdana"/>
              </a:rPr>
              <a:t> </a:t>
            </a:r>
            <a:r>
              <a:rPr dirty="0" sz="2900" spc="-105">
                <a:latin typeface="Verdana"/>
                <a:cs typeface="Verdana"/>
              </a:rPr>
              <a:t>supermarkets,</a:t>
            </a:r>
            <a:r>
              <a:rPr dirty="0" sz="2900" spc="-245">
                <a:latin typeface="Verdana"/>
                <a:cs typeface="Verdana"/>
              </a:rPr>
              <a:t> </a:t>
            </a:r>
            <a:r>
              <a:rPr dirty="0" sz="2900" spc="-30">
                <a:latin typeface="Verdana"/>
                <a:cs typeface="Verdana"/>
              </a:rPr>
              <a:t>specialty</a:t>
            </a:r>
            <a:r>
              <a:rPr dirty="0" sz="2900" spc="-24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liquor </a:t>
            </a:r>
            <a:r>
              <a:rPr dirty="0" sz="2900" spc="-80">
                <a:latin typeface="Verdana"/>
                <a:cs typeface="Verdana"/>
              </a:rPr>
              <a:t>stores,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 spc="-65">
                <a:latin typeface="Verdana"/>
                <a:cs typeface="Verdana"/>
              </a:rPr>
              <a:t>and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35">
                <a:latin typeface="Verdana"/>
                <a:cs typeface="Verdana"/>
              </a:rPr>
              <a:t>online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 spc="-60">
                <a:latin typeface="Verdana"/>
                <a:cs typeface="Verdana"/>
              </a:rPr>
              <a:t>platforms,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offer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145">
                <a:latin typeface="Verdana"/>
                <a:cs typeface="Verdana"/>
              </a:rPr>
              <a:t>a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 spc="-55">
                <a:latin typeface="Verdana"/>
                <a:cs typeface="Verdana"/>
              </a:rPr>
              <a:t>diverse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selection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of </a:t>
            </a:r>
            <a:r>
              <a:rPr dirty="0" sz="2900" spc="-70">
                <a:latin typeface="Verdana"/>
                <a:cs typeface="Verdana"/>
              </a:rPr>
              <a:t>Rose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80">
                <a:latin typeface="Verdana"/>
                <a:cs typeface="Verdana"/>
              </a:rPr>
              <a:t>wines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40">
                <a:latin typeface="Verdana"/>
                <a:cs typeface="Verdana"/>
              </a:rPr>
              <a:t>from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70">
                <a:latin typeface="Verdana"/>
                <a:cs typeface="Verdana"/>
              </a:rPr>
              <a:t>various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80">
                <a:latin typeface="Verdana"/>
                <a:cs typeface="Verdana"/>
              </a:rPr>
              <a:t>regions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65">
                <a:latin typeface="Verdana"/>
                <a:cs typeface="Verdana"/>
              </a:rPr>
              <a:t>and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wineries.</a:t>
            </a:r>
            <a:endParaRPr sz="2900">
              <a:latin typeface="Verdana"/>
              <a:cs typeface="Verdana"/>
            </a:endParaRPr>
          </a:p>
          <a:p>
            <a:pPr marL="12700" marR="310515">
              <a:lnSpc>
                <a:spcPct val="116399"/>
              </a:lnSpc>
            </a:pPr>
            <a:r>
              <a:rPr dirty="0" sz="2900" spc="-215">
                <a:latin typeface="Verdana"/>
                <a:cs typeface="Verdana"/>
              </a:rPr>
              <a:t>In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165">
                <a:latin typeface="Verdana"/>
                <a:cs typeface="Verdana"/>
              </a:rPr>
              <a:t>2023,</a:t>
            </a:r>
            <a:r>
              <a:rPr dirty="0" sz="2900" spc="-254">
                <a:latin typeface="Verdana"/>
                <a:cs typeface="Verdana"/>
              </a:rPr>
              <a:t> </a:t>
            </a:r>
            <a:r>
              <a:rPr dirty="0" sz="2900" spc="-35">
                <a:latin typeface="Verdana"/>
                <a:cs typeface="Verdana"/>
              </a:rPr>
              <a:t>the</a:t>
            </a:r>
            <a:r>
              <a:rPr dirty="0" sz="2900" spc="-254">
                <a:latin typeface="Verdana"/>
                <a:cs typeface="Verdana"/>
              </a:rPr>
              <a:t> </a:t>
            </a:r>
            <a:r>
              <a:rPr dirty="0" sz="2900" spc="-30">
                <a:latin typeface="Verdana"/>
                <a:cs typeface="Verdana"/>
              </a:rPr>
              <a:t>Maceration</a:t>
            </a:r>
            <a:r>
              <a:rPr dirty="0" sz="2900" spc="-254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Method</a:t>
            </a:r>
            <a:r>
              <a:rPr dirty="0" sz="2900" spc="-254">
                <a:latin typeface="Verdana"/>
                <a:cs typeface="Verdana"/>
              </a:rPr>
              <a:t> </a:t>
            </a:r>
            <a:r>
              <a:rPr dirty="0" sz="2900" spc="-100">
                <a:latin typeface="Verdana"/>
                <a:cs typeface="Verdana"/>
              </a:rPr>
              <a:t>segment</a:t>
            </a:r>
            <a:r>
              <a:rPr dirty="0" sz="2900" spc="-254">
                <a:latin typeface="Verdana"/>
                <a:cs typeface="Verdana"/>
              </a:rPr>
              <a:t> </a:t>
            </a:r>
            <a:r>
              <a:rPr dirty="0" sz="2900" spc="-20">
                <a:latin typeface="Verdana"/>
                <a:cs typeface="Verdana"/>
              </a:rPr>
              <a:t>accounted</a:t>
            </a:r>
            <a:r>
              <a:rPr dirty="0" sz="2900" spc="-254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for noticeable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 spc="-85">
                <a:latin typeface="Verdana"/>
                <a:cs typeface="Verdana"/>
              </a:rPr>
              <a:t>share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of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 spc="-45">
                <a:latin typeface="Verdana"/>
                <a:cs typeface="Verdana"/>
              </a:rPr>
              <a:t>global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70">
                <a:latin typeface="Verdana"/>
                <a:cs typeface="Verdana"/>
              </a:rPr>
              <a:t>Rose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 spc="-95">
                <a:latin typeface="Verdana"/>
                <a:cs typeface="Verdana"/>
              </a:rPr>
              <a:t>Wine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65">
                <a:latin typeface="Verdana"/>
                <a:cs typeface="Verdana"/>
              </a:rPr>
              <a:t>Market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 spc="-65">
                <a:latin typeface="Verdana"/>
                <a:cs typeface="Verdana"/>
              </a:rPr>
              <a:t>and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is </a:t>
            </a:r>
            <a:r>
              <a:rPr dirty="0" sz="2900" spc="-30">
                <a:latin typeface="Verdana"/>
                <a:cs typeface="Verdana"/>
              </a:rPr>
              <a:t>projected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to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65">
                <a:latin typeface="Verdana"/>
                <a:cs typeface="Verdana"/>
              </a:rPr>
              <a:t>experience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50">
                <a:latin typeface="Verdana"/>
                <a:cs typeface="Verdana"/>
              </a:rPr>
              <a:t>significant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75">
                <a:latin typeface="Verdana"/>
                <a:cs typeface="Verdana"/>
              </a:rPr>
              <a:t>growth</a:t>
            </a:r>
            <a:r>
              <a:rPr dirty="0" sz="2900" spc="-254">
                <a:latin typeface="Verdana"/>
                <a:cs typeface="Verdana"/>
              </a:rPr>
              <a:t> </a:t>
            </a:r>
            <a:r>
              <a:rPr dirty="0" sz="2900" spc="-55">
                <a:latin typeface="Verdana"/>
                <a:cs typeface="Verdana"/>
              </a:rPr>
              <a:t>in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35">
                <a:latin typeface="Verdana"/>
                <a:cs typeface="Verdana"/>
              </a:rPr>
              <a:t>the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20">
                <a:latin typeface="Verdana"/>
                <a:cs typeface="Verdana"/>
              </a:rPr>
              <a:t>near </a:t>
            </a:r>
            <a:r>
              <a:rPr dirty="0" sz="2900" spc="-10">
                <a:latin typeface="Verdana"/>
                <a:cs typeface="Verdana"/>
              </a:rPr>
              <a:t>future.</a:t>
            </a:r>
            <a:endParaRPr sz="2900">
              <a:latin typeface="Verdana"/>
              <a:cs typeface="Verdana"/>
            </a:endParaRPr>
          </a:p>
          <a:p>
            <a:pPr marL="12700" marR="1241425">
              <a:lnSpc>
                <a:spcPct val="116399"/>
              </a:lnSpc>
            </a:pPr>
            <a:r>
              <a:rPr dirty="0" sz="2900" spc="-90">
                <a:latin typeface="Verdana"/>
                <a:cs typeface="Verdana"/>
              </a:rPr>
              <a:t>The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55">
                <a:latin typeface="Verdana"/>
                <a:cs typeface="Verdana"/>
              </a:rPr>
              <a:t>Retail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 spc="-100">
                <a:latin typeface="Verdana"/>
                <a:cs typeface="Verdana"/>
              </a:rPr>
              <a:t>segment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65">
                <a:latin typeface="Verdana"/>
                <a:cs typeface="Verdana"/>
              </a:rPr>
              <a:t>is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 spc="-45">
                <a:latin typeface="Verdana"/>
                <a:cs typeface="Verdana"/>
              </a:rPr>
              <a:t>expected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to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 spc="-85">
                <a:latin typeface="Verdana"/>
                <a:cs typeface="Verdana"/>
              </a:rPr>
              <a:t>expand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55">
                <a:latin typeface="Verdana"/>
                <a:cs typeface="Verdana"/>
              </a:rPr>
              <a:t>at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the </a:t>
            </a:r>
            <a:r>
              <a:rPr dirty="0" sz="2900" spc="-50">
                <a:latin typeface="Verdana"/>
                <a:cs typeface="Verdana"/>
              </a:rPr>
              <a:t>significant</a:t>
            </a:r>
            <a:r>
              <a:rPr dirty="0" sz="2900" spc="-250">
                <a:latin typeface="Verdana"/>
                <a:cs typeface="Verdana"/>
              </a:rPr>
              <a:t> </a:t>
            </a:r>
            <a:r>
              <a:rPr dirty="0" sz="2900" spc="-80">
                <a:latin typeface="Verdana"/>
                <a:cs typeface="Verdana"/>
              </a:rPr>
              <a:t>CAGR</a:t>
            </a:r>
            <a:r>
              <a:rPr dirty="0" sz="2900" spc="-245">
                <a:latin typeface="Verdana"/>
                <a:cs typeface="Verdana"/>
              </a:rPr>
              <a:t> </a:t>
            </a:r>
            <a:r>
              <a:rPr dirty="0" sz="2900" spc="-80">
                <a:latin typeface="Verdana"/>
                <a:cs typeface="Verdana"/>
              </a:rPr>
              <a:t>retaining</a:t>
            </a:r>
            <a:r>
              <a:rPr dirty="0" sz="2900" spc="-245">
                <a:latin typeface="Verdana"/>
                <a:cs typeface="Verdana"/>
              </a:rPr>
              <a:t> </a:t>
            </a:r>
            <a:r>
              <a:rPr dirty="0" sz="2900" spc="-20">
                <a:latin typeface="Verdana"/>
                <a:cs typeface="Verdana"/>
              </a:rPr>
              <a:t>position</a:t>
            </a:r>
            <a:r>
              <a:rPr dirty="0" sz="2900" spc="-250">
                <a:latin typeface="Verdana"/>
                <a:cs typeface="Verdana"/>
              </a:rPr>
              <a:t> </a:t>
            </a:r>
            <a:r>
              <a:rPr dirty="0" sz="2900" spc="-50">
                <a:latin typeface="Verdana"/>
                <a:cs typeface="Verdana"/>
              </a:rPr>
              <a:t>throughout</a:t>
            </a:r>
            <a:r>
              <a:rPr dirty="0" sz="2900" spc="-245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the </a:t>
            </a:r>
            <a:r>
              <a:rPr dirty="0" sz="2900" spc="-15">
                <a:latin typeface="Verdana"/>
                <a:cs typeface="Verdana"/>
              </a:rPr>
              <a:t>forecast</a:t>
            </a:r>
            <a:r>
              <a:rPr dirty="0" sz="2900" spc="-31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period.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06486" y="2019543"/>
            <a:ext cx="2819399" cy="19430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55516" y="1924698"/>
            <a:ext cx="3124199" cy="213359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563459" y="2343972"/>
            <a:ext cx="5372099" cy="161924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38597" y="4350151"/>
            <a:ext cx="2686049" cy="2238359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8115726" y="4230562"/>
            <a:ext cx="5515610" cy="2047875"/>
            <a:chOff x="8115726" y="4230562"/>
            <a:chExt cx="5515610" cy="2047875"/>
          </a:xfrm>
        </p:grpSpPr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15726" y="4230562"/>
              <a:ext cx="3000374" cy="204787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16634" y="4230578"/>
              <a:ext cx="2514599" cy="1971659"/>
            </a:xfrm>
            <a:prstGeom prst="rect">
              <a:avLst/>
            </a:prstGeom>
          </p:spPr>
        </p:pic>
      </p:grpSp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793875" y="4791455"/>
            <a:ext cx="4314840" cy="1352549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7208" rIns="0" bIns="0" rtlCol="0" vert="horz">
            <a:spAutoFit/>
          </a:bodyPr>
          <a:lstStyle/>
          <a:p>
            <a:pPr marL="562546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  <p:pic>
        <p:nvPicPr>
          <p:cNvPr id="12" name="object 1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947306" y="6589683"/>
            <a:ext cx="4733909" cy="19430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http://tinyurl.com/mt46yh4c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DAF4uzuz5Ys,BAFWDJyds2Y</cp:keywords>
  <dc:title>Rose Wine Market Report 2024</dc:title>
  <dcterms:created xsi:type="dcterms:W3CDTF">2024-01-16T02:44:58Z</dcterms:created>
  <dcterms:modified xsi:type="dcterms:W3CDTF">2024-01-16T02:44:58Z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2024-01-16T00:00:00Z</vt:filetime>
  </property>
  <property fmtid="{D5CDD505-2E9C-101B-9397-08002B2CF9AE}" pid="3" name="Creator">
    <vt:lpwstr>Canva</vt:lpwstr>
  </property>
  <property fmtid="{D5CDD505-2E9C-101B-9397-08002B2CF9AE}" pid="4" name="LastSaved">
    <vt:filetime>2024-01-16T00:00:00Z</vt:filetime>
  </property>
  <property fmtid="{D5CDD505-2E9C-101B-9397-08002B2CF9AE}" pid="5" name="Producer">
    <vt:lpwstr>3-Heights(TM) PDF Security Shell 4.8.25.2 (http://www.pdf-tools.com)</vt:lpwstr>
  </property>
</Properties>
</file>