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jpg"/><Relationship Id="rId9" Type="http://schemas.openxmlformats.org/officeDocument/2006/relationships/image" Target="../media/image9.png"/><Relationship Id="rId10" Type="http://schemas.openxmlformats.org/officeDocument/2006/relationships/image" Target="../media/image10.jp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633" y="1445723"/>
            <a:ext cx="10838471" cy="853262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56607" y="171513"/>
            <a:ext cx="17574784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0415" y="1831695"/>
            <a:ext cx="2162174" cy="158114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37322" y="2046234"/>
            <a:ext cx="3057540" cy="115251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63537" y="1831695"/>
            <a:ext cx="2581274" cy="144779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75083" y="1563815"/>
            <a:ext cx="1981199" cy="198119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0415" y="3825300"/>
            <a:ext cx="3190890" cy="12001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35277" y="3863248"/>
            <a:ext cx="2486024" cy="116204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66066" y="3996445"/>
            <a:ext cx="3629039" cy="115250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30284" y="5438393"/>
            <a:ext cx="2095499" cy="209549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42950" y="5153573"/>
            <a:ext cx="2019299" cy="221930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79156" y="5867948"/>
            <a:ext cx="4324349" cy="132395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518934" y="5438409"/>
            <a:ext cx="2295524" cy="229550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0" y="7766349"/>
            <a:ext cx="3181349" cy="1266809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401476" y="7536728"/>
            <a:ext cx="3324240" cy="1343024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108454" y="7384312"/>
            <a:ext cx="2295524" cy="1647809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696492" y="7867557"/>
            <a:ext cx="3562349" cy="2266949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401476" y="9000590"/>
            <a:ext cx="4133849" cy="1219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71858" y="250853"/>
            <a:ext cx="12944283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57275" y="4026781"/>
            <a:ext cx="14682469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png"/><Relationship Id="rId4" Type="http://schemas.openxmlformats.org/officeDocument/2006/relationships/hyperlink" Target="http://tinyurl.com/3n8pzjjb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511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95032" y="2579218"/>
            <a:ext cx="4648200" cy="1320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0" spc="-434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85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795032" y="3598393"/>
            <a:ext cx="10133330" cy="335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115"/>
              </a:lnSpc>
              <a:spcBef>
                <a:spcPts val="100"/>
              </a:spcBef>
            </a:pPr>
            <a:r>
              <a:rPr dirty="0" sz="8500" spc="-480">
                <a:solidFill>
                  <a:srgbClr val="FFFFFF"/>
                </a:solidFill>
                <a:latin typeface="Arial Black"/>
                <a:cs typeface="Arial Black"/>
              </a:rPr>
              <a:t>ROASTED</a:t>
            </a:r>
            <a:r>
              <a:rPr dirty="0" sz="8500" spc="-1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8500" spc="-515">
                <a:solidFill>
                  <a:srgbClr val="FFFFFF"/>
                </a:solidFill>
                <a:latin typeface="Arial Black"/>
                <a:cs typeface="Arial Black"/>
              </a:rPr>
              <a:t>COFFEE</a:t>
            </a:r>
            <a:endParaRPr sz="8500">
              <a:latin typeface="Arial Black"/>
              <a:cs typeface="Arial Black"/>
            </a:endParaRPr>
          </a:p>
          <a:p>
            <a:pPr marL="12700" marR="549275">
              <a:lnSpc>
                <a:spcPct val="78700"/>
              </a:lnSpc>
              <a:spcBef>
                <a:spcPts val="1085"/>
              </a:spcBef>
            </a:pPr>
            <a:r>
              <a:rPr dirty="0" sz="8500" spc="-64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85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8500" spc="-590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8500" spc="-28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85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363407" y="9414954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4209" y="665624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  <a:latin typeface="Verdana"/>
                <a:cs typeface="Verdana"/>
              </a:rPr>
              <a:t>INTRODUCTION</a:t>
            </a:r>
            <a:endParaRPr sz="65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31968" y="2704762"/>
            <a:ext cx="9810115" cy="6540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99"/>
              </a:lnSpc>
              <a:spcBef>
                <a:spcPts val="95"/>
              </a:spcBef>
            </a:pPr>
            <a:r>
              <a:rPr dirty="0" sz="3050" spc="45">
                <a:solidFill>
                  <a:srgbClr val="FFFFFF"/>
                </a:solidFill>
                <a:latin typeface="Verdana"/>
                <a:cs typeface="Verdana"/>
              </a:rPr>
              <a:t>Roasting</a:t>
            </a:r>
            <a:r>
              <a:rPr dirty="0" sz="30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coffee</a:t>
            </a:r>
            <a:r>
              <a:rPr dirty="0" sz="30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transforms</a:t>
            </a:r>
            <a:r>
              <a:rPr dirty="0" sz="30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80">
                <a:solidFill>
                  <a:srgbClr val="FFFFFF"/>
                </a:solidFill>
                <a:latin typeface="Verdana"/>
                <a:cs typeface="Verdana"/>
              </a:rPr>
              <a:t>chemical</a:t>
            </a:r>
            <a:r>
              <a:rPr dirty="0" sz="30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physical</a:t>
            </a:r>
            <a:r>
              <a:rPr dirty="0" sz="305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properties</a:t>
            </a:r>
            <a:r>
              <a:rPr dirty="0" sz="305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5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0">
                <a:solidFill>
                  <a:srgbClr val="FFFFFF"/>
                </a:solidFill>
                <a:latin typeface="Verdana"/>
                <a:cs typeface="Verdana"/>
              </a:rPr>
              <a:t>green</a:t>
            </a:r>
            <a:r>
              <a:rPr dirty="0" sz="305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coffee</a:t>
            </a:r>
            <a:r>
              <a:rPr dirty="0" sz="305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beans</a:t>
            </a:r>
            <a:r>
              <a:rPr dirty="0" sz="305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40">
                <a:solidFill>
                  <a:srgbClr val="FFFFFF"/>
                </a:solidFill>
                <a:latin typeface="Verdana"/>
                <a:cs typeface="Verdana"/>
              </a:rPr>
              <a:t>into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roasted</a:t>
            </a:r>
            <a:r>
              <a:rPr dirty="0" sz="30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coffee</a:t>
            </a:r>
            <a:r>
              <a:rPr dirty="0" sz="30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products.</a:t>
            </a:r>
            <a:r>
              <a:rPr dirty="0" sz="30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roasting</a:t>
            </a:r>
            <a:r>
              <a:rPr dirty="0" sz="305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process</a:t>
            </a:r>
            <a:r>
              <a:rPr dirty="0" sz="30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3050" spc="85">
                <a:solidFill>
                  <a:srgbClr val="FFFFFF"/>
                </a:solidFill>
                <a:latin typeface="Verdana"/>
                <a:cs typeface="Verdana"/>
              </a:rPr>
              <a:t>what</a:t>
            </a:r>
            <a:r>
              <a:rPr dirty="0" sz="30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FFFFFF"/>
                </a:solidFill>
                <a:latin typeface="Verdana"/>
                <a:cs typeface="Verdana"/>
              </a:rPr>
              <a:t>produces</a:t>
            </a:r>
            <a:r>
              <a:rPr dirty="0" sz="30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characteristic</a:t>
            </a:r>
            <a:r>
              <a:rPr dirty="0" sz="30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50">
                <a:solidFill>
                  <a:srgbClr val="FFFFFF"/>
                </a:solidFill>
                <a:latin typeface="Verdana"/>
                <a:cs typeface="Verdana"/>
              </a:rPr>
              <a:t>flavor</a:t>
            </a:r>
            <a:r>
              <a:rPr dirty="0" sz="30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coffee. </a:t>
            </a:r>
            <a:r>
              <a:rPr dirty="0" sz="3050" spc="114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5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association</a:t>
            </a:r>
            <a:r>
              <a:rPr dirty="0" sz="30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5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benefits, </a:t>
            </a:r>
            <a:r>
              <a:rPr dirty="0" sz="3050" spc="95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305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0">
                <a:solidFill>
                  <a:srgbClr val="FFFFFF"/>
                </a:solidFill>
                <a:latin typeface="Verdana"/>
                <a:cs typeface="Verdana"/>
              </a:rPr>
              <a:t>lowering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5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50">
                <a:solidFill>
                  <a:srgbClr val="FFFFFF"/>
                </a:solidFill>
                <a:latin typeface="Verdana"/>
                <a:cs typeface="Verdana"/>
              </a:rPr>
              <a:t>risk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5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30">
                <a:solidFill>
                  <a:srgbClr val="FFFFFF"/>
                </a:solidFill>
                <a:latin typeface="Verdana"/>
                <a:cs typeface="Verdana"/>
              </a:rPr>
              <a:t>diabetes,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50">
                <a:solidFill>
                  <a:srgbClr val="FFFFFF"/>
                </a:solidFill>
                <a:latin typeface="Verdana"/>
                <a:cs typeface="Verdana"/>
              </a:rPr>
              <a:t>lowering </a:t>
            </a:r>
            <a:r>
              <a:rPr dirty="0" sz="305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50">
                <a:solidFill>
                  <a:srgbClr val="FFFFFF"/>
                </a:solidFill>
                <a:latin typeface="Verdana"/>
                <a:cs typeface="Verdana"/>
              </a:rPr>
              <a:t>risk</a:t>
            </a:r>
            <a:r>
              <a:rPr dirty="0" sz="30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85">
                <a:solidFill>
                  <a:srgbClr val="FFFFFF"/>
                </a:solidFill>
                <a:latin typeface="Verdana"/>
                <a:cs typeface="Verdana"/>
              </a:rPr>
              <a:t>getting</a:t>
            </a:r>
            <a:r>
              <a:rPr dirty="0" sz="30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Alzheimer's</a:t>
            </a:r>
            <a:r>
              <a:rPr dirty="0" sz="30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Parkinson's, </a:t>
            </a:r>
            <a:r>
              <a:rPr dirty="0" sz="3050" spc="50">
                <a:solidFill>
                  <a:srgbClr val="FFFFFF"/>
                </a:solidFill>
                <a:latin typeface="Verdana"/>
                <a:cs typeface="Verdana"/>
              </a:rPr>
              <a:t>preventing</a:t>
            </a:r>
            <a:r>
              <a:rPr dirty="0" sz="30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heart</a:t>
            </a:r>
            <a:r>
              <a:rPr dirty="0" sz="30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75">
                <a:solidFill>
                  <a:srgbClr val="FFFFFF"/>
                </a:solidFill>
                <a:latin typeface="Verdana"/>
                <a:cs typeface="Verdana"/>
              </a:rPr>
              <a:t>failure,</a:t>
            </a:r>
            <a:r>
              <a:rPr dirty="0" sz="30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assisting</a:t>
            </a:r>
            <a:r>
              <a:rPr dirty="0" sz="30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100">
                <a:solidFill>
                  <a:srgbClr val="FFFFFF"/>
                </a:solidFill>
                <a:latin typeface="Verdana"/>
                <a:cs typeface="Verdana"/>
              </a:rPr>
              <a:t>good </a:t>
            </a:r>
            <a:r>
              <a:rPr dirty="0" sz="3050" spc="5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305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55">
                <a:solidFill>
                  <a:srgbClr val="FFFFFF"/>
                </a:solidFill>
                <a:latin typeface="Verdana"/>
                <a:cs typeface="Verdana"/>
              </a:rPr>
              <a:t>liver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stomach,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60">
                <a:solidFill>
                  <a:srgbClr val="FFFFFF"/>
                </a:solidFill>
                <a:latin typeface="Verdana"/>
                <a:cs typeface="Verdana"/>
              </a:rPr>
              <a:t>others,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coffee </a:t>
            </a:r>
            <a:r>
              <a:rPr dirty="0" sz="3050" spc="95">
                <a:solidFill>
                  <a:srgbClr val="FFFFFF"/>
                </a:solidFill>
                <a:latin typeface="Verdana"/>
                <a:cs typeface="Verdana"/>
              </a:rPr>
              <a:t>consumption</a:t>
            </a:r>
            <a:r>
              <a:rPr dirty="0" sz="30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30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30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significantly</a:t>
            </a:r>
            <a:r>
              <a:rPr dirty="0" sz="30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across </a:t>
            </a:r>
            <a:r>
              <a:rPr dirty="0" sz="305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5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55">
                <a:solidFill>
                  <a:srgbClr val="FFFFFF"/>
                </a:solidFill>
                <a:latin typeface="Verdana"/>
                <a:cs typeface="Verdana"/>
              </a:rPr>
              <a:t>board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2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35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55">
                <a:solidFill>
                  <a:srgbClr val="FFFFFF"/>
                </a:solidFill>
                <a:latin typeface="Verdana"/>
                <a:cs typeface="Verdana"/>
              </a:rPr>
              <a:t>age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20">
                <a:solidFill>
                  <a:srgbClr val="FFFFFF"/>
                </a:solidFill>
                <a:latin typeface="Verdana"/>
                <a:cs typeface="Verdana"/>
              </a:rPr>
              <a:t>groups.</a:t>
            </a:r>
            <a:r>
              <a:rPr dirty="0" sz="305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3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factor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leads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3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3050" spc="55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305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increase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3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68392" y="7343271"/>
            <a:ext cx="7918450" cy="2397760"/>
            <a:chOff x="468392" y="7343271"/>
            <a:chExt cx="7918450" cy="2397760"/>
          </a:xfrm>
        </p:grpSpPr>
        <p:sp>
          <p:nvSpPr>
            <p:cNvPr id="4" name="object 4" descr=""/>
            <p:cNvSpPr/>
            <p:nvPr/>
          </p:nvSpPr>
          <p:spPr>
            <a:xfrm>
              <a:off x="468392" y="7343271"/>
              <a:ext cx="7918450" cy="2397760"/>
            </a:xfrm>
            <a:custGeom>
              <a:avLst/>
              <a:gdLst/>
              <a:ahLst/>
              <a:cxnLst/>
              <a:rect l="l" t="t" r="r" b="b"/>
              <a:pathLst>
                <a:path w="7918450" h="2397759">
                  <a:moveTo>
                    <a:pt x="6965709" y="2397221"/>
                  </a:moveTo>
                  <a:lnTo>
                    <a:pt x="952499" y="2397221"/>
                  </a:lnTo>
                  <a:lnTo>
                    <a:pt x="902129" y="2395889"/>
                  </a:lnTo>
                  <a:lnTo>
                    <a:pt x="852129" y="2391921"/>
                  </a:lnTo>
                  <a:lnTo>
                    <a:pt x="802595" y="2385356"/>
                  </a:lnTo>
                  <a:lnTo>
                    <a:pt x="753621" y="2376233"/>
                  </a:lnTo>
                  <a:lnTo>
                    <a:pt x="705302" y="2364590"/>
                  </a:lnTo>
                  <a:lnTo>
                    <a:pt x="657733" y="2350468"/>
                  </a:lnTo>
                  <a:lnTo>
                    <a:pt x="611008" y="2333905"/>
                  </a:lnTo>
                  <a:lnTo>
                    <a:pt x="565223" y="2314940"/>
                  </a:lnTo>
                  <a:lnTo>
                    <a:pt x="520471" y="2293613"/>
                  </a:lnTo>
                  <a:lnTo>
                    <a:pt x="476848" y="2269963"/>
                  </a:lnTo>
                  <a:lnTo>
                    <a:pt x="434449" y="2244029"/>
                  </a:lnTo>
                  <a:lnTo>
                    <a:pt x="393367" y="2215851"/>
                  </a:lnTo>
                  <a:lnTo>
                    <a:pt x="353699" y="2185466"/>
                  </a:lnTo>
                  <a:lnTo>
                    <a:pt x="315538" y="2152915"/>
                  </a:lnTo>
                  <a:lnTo>
                    <a:pt x="278980" y="2118237"/>
                  </a:lnTo>
                  <a:lnTo>
                    <a:pt x="244304" y="2081682"/>
                  </a:lnTo>
                  <a:lnTo>
                    <a:pt x="211756" y="2043523"/>
                  </a:lnTo>
                  <a:lnTo>
                    <a:pt x="181373" y="2003856"/>
                  </a:lnTo>
                  <a:lnTo>
                    <a:pt x="153195" y="1962775"/>
                  </a:lnTo>
                  <a:lnTo>
                    <a:pt x="127261" y="1920376"/>
                  </a:lnTo>
                  <a:lnTo>
                    <a:pt x="103611" y="1876753"/>
                  </a:lnTo>
                  <a:lnTo>
                    <a:pt x="82284" y="1832001"/>
                  </a:lnTo>
                  <a:lnTo>
                    <a:pt x="63319" y="1786215"/>
                  </a:lnTo>
                  <a:lnTo>
                    <a:pt x="46756" y="1739489"/>
                  </a:lnTo>
                  <a:lnTo>
                    <a:pt x="32633" y="1691919"/>
                  </a:lnTo>
                  <a:lnTo>
                    <a:pt x="20989" y="1643600"/>
                  </a:lnTo>
                  <a:lnTo>
                    <a:pt x="11865" y="1594625"/>
                  </a:lnTo>
                  <a:lnTo>
                    <a:pt x="5299" y="1545091"/>
                  </a:lnTo>
                  <a:lnTo>
                    <a:pt x="1331" y="1495091"/>
                  </a:lnTo>
                  <a:lnTo>
                    <a:pt x="0" y="1444721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29"/>
                  </a:lnTo>
                  <a:lnTo>
                    <a:pt x="11865" y="802595"/>
                  </a:lnTo>
                  <a:lnTo>
                    <a:pt x="20989" y="753620"/>
                  </a:lnTo>
                  <a:lnTo>
                    <a:pt x="32633" y="705301"/>
                  </a:lnTo>
                  <a:lnTo>
                    <a:pt x="46756" y="657731"/>
                  </a:lnTo>
                  <a:lnTo>
                    <a:pt x="63319" y="611005"/>
                  </a:lnTo>
                  <a:lnTo>
                    <a:pt x="82284" y="565219"/>
                  </a:lnTo>
                  <a:lnTo>
                    <a:pt x="103611" y="520467"/>
                  </a:lnTo>
                  <a:lnTo>
                    <a:pt x="127261" y="476844"/>
                  </a:lnTo>
                  <a:lnTo>
                    <a:pt x="153195" y="434445"/>
                  </a:lnTo>
                  <a:lnTo>
                    <a:pt x="181373" y="393364"/>
                  </a:lnTo>
                  <a:lnTo>
                    <a:pt x="211756" y="353697"/>
                  </a:lnTo>
                  <a:lnTo>
                    <a:pt x="244304" y="315538"/>
                  </a:lnTo>
                  <a:lnTo>
                    <a:pt x="278980" y="278983"/>
                  </a:lnTo>
                  <a:lnTo>
                    <a:pt x="315538" y="244305"/>
                  </a:lnTo>
                  <a:lnTo>
                    <a:pt x="353699" y="211754"/>
                  </a:lnTo>
                  <a:lnTo>
                    <a:pt x="393367" y="181369"/>
                  </a:lnTo>
                  <a:lnTo>
                    <a:pt x="434449" y="153191"/>
                  </a:lnTo>
                  <a:lnTo>
                    <a:pt x="476848" y="127257"/>
                  </a:lnTo>
                  <a:lnTo>
                    <a:pt x="520471" y="103607"/>
                  </a:lnTo>
                  <a:lnTo>
                    <a:pt x="565223" y="82280"/>
                  </a:lnTo>
                  <a:lnTo>
                    <a:pt x="611008" y="63315"/>
                  </a:lnTo>
                  <a:lnTo>
                    <a:pt x="657733" y="46752"/>
                  </a:lnTo>
                  <a:lnTo>
                    <a:pt x="705302" y="32630"/>
                  </a:lnTo>
                  <a:lnTo>
                    <a:pt x="753621" y="20987"/>
                  </a:lnTo>
                  <a:lnTo>
                    <a:pt x="802595" y="11864"/>
                  </a:lnTo>
                  <a:lnTo>
                    <a:pt x="852129" y="5299"/>
                  </a:lnTo>
                  <a:lnTo>
                    <a:pt x="902129" y="1331"/>
                  </a:lnTo>
                  <a:lnTo>
                    <a:pt x="952493" y="0"/>
                  </a:lnTo>
                  <a:lnTo>
                    <a:pt x="6965715" y="0"/>
                  </a:lnTo>
                  <a:lnTo>
                    <a:pt x="7016079" y="1331"/>
                  </a:lnTo>
                  <a:lnTo>
                    <a:pt x="7066079" y="5299"/>
                  </a:lnTo>
                  <a:lnTo>
                    <a:pt x="7115614" y="11864"/>
                  </a:lnTo>
                  <a:lnTo>
                    <a:pt x="7164589" y="20987"/>
                  </a:lnTo>
                  <a:lnTo>
                    <a:pt x="7212909" y="32630"/>
                  </a:lnTo>
                  <a:lnTo>
                    <a:pt x="7260479" y="46752"/>
                  </a:lnTo>
                  <a:lnTo>
                    <a:pt x="7307206" y="63315"/>
                  </a:lnTo>
                  <a:lnTo>
                    <a:pt x="7352994" y="82280"/>
                  </a:lnTo>
                  <a:lnTo>
                    <a:pt x="7397748" y="103607"/>
                  </a:lnTo>
                  <a:lnTo>
                    <a:pt x="7441373" y="127257"/>
                  </a:lnTo>
                  <a:lnTo>
                    <a:pt x="7483775" y="153191"/>
                  </a:lnTo>
                  <a:lnTo>
                    <a:pt x="7524860" y="181369"/>
                  </a:lnTo>
                  <a:lnTo>
                    <a:pt x="7564531" y="211754"/>
                  </a:lnTo>
                  <a:lnTo>
                    <a:pt x="7602695" y="244305"/>
                  </a:lnTo>
                  <a:lnTo>
                    <a:pt x="7639256" y="278983"/>
                  </a:lnTo>
                  <a:lnTo>
                    <a:pt x="7673929" y="315538"/>
                  </a:lnTo>
                  <a:lnTo>
                    <a:pt x="7706474" y="353697"/>
                  </a:lnTo>
                  <a:lnTo>
                    <a:pt x="7736855" y="393364"/>
                  </a:lnTo>
                  <a:lnTo>
                    <a:pt x="7765030" y="434445"/>
                  </a:lnTo>
                  <a:lnTo>
                    <a:pt x="7790961" y="476844"/>
                  </a:lnTo>
                  <a:lnTo>
                    <a:pt x="7814608" y="520467"/>
                  </a:lnTo>
                  <a:lnTo>
                    <a:pt x="7835933" y="565219"/>
                  </a:lnTo>
                  <a:lnTo>
                    <a:pt x="7854896" y="611005"/>
                  </a:lnTo>
                  <a:lnTo>
                    <a:pt x="7871458" y="657731"/>
                  </a:lnTo>
                  <a:lnTo>
                    <a:pt x="7885580" y="705301"/>
                  </a:lnTo>
                  <a:lnTo>
                    <a:pt x="7897222" y="753620"/>
                  </a:lnTo>
                  <a:lnTo>
                    <a:pt x="7906345" y="802595"/>
                  </a:lnTo>
                  <a:lnTo>
                    <a:pt x="7912910" y="852129"/>
                  </a:lnTo>
                  <a:lnTo>
                    <a:pt x="7916878" y="902129"/>
                  </a:lnTo>
                  <a:lnTo>
                    <a:pt x="7918209" y="952499"/>
                  </a:lnTo>
                  <a:lnTo>
                    <a:pt x="7918209" y="1444721"/>
                  </a:lnTo>
                  <a:lnTo>
                    <a:pt x="7916878" y="1495091"/>
                  </a:lnTo>
                  <a:lnTo>
                    <a:pt x="7912910" y="1545091"/>
                  </a:lnTo>
                  <a:lnTo>
                    <a:pt x="7906345" y="1594625"/>
                  </a:lnTo>
                  <a:lnTo>
                    <a:pt x="7897222" y="1643600"/>
                  </a:lnTo>
                  <a:lnTo>
                    <a:pt x="7885580" y="1691919"/>
                  </a:lnTo>
                  <a:lnTo>
                    <a:pt x="7871458" y="1739489"/>
                  </a:lnTo>
                  <a:lnTo>
                    <a:pt x="7854896" y="1786215"/>
                  </a:lnTo>
                  <a:lnTo>
                    <a:pt x="7835933" y="1832001"/>
                  </a:lnTo>
                  <a:lnTo>
                    <a:pt x="7814608" y="1876753"/>
                  </a:lnTo>
                  <a:lnTo>
                    <a:pt x="7790961" y="1920376"/>
                  </a:lnTo>
                  <a:lnTo>
                    <a:pt x="7765030" y="1962775"/>
                  </a:lnTo>
                  <a:lnTo>
                    <a:pt x="7736855" y="2003856"/>
                  </a:lnTo>
                  <a:lnTo>
                    <a:pt x="7706474" y="2043523"/>
                  </a:lnTo>
                  <a:lnTo>
                    <a:pt x="7673929" y="2081682"/>
                  </a:lnTo>
                  <a:lnTo>
                    <a:pt x="7639256" y="2118237"/>
                  </a:lnTo>
                  <a:lnTo>
                    <a:pt x="7602695" y="2152915"/>
                  </a:lnTo>
                  <a:lnTo>
                    <a:pt x="7564531" y="2185466"/>
                  </a:lnTo>
                  <a:lnTo>
                    <a:pt x="7524860" y="2215851"/>
                  </a:lnTo>
                  <a:lnTo>
                    <a:pt x="7483775" y="2244029"/>
                  </a:lnTo>
                  <a:lnTo>
                    <a:pt x="7441373" y="2269963"/>
                  </a:lnTo>
                  <a:lnTo>
                    <a:pt x="7397748" y="2293613"/>
                  </a:lnTo>
                  <a:lnTo>
                    <a:pt x="7352994" y="2314940"/>
                  </a:lnTo>
                  <a:lnTo>
                    <a:pt x="7307206" y="2333905"/>
                  </a:lnTo>
                  <a:lnTo>
                    <a:pt x="7260479" y="2350468"/>
                  </a:lnTo>
                  <a:lnTo>
                    <a:pt x="7212909" y="2364590"/>
                  </a:lnTo>
                  <a:lnTo>
                    <a:pt x="7164589" y="2376233"/>
                  </a:lnTo>
                  <a:lnTo>
                    <a:pt x="7115614" y="2385356"/>
                  </a:lnTo>
                  <a:lnTo>
                    <a:pt x="7066079" y="2391921"/>
                  </a:lnTo>
                  <a:lnTo>
                    <a:pt x="7016079" y="2395889"/>
                  </a:lnTo>
                  <a:lnTo>
                    <a:pt x="6965709" y="2397221"/>
                  </a:lnTo>
                  <a:close/>
                </a:path>
              </a:pathLst>
            </a:custGeom>
            <a:solidFill>
              <a:srgbClr val="795A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481" y="7666024"/>
              <a:ext cx="1933574" cy="19335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23221" y="7575346"/>
              <a:ext cx="1905635" cy="1905635"/>
            </a:xfrm>
            <a:custGeom>
              <a:avLst/>
              <a:gdLst/>
              <a:ahLst/>
              <a:cxnLst/>
              <a:rect l="l" t="t" r="r" b="b"/>
              <a:pathLst>
                <a:path w="1905635" h="1905634">
                  <a:moveTo>
                    <a:pt x="952776" y="1905548"/>
                  </a:moveTo>
                  <a:lnTo>
                    <a:pt x="905223" y="1904382"/>
                  </a:lnTo>
                  <a:lnTo>
                    <a:pt x="858273" y="1900920"/>
                  </a:lnTo>
                  <a:lnTo>
                    <a:pt x="811981" y="1895217"/>
                  </a:lnTo>
                  <a:lnTo>
                    <a:pt x="766402" y="1887328"/>
                  </a:lnTo>
                  <a:lnTo>
                    <a:pt x="721590" y="1877307"/>
                  </a:lnTo>
                  <a:lnTo>
                    <a:pt x="677600" y="1865209"/>
                  </a:lnTo>
                  <a:lnTo>
                    <a:pt x="634487" y="1851087"/>
                  </a:lnTo>
                  <a:lnTo>
                    <a:pt x="592304" y="1834998"/>
                  </a:lnTo>
                  <a:lnTo>
                    <a:pt x="551108" y="1816995"/>
                  </a:lnTo>
                  <a:lnTo>
                    <a:pt x="510951" y="1797133"/>
                  </a:lnTo>
                  <a:lnTo>
                    <a:pt x="471889" y="1775467"/>
                  </a:lnTo>
                  <a:lnTo>
                    <a:pt x="433977" y="1752051"/>
                  </a:lnTo>
                  <a:lnTo>
                    <a:pt x="397268" y="1726940"/>
                  </a:lnTo>
                  <a:lnTo>
                    <a:pt x="361819" y="1700188"/>
                  </a:lnTo>
                  <a:lnTo>
                    <a:pt x="327682" y="1671850"/>
                  </a:lnTo>
                  <a:lnTo>
                    <a:pt x="294913" y="1641980"/>
                  </a:lnTo>
                  <a:lnTo>
                    <a:pt x="263566" y="1610634"/>
                  </a:lnTo>
                  <a:lnTo>
                    <a:pt x="233696" y="1577865"/>
                  </a:lnTo>
                  <a:lnTo>
                    <a:pt x="205358" y="1543729"/>
                  </a:lnTo>
                  <a:lnTo>
                    <a:pt x="178606" y="1508279"/>
                  </a:lnTo>
                  <a:lnTo>
                    <a:pt x="153494" y="1471571"/>
                  </a:lnTo>
                  <a:lnTo>
                    <a:pt x="130078" y="1433659"/>
                  </a:lnTo>
                  <a:lnTo>
                    <a:pt x="108411" y="1394597"/>
                  </a:lnTo>
                  <a:lnTo>
                    <a:pt x="88549" y="1354441"/>
                  </a:lnTo>
                  <a:lnTo>
                    <a:pt x="70546" y="1313244"/>
                  </a:lnTo>
                  <a:lnTo>
                    <a:pt x="54457" y="1271062"/>
                  </a:lnTo>
                  <a:lnTo>
                    <a:pt x="40335" y="1227949"/>
                  </a:lnTo>
                  <a:lnTo>
                    <a:pt x="28237" y="1183959"/>
                  </a:lnTo>
                  <a:lnTo>
                    <a:pt x="18216" y="1139147"/>
                  </a:lnTo>
                  <a:lnTo>
                    <a:pt x="10326" y="1093568"/>
                  </a:lnTo>
                  <a:lnTo>
                    <a:pt x="4623" y="1047277"/>
                  </a:lnTo>
                  <a:lnTo>
                    <a:pt x="1162" y="1000327"/>
                  </a:lnTo>
                  <a:lnTo>
                    <a:pt x="0" y="952617"/>
                  </a:lnTo>
                  <a:lnTo>
                    <a:pt x="1162" y="905220"/>
                  </a:lnTo>
                  <a:lnTo>
                    <a:pt x="4623" y="858270"/>
                  </a:lnTo>
                  <a:lnTo>
                    <a:pt x="10326" y="811979"/>
                  </a:lnTo>
                  <a:lnTo>
                    <a:pt x="18216" y="766400"/>
                  </a:lnTo>
                  <a:lnTo>
                    <a:pt x="28237" y="721588"/>
                  </a:lnTo>
                  <a:lnTo>
                    <a:pt x="40335" y="677598"/>
                  </a:lnTo>
                  <a:lnTo>
                    <a:pt x="54457" y="634485"/>
                  </a:lnTo>
                  <a:lnTo>
                    <a:pt x="70546" y="592303"/>
                  </a:lnTo>
                  <a:lnTo>
                    <a:pt x="88549" y="551106"/>
                  </a:lnTo>
                  <a:lnTo>
                    <a:pt x="108411" y="510950"/>
                  </a:lnTo>
                  <a:lnTo>
                    <a:pt x="130078" y="471888"/>
                  </a:lnTo>
                  <a:lnTo>
                    <a:pt x="153494" y="433976"/>
                  </a:lnTo>
                  <a:lnTo>
                    <a:pt x="178606" y="397268"/>
                  </a:lnTo>
                  <a:lnTo>
                    <a:pt x="205358" y="361819"/>
                  </a:lnTo>
                  <a:lnTo>
                    <a:pt x="233696" y="327682"/>
                  </a:lnTo>
                  <a:lnTo>
                    <a:pt x="263566" y="294913"/>
                  </a:lnTo>
                  <a:lnTo>
                    <a:pt x="294913" y="263567"/>
                  </a:lnTo>
                  <a:lnTo>
                    <a:pt x="327682" y="233697"/>
                  </a:lnTo>
                  <a:lnTo>
                    <a:pt x="361819" y="205359"/>
                  </a:lnTo>
                  <a:lnTo>
                    <a:pt x="397268" y="178607"/>
                  </a:lnTo>
                  <a:lnTo>
                    <a:pt x="433977" y="153496"/>
                  </a:lnTo>
                  <a:lnTo>
                    <a:pt x="471889" y="130080"/>
                  </a:lnTo>
                  <a:lnTo>
                    <a:pt x="510951" y="108414"/>
                  </a:lnTo>
                  <a:lnTo>
                    <a:pt x="551108" y="88552"/>
                  </a:lnTo>
                  <a:lnTo>
                    <a:pt x="592304" y="70549"/>
                  </a:lnTo>
                  <a:lnTo>
                    <a:pt x="634487" y="54460"/>
                  </a:lnTo>
                  <a:lnTo>
                    <a:pt x="677600" y="40339"/>
                  </a:lnTo>
                  <a:lnTo>
                    <a:pt x="721590" y="28240"/>
                  </a:lnTo>
                  <a:lnTo>
                    <a:pt x="766402" y="18219"/>
                  </a:lnTo>
                  <a:lnTo>
                    <a:pt x="811981" y="10330"/>
                  </a:lnTo>
                  <a:lnTo>
                    <a:pt x="858273" y="4627"/>
                  </a:lnTo>
                  <a:lnTo>
                    <a:pt x="905223" y="1165"/>
                  </a:lnTo>
                  <a:lnTo>
                    <a:pt x="952769" y="0"/>
                  </a:lnTo>
                  <a:lnTo>
                    <a:pt x="1000329" y="1165"/>
                  </a:lnTo>
                  <a:lnTo>
                    <a:pt x="1047279" y="4627"/>
                  </a:lnTo>
                  <a:lnTo>
                    <a:pt x="1093571" y="10330"/>
                  </a:lnTo>
                  <a:lnTo>
                    <a:pt x="1139150" y="18219"/>
                  </a:lnTo>
                  <a:lnTo>
                    <a:pt x="1183962" y="28240"/>
                  </a:lnTo>
                  <a:lnTo>
                    <a:pt x="1227952" y="40339"/>
                  </a:lnTo>
                  <a:lnTo>
                    <a:pt x="1271065" y="54460"/>
                  </a:lnTo>
                  <a:lnTo>
                    <a:pt x="1313248" y="70549"/>
                  </a:lnTo>
                  <a:lnTo>
                    <a:pt x="1354444" y="88552"/>
                  </a:lnTo>
                  <a:lnTo>
                    <a:pt x="1394601" y="108414"/>
                  </a:lnTo>
                  <a:lnTo>
                    <a:pt x="1433663" y="130080"/>
                  </a:lnTo>
                  <a:lnTo>
                    <a:pt x="1471575" y="153496"/>
                  </a:lnTo>
                  <a:lnTo>
                    <a:pt x="1508284" y="178607"/>
                  </a:lnTo>
                  <a:lnTo>
                    <a:pt x="1543733" y="205359"/>
                  </a:lnTo>
                  <a:lnTo>
                    <a:pt x="1577870" y="233697"/>
                  </a:lnTo>
                  <a:lnTo>
                    <a:pt x="1610639" y="263567"/>
                  </a:lnTo>
                  <a:lnTo>
                    <a:pt x="1641986" y="294913"/>
                  </a:lnTo>
                  <a:lnTo>
                    <a:pt x="1671856" y="327682"/>
                  </a:lnTo>
                  <a:lnTo>
                    <a:pt x="1700194" y="361819"/>
                  </a:lnTo>
                  <a:lnTo>
                    <a:pt x="1726946" y="397268"/>
                  </a:lnTo>
                  <a:lnTo>
                    <a:pt x="1752058" y="433976"/>
                  </a:lnTo>
                  <a:lnTo>
                    <a:pt x="1775474" y="471888"/>
                  </a:lnTo>
                  <a:lnTo>
                    <a:pt x="1797141" y="510950"/>
                  </a:lnTo>
                  <a:lnTo>
                    <a:pt x="1817003" y="551106"/>
                  </a:lnTo>
                  <a:lnTo>
                    <a:pt x="1835006" y="592303"/>
                  </a:lnTo>
                  <a:lnTo>
                    <a:pt x="1851095" y="634485"/>
                  </a:lnTo>
                  <a:lnTo>
                    <a:pt x="1865217" y="677598"/>
                  </a:lnTo>
                  <a:lnTo>
                    <a:pt x="1877315" y="721588"/>
                  </a:lnTo>
                  <a:lnTo>
                    <a:pt x="1887336" y="766400"/>
                  </a:lnTo>
                  <a:lnTo>
                    <a:pt x="1895226" y="811979"/>
                  </a:lnTo>
                  <a:lnTo>
                    <a:pt x="1900929" y="858270"/>
                  </a:lnTo>
                  <a:lnTo>
                    <a:pt x="1904390" y="905220"/>
                  </a:lnTo>
                  <a:lnTo>
                    <a:pt x="1905549" y="952774"/>
                  </a:lnTo>
                  <a:lnTo>
                    <a:pt x="1904390" y="1000327"/>
                  </a:lnTo>
                  <a:lnTo>
                    <a:pt x="1900929" y="1047277"/>
                  </a:lnTo>
                  <a:lnTo>
                    <a:pt x="1895226" y="1093568"/>
                  </a:lnTo>
                  <a:lnTo>
                    <a:pt x="1887336" y="1139147"/>
                  </a:lnTo>
                  <a:lnTo>
                    <a:pt x="1877315" y="1183959"/>
                  </a:lnTo>
                  <a:lnTo>
                    <a:pt x="1865217" y="1227949"/>
                  </a:lnTo>
                  <a:lnTo>
                    <a:pt x="1851095" y="1271062"/>
                  </a:lnTo>
                  <a:lnTo>
                    <a:pt x="1835006" y="1313244"/>
                  </a:lnTo>
                  <a:lnTo>
                    <a:pt x="1817003" y="1354441"/>
                  </a:lnTo>
                  <a:lnTo>
                    <a:pt x="1797141" y="1394597"/>
                  </a:lnTo>
                  <a:lnTo>
                    <a:pt x="1775474" y="1433659"/>
                  </a:lnTo>
                  <a:lnTo>
                    <a:pt x="1752058" y="1471571"/>
                  </a:lnTo>
                  <a:lnTo>
                    <a:pt x="1726946" y="1508279"/>
                  </a:lnTo>
                  <a:lnTo>
                    <a:pt x="1700194" y="1543729"/>
                  </a:lnTo>
                  <a:lnTo>
                    <a:pt x="1671856" y="1577865"/>
                  </a:lnTo>
                  <a:lnTo>
                    <a:pt x="1641986" y="1610634"/>
                  </a:lnTo>
                  <a:lnTo>
                    <a:pt x="1610639" y="1641980"/>
                  </a:lnTo>
                  <a:lnTo>
                    <a:pt x="1577870" y="1671850"/>
                  </a:lnTo>
                  <a:lnTo>
                    <a:pt x="1543733" y="1700188"/>
                  </a:lnTo>
                  <a:lnTo>
                    <a:pt x="1508284" y="1726940"/>
                  </a:lnTo>
                  <a:lnTo>
                    <a:pt x="1471575" y="1752051"/>
                  </a:lnTo>
                  <a:lnTo>
                    <a:pt x="1433663" y="1775467"/>
                  </a:lnTo>
                  <a:lnTo>
                    <a:pt x="1394601" y="1797133"/>
                  </a:lnTo>
                  <a:lnTo>
                    <a:pt x="1354444" y="1816995"/>
                  </a:lnTo>
                  <a:lnTo>
                    <a:pt x="1313248" y="1834998"/>
                  </a:lnTo>
                  <a:lnTo>
                    <a:pt x="1271065" y="1851087"/>
                  </a:lnTo>
                  <a:lnTo>
                    <a:pt x="1227952" y="1865209"/>
                  </a:lnTo>
                  <a:lnTo>
                    <a:pt x="1183962" y="1877307"/>
                  </a:lnTo>
                  <a:lnTo>
                    <a:pt x="1139150" y="1887328"/>
                  </a:lnTo>
                  <a:lnTo>
                    <a:pt x="1093571" y="1895217"/>
                  </a:lnTo>
                  <a:lnTo>
                    <a:pt x="1047279" y="1900920"/>
                  </a:lnTo>
                  <a:lnTo>
                    <a:pt x="1000329" y="1904382"/>
                  </a:lnTo>
                  <a:lnTo>
                    <a:pt x="952776" y="19055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6730" cy="1557655"/>
          </a:xfrm>
          <a:custGeom>
            <a:avLst/>
            <a:gdLst/>
            <a:ahLst/>
            <a:cxnLst/>
            <a:rect l="l" t="t" r="r" b="b"/>
            <a:pathLst>
              <a:path w="18286730" h="1557655">
                <a:moveTo>
                  <a:pt x="18286552" y="1557337"/>
                </a:moveTo>
                <a:lnTo>
                  <a:pt x="0" y="1557337"/>
                </a:lnTo>
                <a:lnTo>
                  <a:pt x="0" y="0"/>
                </a:lnTo>
                <a:lnTo>
                  <a:pt x="18286552" y="0"/>
                </a:lnTo>
                <a:lnTo>
                  <a:pt x="18286552" y="155733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468392" y="1919386"/>
            <a:ext cx="7918450" cy="2397760"/>
            <a:chOff x="468392" y="1919386"/>
            <a:chExt cx="7918450" cy="2397760"/>
          </a:xfrm>
        </p:grpSpPr>
        <p:sp>
          <p:nvSpPr>
            <p:cNvPr id="9" name="object 9" descr=""/>
            <p:cNvSpPr/>
            <p:nvPr/>
          </p:nvSpPr>
          <p:spPr>
            <a:xfrm>
              <a:off x="468392" y="1919386"/>
              <a:ext cx="7918450" cy="2397760"/>
            </a:xfrm>
            <a:custGeom>
              <a:avLst/>
              <a:gdLst/>
              <a:ahLst/>
              <a:cxnLst/>
              <a:rect l="l" t="t" r="r" b="b"/>
              <a:pathLst>
                <a:path w="7918450" h="2397760">
                  <a:moveTo>
                    <a:pt x="6965709" y="2397221"/>
                  </a:moveTo>
                  <a:lnTo>
                    <a:pt x="952499" y="2397221"/>
                  </a:lnTo>
                  <a:lnTo>
                    <a:pt x="902129" y="2395889"/>
                  </a:lnTo>
                  <a:lnTo>
                    <a:pt x="852129" y="2391922"/>
                  </a:lnTo>
                  <a:lnTo>
                    <a:pt x="802595" y="2385357"/>
                  </a:lnTo>
                  <a:lnTo>
                    <a:pt x="753621" y="2376233"/>
                  </a:lnTo>
                  <a:lnTo>
                    <a:pt x="705302" y="2364591"/>
                  </a:lnTo>
                  <a:lnTo>
                    <a:pt x="657733" y="2350470"/>
                  </a:lnTo>
                  <a:lnTo>
                    <a:pt x="611008" y="2333908"/>
                  </a:lnTo>
                  <a:lnTo>
                    <a:pt x="565223" y="2314945"/>
                  </a:lnTo>
                  <a:lnTo>
                    <a:pt x="520471" y="2293620"/>
                  </a:lnTo>
                  <a:lnTo>
                    <a:pt x="476848" y="2269972"/>
                  </a:lnTo>
                  <a:lnTo>
                    <a:pt x="434449" y="2244041"/>
                  </a:lnTo>
                  <a:lnTo>
                    <a:pt x="393367" y="2215866"/>
                  </a:lnTo>
                  <a:lnTo>
                    <a:pt x="353699" y="2185486"/>
                  </a:lnTo>
                  <a:lnTo>
                    <a:pt x="315538" y="2152940"/>
                  </a:lnTo>
                  <a:lnTo>
                    <a:pt x="278980" y="2118268"/>
                  </a:lnTo>
                  <a:lnTo>
                    <a:pt x="244304" y="2081707"/>
                  </a:lnTo>
                  <a:lnTo>
                    <a:pt x="211756" y="2043544"/>
                  </a:lnTo>
                  <a:lnTo>
                    <a:pt x="181373" y="2003874"/>
                  </a:lnTo>
                  <a:lnTo>
                    <a:pt x="153195" y="1962792"/>
                  </a:lnTo>
                  <a:lnTo>
                    <a:pt x="127261" y="1920392"/>
                  </a:lnTo>
                  <a:lnTo>
                    <a:pt x="103611" y="1876768"/>
                  </a:lnTo>
                  <a:lnTo>
                    <a:pt x="82284" y="1832016"/>
                  </a:lnTo>
                  <a:lnTo>
                    <a:pt x="63319" y="1786230"/>
                  </a:lnTo>
                  <a:lnTo>
                    <a:pt x="46756" y="1739504"/>
                  </a:lnTo>
                  <a:lnTo>
                    <a:pt x="32633" y="1691934"/>
                  </a:lnTo>
                  <a:lnTo>
                    <a:pt x="20989" y="1643613"/>
                  </a:lnTo>
                  <a:lnTo>
                    <a:pt x="11865" y="1594637"/>
                  </a:lnTo>
                  <a:lnTo>
                    <a:pt x="5299" y="1545100"/>
                  </a:lnTo>
                  <a:lnTo>
                    <a:pt x="1331" y="1495096"/>
                  </a:lnTo>
                  <a:lnTo>
                    <a:pt x="0" y="1444721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6"/>
                  </a:lnTo>
                  <a:lnTo>
                    <a:pt x="20989" y="753622"/>
                  </a:lnTo>
                  <a:lnTo>
                    <a:pt x="32633" y="705304"/>
                  </a:lnTo>
                  <a:lnTo>
                    <a:pt x="46756" y="657734"/>
                  </a:lnTo>
                  <a:lnTo>
                    <a:pt x="63319" y="611009"/>
                  </a:lnTo>
                  <a:lnTo>
                    <a:pt x="82284" y="565224"/>
                  </a:lnTo>
                  <a:lnTo>
                    <a:pt x="103611" y="520472"/>
                  </a:lnTo>
                  <a:lnTo>
                    <a:pt x="127261" y="476849"/>
                  </a:lnTo>
                  <a:lnTo>
                    <a:pt x="153195" y="434449"/>
                  </a:lnTo>
                  <a:lnTo>
                    <a:pt x="181373" y="393368"/>
                  </a:lnTo>
                  <a:lnTo>
                    <a:pt x="211756" y="353699"/>
                  </a:lnTo>
                  <a:lnTo>
                    <a:pt x="244304" y="315538"/>
                  </a:lnTo>
                  <a:lnTo>
                    <a:pt x="278980" y="278980"/>
                  </a:lnTo>
                  <a:lnTo>
                    <a:pt x="315538" y="244304"/>
                  </a:lnTo>
                  <a:lnTo>
                    <a:pt x="353699" y="211756"/>
                  </a:lnTo>
                  <a:lnTo>
                    <a:pt x="393367" y="181373"/>
                  </a:lnTo>
                  <a:lnTo>
                    <a:pt x="434449" y="153195"/>
                  </a:lnTo>
                  <a:lnTo>
                    <a:pt x="476848" y="127261"/>
                  </a:lnTo>
                  <a:lnTo>
                    <a:pt x="520471" y="103611"/>
                  </a:lnTo>
                  <a:lnTo>
                    <a:pt x="565223" y="82284"/>
                  </a:lnTo>
                  <a:lnTo>
                    <a:pt x="611008" y="63319"/>
                  </a:lnTo>
                  <a:lnTo>
                    <a:pt x="657733" y="46756"/>
                  </a:lnTo>
                  <a:lnTo>
                    <a:pt x="705302" y="32633"/>
                  </a:lnTo>
                  <a:lnTo>
                    <a:pt x="753621" y="20989"/>
                  </a:lnTo>
                  <a:lnTo>
                    <a:pt x="802595" y="11865"/>
                  </a:lnTo>
                  <a:lnTo>
                    <a:pt x="852129" y="5299"/>
                  </a:lnTo>
                  <a:lnTo>
                    <a:pt x="902129" y="1331"/>
                  </a:lnTo>
                  <a:lnTo>
                    <a:pt x="952498" y="0"/>
                  </a:lnTo>
                  <a:lnTo>
                    <a:pt x="6965711" y="0"/>
                  </a:lnTo>
                  <a:lnTo>
                    <a:pt x="7016079" y="1331"/>
                  </a:lnTo>
                  <a:lnTo>
                    <a:pt x="7066079" y="5299"/>
                  </a:lnTo>
                  <a:lnTo>
                    <a:pt x="7115614" y="11865"/>
                  </a:lnTo>
                  <a:lnTo>
                    <a:pt x="7164589" y="20989"/>
                  </a:lnTo>
                  <a:lnTo>
                    <a:pt x="7212909" y="32633"/>
                  </a:lnTo>
                  <a:lnTo>
                    <a:pt x="7260479" y="46756"/>
                  </a:lnTo>
                  <a:lnTo>
                    <a:pt x="7307206" y="63319"/>
                  </a:lnTo>
                  <a:lnTo>
                    <a:pt x="7352994" y="82284"/>
                  </a:lnTo>
                  <a:lnTo>
                    <a:pt x="7397748" y="103611"/>
                  </a:lnTo>
                  <a:lnTo>
                    <a:pt x="7441373" y="127261"/>
                  </a:lnTo>
                  <a:lnTo>
                    <a:pt x="7483775" y="153195"/>
                  </a:lnTo>
                  <a:lnTo>
                    <a:pt x="7524860" y="181373"/>
                  </a:lnTo>
                  <a:lnTo>
                    <a:pt x="7564531" y="211756"/>
                  </a:lnTo>
                  <a:lnTo>
                    <a:pt x="7602695" y="244304"/>
                  </a:lnTo>
                  <a:lnTo>
                    <a:pt x="7639256" y="278980"/>
                  </a:lnTo>
                  <a:lnTo>
                    <a:pt x="7673929" y="315538"/>
                  </a:lnTo>
                  <a:lnTo>
                    <a:pt x="7706474" y="353699"/>
                  </a:lnTo>
                  <a:lnTo>
                    <a:pt x="7736855" y="393368"/>
                  </a:lnTo>
                  <a:lnTo>
                    <a:pt x="7765030" y="434449"/>
                  </a:lnTo>
                  <a:lnTo>
                    <a:pt x="7790961" y="476849"/>
                  </a:lnTo>
                  <a:lnTo>
                    <a:pt x="7814608" y="520472"/>
                  </a:lnTo>
                  <a:lnTo>
                    <a:pt x="7835933" y="565224"/>
                  </a:lnTo>
                  <a:lnTo>
                    <a:pt x="7854896" y="611009"/>
                  </a:lnTo>
                  <a:lnTo>
                    <a:pt x="7871458" y="657734"/>
                  </a:lnTo>
                  <a:lnTo>
                    <a:pt x="7885580" y="705304"/>
                  </a:lnTo>
                  <a:lnTo>
                    <a:pt x="7897222" y="753622"/>
                  </a:lnTo>
                  <a:lnTo>
                    <a:pt x="7906345" y="802596"/>
                  </a:lnTo>
                  <a:lnTo>
                    <a:pt x="7912910" y="852130"/>
                  </a:lnTo>
                  <a:lnTo>
                    <a:pt x="7916878" y="902129"/>
                  </a:lnTo>
                  <a:lnTo>
                    <a:pt x="7918209" y="952499"/>
                  </a:lnTo>
                  <a:lnTo>
                    <a:pt x="7918209" y="1444721"/>
                  </a:lnTo>
                  <a:lnTo>
                    <a:pt x="7916878" y="1495096"/>
                  </a:lnTo>
                  <a:lnTo>
                    <a:pt x="7912910" y="1545100"/>
                  </a:lnTo>
                  <a:lnTo>
                    <a:pt x="7906345" y="1594637"/>
                  </a:lnTo>
                  <a:lnTo>
                    <a:pt x="7897222" y="1643613"/>
                  </a:lnTo>
                  <a:lnTo>
                    <a:pt x="7885580" y="1691934"/>
                  </a:lnTo>
                  <a:lnTo>
                    <a:pt x="7871458" y="1739504"/>
                  </a:lnTo>
                  <a:lnTo>
                    <a:pt x="7854896" y="1786230"/>
                  </a:lnTo>
                  <a:lnTo>
                    <a:pt x="7835933" y="1832016"/>
                  </a:lnTo>
                  <a:lnTo>
                    <a:pt x="7814608" y="1876768"/>
                  </a:lnTo>
                  <a:lnTo>
                    <a:pt x="7790961" y="1920392"/>
                  </a:lnTo>
                  <a:lnTo>
                    <a:pt x="7765030" y="1962792"/>
                  </a:lnTo>
                  <a:lnTo>
                    <a:pt x="7736855" y="2003874"/>
                  </a:lnTo>
                  <a:lnTo>
                    <a:pt x="7706474" y="2043544"/>
                  </a:lnTo>
                  <a:lnTo>
                    <a:pt x="7673929" y="2081707"/>
                  </a:lnTo>
                  <a:lnTo>
                    <a:pt x="7639256" y="2118268"/>
                  </a:lnTo>
                  <a:lnTo>
                    <a:pt x="7602695" y="2152940"/>
                  </a:lnTo>
                  <a:lnTo>
                    <a:pt x="7564531" y="2185486"/>
                  </a:lnTo>
                  <a:lnTo>
                    <a:pt x="7524860" y="2215866"/>
                  </a:lnTo>
                  <a:lnTo>
                    <a:pt x="7483775" y="2244041"/>
                  </a:lnTo>
                  <a:lnTo>
                    <a:pt x="7441373" y="2269972"/>
                  </a:lnTo>
                  <a:lnTo>
                    <a:pt x="7397748" y="2293620"/>
                  </a:lnTo>
                  <a:lnTo>
                    <a:pt x="7352994" y="2314945"/>
                  </a:lnTo>
                  <a:lnTo>
                    <a:pt x="7307206" y="2333908"/>
                  </a:lnTo>
                  <a:lnTo>
                    <a:pt x="7260479" y="2350470"/>
                  </a:lnTo>
                  <a:lnTo>
                    <a:pt x="7212909" y="2364591"/>
                  </a:lnTo>
                  <a:lnTo>
                    <a:pt x="7164589" y="2376233"/>
                  </a:lnTo>
                  <a:lnTo>
                    <a:pt x="7115614" y="2385357"/>
                  </a:lnTo>
                  <a:lnTo>
                    <a:pt x="7066079" y="2391922"/>
                  </a:lnTo>
                  <a:lnTo>
                    <a:pt x="7016079" y="2395889"/>
                  </a:lnTo>
                  <a:lnTo>
                    <a:pt x="6965709" y="2397221"/>
                  </a:lnTo>
                  <a:close/>
                </a:path>
              </a:pathLst>
            </a:custGeom>
            <a:solidFill>
              <a:srgbClr val="795A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481" y="2242154"/>
              <a:ext cx="1933574" cy="1933565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45963" y="2164845"/>
              <a:ext cx="1905635" cy="1905635"/>
            </a:xfrm>
            <a:custGeom>
              <a:avLst/>
              <a:gdLst/>
              <a:ahLst/>
              <a:cxnLst/>
              <a:rect l="l" t="t" r="r" b="b"/>
              <a:pathLst>
                <a:path w="1905635" h="1905635">
                  <a:moveTo>
                    <a:pt x="953552" y="1905556"/>
                  </a:moveTo>
                  <a:lnTo>
                    <a:pt x="952000" y="1905556"/>
                  </a:lnTo>
                  <a:lnTo>
                    <a:pt x="905223" y="1904409"/>
                  </a:lnTo>
                  <a:lnTo>
                    <a:pt x="858273" y="1900947"/>
                  </a:lnTo>
                  <a:lnTo>
                    <a:pt x="811981" y="1895244"/>
                  </a:lnTo>
                  <a:lnTo>
                    <a:pt x="766402" y="1887355"/>
                  </a:lnTo>
                  <a:lnTo>
                    <a:pt x="721590" y="1877333"/>
                  </a:lnTo>
                  <a:lnTo>
                    <a:pt x="677600" y="1865234"/>
                  </a:lnTo>
                  <a:lnTo>
                    <a:pt x="634487" y="1851111"/>
                  </a:lnTo>
                  <a:lnTo>
                    <a:pt x="592304" y="1835021"/>
                  </a:lnTo>
                  <a:lnTo>
                    <a:pt x="551108" y="1817017"/>
                  </a:lnTo>
                  <a:lnTo>
                    <a:pt x="510951" y="1797154"/>
                  </a:lnTo>
                  <a:lnTo>
                    <a:pt x="471889" y="1775487"/>
                  </a:lnTo>
                  <a:lnTo>
                    <a:pt x="433977" y="1752069"/>
                  </a:lnTo>
                  <a:lnTo>
                    <a:pt x="397268" y="1726957"/>
                  </a:lnTo>
                  <a:lnTo>
                    <a:pt x="361819" y="1700204"/>
                  </a:lnTo>
                  <a:lnTo>
                    <a:pt x="327682" y="1671864"/>
                  </a:lnTo>
                  <a:lnTo>
                    <a:pt x="294913" y="1641993"/>
                  </a:lnTo>
                  <a:lnTo>
                    <a:pt x="263566" y="1610645"/>
                  </a:lnTo>
                  <a:lnTo>
                    <a:pt x="233696" y="1577875"/>
                  </a:lnTo>
                  <a:lnTo>
                    <a:pt x="205358" y="1543738"/>
                  </a:lnTo>
                  <a:lnTo>
                    <a:pt x="178606" y="1508287"/>
                  </a:lnTo>
                  <a:lnTo>
                    <a:pt x="153494" y="1471577"/>
                  </a:lnTo>
                  <a:lnTo>
                    <a:pt x="130078" y="1433664"/>
                  </a:lnTo>
                  <a:lnTo>
                    <a:pt x="108411" y="1394601"/>
                  </a:lnTo>
                  <a:lnTo>
                    <a:pt x="88549" y="1354444"/>
                  </a:lnTo>
                  <a:lnTo>
                    <a:pt x="70546" y="1313246"/>
                  </a:lnTo>
                  <a:lnTo>
                    <a:pt x="54457" y="1271063"/>
                  </a:lnTo>
                  <a:lnTo>
                    <a:pt x="40335" y="1227949"/>
                  </a:lnTo>
                  <a:lnTo>
                    <a:pt x="28237" y="1183958"/>
                  </a:lnTo>
                  <a:lnTo>
                    <a:pt x="18216" y="1139146"/>
                  </a:lnTo>
                  <a:lnTo>
                    <a:pt x="10326" y="1093566"/>
                  </a:lnTo>
                  <a:lnTo>
                    <a:pt x="4623" y="1047274"/>
                  </a:lnTo>
                  <a:lnTo>
                    <a:pt x="1162" y="1000324"/>
                  </a:lnTo>
                  <a:lnTo>
                    <a:pt x="0" y="952614"/>
                  </a:lnTo>
                  <a:lnTo>
                    <a:pt x="1162" y="905218"/>
                  </a:lnTo>
                  <a:lnTo>
                    <a:pt x="4623" y="858269"/>
                  </a:lnTo>
                  <a:lnTo>
                    <a:pt x="10326" y="811979"/>
                  </a:lnTo>
                  <a:lnTo>
                    <a:pt x="18216" y="766400"/>
                  </a:lnTo>
                  <a:lnTo>
                    <a:pt x="28237" y="721589"/>
                  </a:lnTo>
                  <a:lnTo>
                    <a:pt x="40335" y="677600"/>
                  </a:lnTo>
                  <a:lnTo>
                    <a:pt x="54457" y="634487"/>
                  </a:lnTo>
                  <a:lnTo>
                    <a:pt x="70546" y="592305"/>
                  </a:lnTo>
                  <a:lnTo>
                    <a:pt x="88549" y="551109"/>
                  </a:lnTo>
                  <a:lnTo>
                    <a:pt x="108411" y="510953"/>
                  </a:lnTo>
                  <a:lnTo>
                    <a:pt x="130078" y="471892"/>
                  </a:lnTo>
                  <a:lnTo>
                    <a:pt x="153494" y="433980"/>
                  </a:lnTo>
                  <a:lnTo>
                    <a:pt x="178606" y="397272"/>
                  </a:lnTo>
                  <a:lnTo>
                    <a:pt x="205358" y="361822"/>
                  </a:lnTo>
                  <a:lnTo>
                    <a:pt x="233696" y="327685"/>
                  </a:lnTo>
                  <a:lnTo>
                    <a:pt x="263566" y="294917"/>
                  </a:lnTo>
                  <a:lnTo>
                    <a:pt x="294913" y="263570"/>
                  </a:lnTo>
                  <a:lnTo>
                    <a:pt x="327682" y="233700"/>
                  </a:lnTo>
                  <a:lnTo>
                    <a:pt x="361819" y="205362"/>
                  </a:lnTo>
                  <a:lnTo>
                    <a:pt x="397268" y="178610"/>
                  </a:lnTo>
                  <a:lnTo>
                    <a:pt x="433977" y="153498"/>
                  </a:lnTo>
                  <a:lnTo>
                    <a:pt x="471889" y="130082"/>
                  </a:lnTo>
                  <a:lnTo>
                    <a:pt x="510951" y="108416"/>
                  </a:lnTo>
                  <a:lnTo>
                    <a:pt x="551108" y="88553"/>
                  </a:lnTo>
                  <a:lnTo>
                    <a:pt x="592304" y="70550"/>
                  </a:lnTo>
                  <a:lnTo>
                    <a:pt x="634487" y="54461"/>
                  </a:lnTo>
                  <a:lnTo>
                    <a:pt x="677600" y="40339"/>
                  </a:lnTo>
                  <a:lnTo>
                    <a:pt x="721590" y="28241"/>
                  </a:lnTo>
                  <a:lnTo>
                    <a:pt x="766402" y="18219"/>
                  </a:lnTo>
                  <a:lnTo>
                    <a:pt x="811981" y="10330"/>
                  </a:lnTo>
                  <a:lnTo>
                    <a:pt x="858273" y="4627"/>
                  </a:lnTo>
                  <a:lnTo>
                    <a:pt x="905223" y="1165"/>
                  </a:lnTo>
                  <a:lnTo>
                    <a:pt x="952774" y="0"/>
                  </a:lnTo>
                  <a:lnTo>
                    <a:pt x="1000329" y="1165"/>
                  </a:lnTo>
                  <a:lnTo>
                    <a:pt x="1047279" y="4627"/>
                  </a:lnTo>
                  <a:lnTo>
                    <a:pt x="1093571" y="10330"/>
                  </a:lnTo>
                  <a:lnTo>
                    <a:pt x="1139150" y="18219"/>
                  </a:lnTo>
                  <a:lnTo>
                    <a:pt x="1183962" y="28241"/>
                  </a:lnTo>
                  <a:lnTo>
                    <a:pt x="1227952" y="40339"/>
                  </a:lnTo>
                  <a:lnTo>
                    <a:pt x="1271065" y="54461"/>
                  </a:lnTo>
                  <a:lnTo>
                    <a:pt x="1313248" y="70550"/>
                  </a:lnTo>
                  <a:lnTo>
                    <a:pt x="1354444" y="88553"/>
                  </a:lnTo>
                  <a:lnTo>
                    <a:pt x="1394601" y="108416"/>
                  </a:lnTo>
                  <a:lnTo>
                    <a:pt x="1433663" y="130082"/>
                  </a:lnTo>
                  <a:lnTo>
                    <a:pt x="1471575" y="153498"/>
                  </a:lnTo>
                  <a:lnTo>
                    <a:pt x="1508284" y="178610"/>
                  </a:lnTo>
                  <a:lnTo>
                    <a:pt x="1543733" y="205362"/>
                  </a:lnTo>
                  <a:lnTo>
                    <a:pt x="1577870" y="233700"/>
                  </a:lnTo>
                  <a:lnTo>
                    <a:pt x="1610639" y="263570"/>
                  </a:lnTo>
                  <a:lnTo>
                    <a:pt x="1641986" y="294917"/>
                  </a:lnTo>
                  <a:lnTo>
                    <a:pt x="1671856" y="327685"/>
                  </a:lnTo>
                  <a:lnTo>
                    <a:pt x="1700194" y="361822"/>
                  </a:lnTo>
                  <a:lnTo>
                    <a:pt x="1726946" y="397272"/>
                  </a:lnTo>
                  <a:lnTo>
                    <a:pt x="1752058" y="433980"/>
                  </a:lnTo>
                  <a:lnTo>
                    <a:pt x="1775474" y="471892"/>
                  </a:lnTo>
                  <a:lnTo>
                    <a:pt x="1797141" y="510953"/>
                  </a:lnTo>
                  <a:lnTo>
                    <a:pt x="1817003" y="551109"/>
                  </a:lnTo>
                  <a:lnTo>
                    <a:pt x="1835006" y="592305"/>
                  </a:lnTo>
                  <a:lnTo>
                    <a:pt x="1851095" y="634487"/>
                  </a:lnTo>
                  <a:lnTo>
                    <a:pt x="1865217" y="677600"/>
                  </a:lnTo>
                  <a:lnTo>
                    <a:pt x="1877315" y="721589"/>
                  </a:lnTo>
                  <a:lnTo>
                    <a:pt x="1887336" y="766400"/>
                  </a:lnTo>
                  <a:lnTo>
                    <a:pt x="1895226" y="811979"/>
                  </a:lnTo>
                  <a:lnTo>
                    <a:pt x="1900929" y="858269"/>
                  </a:lnTo>
                  <a:lnTo>
                    <a:pt x="1904390" y="905218"/>
                  </a:lnTo>
                  <a:lnTo>
                    <a:pt x="1905549" y="952771"/>
                  </a:lnTo>
                  <a:lnTo>
                    <a:pt x="1904390" y="1000324"/>
                  </a:lnTo>
                  <a:lnTo>
                    <a:pt x="1900929" y="1047274"/>
                  </a:lnTo>
                  <a:lnTo>
                    <a:pt x="1895226" y="1093566"/>
                  </a:lnTo>
                  <a:lnTo>
                    <a:pt x="1887336" y="1139146"/>
                  </a:lnTo>
                  <a:lnTo>
                    <a:pt x="1877315" y="1183958"/>
                  </a:lnTo>
                  <a:lnTo>
                    <a:pt x="1865217" y="1227949"/>
                  </a:lnTo>
                  <a:lnTo>
                    <a:pt x="1851095" y="1271063"/>
                  </a:lnTo>
                  <a:lnTo>
                    <a:pt x="1835006" y="1313246"/>
                  </a:lnTo>
                  <a:lnTo>
                    <a:pt x="1817003" y="1354444"/>
                  </a:lnTo>
                  <a:lnTo>
                    <a:pt x="1797141" y="1394601"/>
                  </a:lnTo>
                  <a:lnTo>
                    <a:pt x="1775474" y="1433664"/>
                  </a:lnTo>
                  <a:lnTo>
                    <a:pt x="1752058" y="1471577"/>
                  </a:lnTo>
                  <a:lnTo>
                    <a:pt x="1726946" y="1508287"/>
                  </a:lnTo>
                  <a:lnTo>
                    <a:pt x="1700194" y="1543738"/>
                  </a:lnTo>
                  <a:lnTo>
                    <a:pt x="1671856" y="1577875"/>
                  </a:lnTo>
                  <a:lnTo>
                    <a:pt x="1641986" y="1610645"/>
                  </a:lnTo>
                  <a:lnTo>
                    <a:pt x="1610639" y="1641993"/>
                  </a:lnTo>
                  <a:lnTo>
                    <a:pt x="1577870" y="1671864"/>
                  </a:lnTo>
                  <a:lnTo>
                    <a:pt x="1543733" y="1700204"/>
                  </a:lnTo>
                  <a:lnTo>
                    <a:pt x="1508284" y="1726957"/>
                  </a:lnTo>
                  <a:lnTo>
                    <a:pt x="1471575" y="1752069"/>
                  </a:lnTo>
                  <a:lnTo>
                    <a:pt x="1433663" y="1775487"/>
                  </a:lnTo>
                  <a:lnTo>
                    <a:pt x="1394601" y="1797154"/>
                  </a:lnTo>
                  <a:lnTo>
                    <a:pt x="1354444" y="1817017"/>
                  </a:lnTo>
                  <a:lnTo>
                    <a:pt x="1313248" y="1835021"/>
                  </a:lnTo>
                  <a:lnTo>
                    <a:pt x="1271065" y="1851111"/>
                  </a:lnTo>
                  <a:lnTo>
                    <a:pt x="1227952" y="1865234"/>
                  </a:lnTo>
                  <a:lnTo>
                    <a:pt x="1183962" y="1877333"/>
                  </a:lnTo>
                  <a:lnTo>
                    <a:pt x="1139150" y="1887355"/>
                  </a:lnTo>
                  <a:lnTo>
                    <a:pt x="1093571" y="1895244"/>
                  </a:lnTo>
                  <a:lnTo>
                    <a:pt x="1047279" y="1900947"/>
                  </a:lnTo>
                  <a:lnTo>
                    <a:pt x="1000329" y="1904409"/>
                  </a:lnTo>
                  <a:lnTo>
                    <a:pt x="953552" y="1905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984367" y="7872174"/>
            <a:ext cx="1228725" cy="6019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3750" spc="-14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750" spc="-143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777" sz="5625" spc="-1462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750" spc="-48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7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90336" y="8523992"/>
            <a:ext cx="1216660" cy="6019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750" spc="-35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7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400293" y="7680853"/>
            <a:ext cx="1622425" cy="1603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7810" marR="5080" indent="-245745">
              <a:lnSpc>
                <a:spcPct val="116300"/>
              </a:lnSpc>
              <a:spcBef>
                <a:spcPts val="100"/>
              </a:spcBef>
            </a:pPr>
            <a:r>
              <a:rPr dirty="0" sz="4450" spc="-8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450" spc="-20">
                <a:solidFill>
                  <a:srgbClr val="FFFFFF"/>
                </a:solidFill>
                <a:latin typeface="Arial"/>
                <a:cs typeface="Arial"/>
              </a:rPr>
              <a:t>4.8%</a:t>
            </a:r>
            <a:endParaRPr sz="445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46837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  <a:latin typeface="Verdana"/>
                <a:cs typeface="Verdana"/>
              </a:rPr>
              <a:t>KEY</a:t>
            </a:r>
            <a:r>
              <a:rPr dirty="0" spc="-7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pc="-420">
                <a:solidFill>
                  <a:srgbClr val="FFFFFF"/>
                </a:solidFill>
                <a:latin typeface="Verdana"/>
                <a:cs typeface="Verdana"/>
              </a:rPr>
              <a:t>INSIGHTS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840371" y="2787591"/>
            <a:ext cx="1161415" cy="6019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750" spc="-455" b="1">
                <a:solidFill>
                  <a:srgbClr val="1E2F47"/>
                </a:solidFill>
                <a:latin typeface="Verdana"/>
                <a:cs typeface="Verdana"/>
              </a:rPr>
              <a:t>2022</a:t>
            </a:r>
            <a:endParaRPr sz="37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159844" y="2256977"/>
            <a:ext cx="4103370" cy="1603375"/>
          </a:xfrm>
          <a:prstGeom prst="rect">
            <a:avLst/>
          </a:prstGeom>
        </p:spPr>
        <p:txBody>
          <a:bodyPr wrap="square" lIns="0" tIns="1238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dirty="0" sz="4450" spc="-30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4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-42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69"/>
              </a:spcBef>
            </a:pPr>
            <a:r>
              <a:rPr dirty="0" sz="4450" spc="-24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4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-180">
                <a:solidFill>
                  <a:srgbClr val="FFFFFF"/>
                </a:solidFill>
                <a:latin typeface="Arial"/>
                <a:cs typeface="Arial"/>
              </a:rPr>
              <a:t>41.9</a:t>
            </a:r>
            <a:r>
              <a:rPr dirty="0" sz="445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21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45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468392" y="4631313"/>
            <a:ext cx="7918450" cy="2397760"/>
            <a:chOff x="468392" y="4631313"/>
            <a:chExt cx="7918450" cy="2397760"/>
          </a:xfrm>
        </p:grpSpPr>
        <p:sp>
          <p:nvSpPr>
            <p:cNvPr id="19" name="object 19" descr=""/>
            <p:cNvSpPr/>
            <p:nvPr/>
          </p:nvSpPr>
          <p:spPr>
            <a:xfrm>
              <a:off x="468392" y="4631313"/>
              <a:ext cx="7918450" cy="2397760"/>
            </a:xfrm>
            <a:custGeom>
              <a:avLst/>
              <a:gdLst/>
              <a:ahLst/>
              <a:cxnLst/>
              <a:rect l="l" t="t" r="r" b="b"/>
              <a:pathLst>
                <a:path w="7918450" h="2397759">
                  <a:moveTo>
                    <a:pt x="6966286" y="2397236"/>
                  </a:moveTo>
                  <a:lnTo>
                    <a:pt x="951923" y="2397236"/>
                  </a:lnTo>
                  <a:lnTo>
                    <a:pt x="902129" y="2395919"/>
                  </a:lnTo>
                  <a:lnTo>
                    <a:pt x="852129" y="2391951"/>
                  </a:lnTo>
                  <a:lnTo>
                    <a:pt x="802595" y="2385384"/>
                  </a:lnTo>
                  <a:lnTo>
                    <a:pt x="753621" y="2376258"/>
                  </a:lnTo>
                  <a:lnTo>
                    <a:pt x="705302" y="2364614"/>
                  </a:lnTo>
                  <a:lnTo>
                    <a:pt x="657733" y="2350490"/>
                  </a:lnTo>
                  <a:lnTo>
                    <a:pt x="611008" y="2333925"/>
                  </a:lnTo>
                  <a:lnTo>
                    <a:pt x="565223" y="2314959"/>
                  </a:lnTo>
                  <a:lnTo>
                    <a:pt x="520471" y="2293631"/>
                  </a:lnTo>
                  <a:lnTo>
                    <a:pt x="476848" y="2269980"/>
                  </a:lnTo>
                  <a:lnTo>
                    <a:pt x="434449" y="2244047"/>
                  </a:lnTo>
                  <a:lnTo>
                    <a:pt x="393367" y="2215869"/>
                  </a:lnTo>
                  <a:lnTo>
                    <a:pt x="353699" y="2185488"/>
                  </a:lnTo>
                  <a:lnTo>
                    <a:pt x="315538" y="2152941"/>
                  </a:lnTo>
                  <a:lnTo>
                    <a:pt x="278980" y="2118268"/>
                  </a:lnTo>
                  <a:lnTo>
                    <a:pt x="244304" y="2081707"/>
                  </a:lnTo>
                  <a:lnTo>
                    <a:pt x="211756" y="2043544"/>
                  </a:lnTo>
                  <a:lnTo>
                    <a:pt x="181373" y="2003874"/>
                  </a:lnTo>
                  <a:lnTo>
                    <a:pt x="153195" y="1962792"/>
                  </a:lnTo>
                  <a:lnTo>
                    <a:pt x="127261" y="1920393"/>
                  </a:lnTo>
                  <a:lnTo>
                    <a:pt x="103611" y="1876770"/>
                  </a:lnTo>
                  <a:lnTo>
                    <a:pt x="82284" y="1832019"/>
                  </a:lnTo>
                  <a:lnTo>
                    <a:pt x="63319" y="1786235"/>
                  </a:lnTo>
                  <a:lnTo>
                    <a:pt x="46756" y="1739511"/>
                  </a:lnTo>
                  <a:lnTo>
                    <a:pt x="32633" y="1691943"/>
                  </a:lnTo>
                  <a:lnTo>
                    <a:pt x="20989" y="1643625"/>
                  </a:lnTo>
                  <a:lnTo>
                    <a:pt x="11865" y="1594653"/>
                  </a:lnTo>
                  <a:lnTo>
                    <a:pt x="5299" y="1545120"/>
                  </a:lnTo>
                  <a:lnTo>
                    <a:pt x="1331" y="1495121"/>
                  </a:lnTo>
                  <a:lnTo>
                    <a:pt x="0" y="1444752"/>
                  </a:lnTo>
                  <a:lnTo>
                    <a:pt x="0" y="952499"/>
                  </a:lnTo>
                  <a:lnTo>
                    <a:pt x="1331" y="902130"/>
                  </a:lnTo>
                  <a:lnTo>
                    <a:pt x="5299" y="852131"/>
                  </a:lnTo>
                  <a:lnTo>
                    <a:pt x="11865" y="802598"/>
                  </a:lnTo>
                  <a:lnTo>
                    <a:pt x="20989" y="753625"/>
                  </a:lnTo>
                  <a:lnTo>
                    <a:pt x="32633" y="705308"/>
                  </a:lnTo>
                  <a:lnTo>
                    <a:pt x="46756" y="657740"/>
                  </a:lnTo>
                  <a:lnTo>
                    <a:pt x="63319" y="611016"/>
                  </a:lnTo>
                  <a:lnTo>
                    <a:pt x="82284" y="565231"/>
                  </a:lnTo>
                  <a:lnTo>
                    <a:pt x="103611" y="520480"/>
                  </a:lnTo>
                  <a:lnTo>
                    <a:pt x="127261" y="476858"/>
                  </a:lnTo>
                  <a:lnTo>
                    <a:pt x="153195" y="434458"/>
                  </a:lnTo>
                  <a:lnTo>
                    <a:pt x="181373" y="393376"/>
                  </a:lnTo>
                  <a:lnTo>
                    <a:pt x="211756" y="353707"/>
                  </a:lnTo>
                  <a:lnTo>
                    <a:pt x="244304" y="315544"/>
                  </a:lnTo>
                  <a:lnTo>
                    <a:pt x="278980" y="278983"/>
                  </a:lnTo>
                  <a:lnTo>
                    <a:pt x="315538" y="244310"/>
                  </a:lnTo>
                  <a:lnTo>
                    <a:pt x="353699" y="211763"/>
                  </a:lnTo>
                  <a:lnTo>
                    <a:pt x="393367" y="181381"/>
                  </a:lnTo>
                  <a:lnTo>
                    <a:pt x="434449" y="153204"/>
                  </a:lnTo>
                  <a:lnTo>
                    <a:pt x="476848" y="127270"/>
                  </a:lnTo>
                  <a:lnTo>
                    <a:pt x="520471" y="103620"/>
                  </a:lnTo>
                  <a:lnTo>
                    <a:pt x="565223" y="82292"/>
                  </a:lnTo>
                  <a:lnTo>
                    <a:pt x="611008" y="63326"/>
                  </a:lnTo>
                  <a:lnTo>
                    <a:pt x="657733" y="46761"/>
                  </a:lnTo>
                  <a:lnTo>
                    <a:pt x="705302" y="32637"/>
                  </a:lnTo>
                  <a:lnTo>
                    <a:pt x="753621" y="20992"/>
                  </a:lnTo>
                  <a:lnTo>
                    <a:pt x="802595" y="11867"/>
                  </a:lnTo>
                  <a:lnTo>
                    <a:pt x="852129" y="5300"/>
                  </a:lnTo>
                  <a:lnTo>
                    <a:pt x="902129" y="1331"/>
                  </a:lnTo>
                  <a:lnTo>
                    <a:pt x="952495" y="0"/>
                  </a:lnTo>
                  <a:lnTo>
                    <a:pt x="6965713" y="0"/>
                  </a:lnTo>
                  <a:lnTo>
                    <a:pt x="7016079" y="1331"/>
                  </a:lnTo>
                  <a:lnTo>
                    <a:pt x="7066079" y="5300"/>
                  </a:lnTo>
                  <a:lnTo>
                    <a:pt x="7115614" y="11867"/>
                  </a:lnTo>
                  <a:lnTo>
                    <a:pt x="7164589" y="20992"/>
                  </a:lnTo>
                  <a:lnTo>
                    <a:pt x="7212909" y="32637"/>
                  </a:lnTo>
                  <a:lnTo>
                    <a:pt x="7260479" y="46761"/>
                  </a:lnTo>
                  <a:lnTo>
                    <a:pt x="7307206" y="63326"/>
                  </a:lnTo>
                  <a:lnTo>
                    <a:pt x="7352994" y="82292"/>
                  </a:lnTo>
                  <a:lnTo>
                    <a:pt x="7397748" y="103620"/>
                  </a:lnTo>
                  <a:lnTo>
                    <a:pt x="7441373" y="127270"/>
                  </a:lnTo>
                  <a:lnTo>
                    <a:pt x="7483775" y="153204"/>
                  </a:lnTo>
                  <a:lnTo>
                    <a:pt x="7524860" y="181381"/>
                  </a:lnTo>
                  <a:lnTo>
                    <a:pt x="7564531" y="211763"/>
                  </a:lnTo>
                  <a:lnTo>
                    <a:pt x="7602695" y="244310"/>
                  </a:lnTo>
                  <a:lnTo>
                    <a:pt x="7639256" y="278983"/>
                  </a:lnTo>
                  <a:lnTo>
                    <a:pt x="7673929" y="315544"/>
                  </a:lnTo>
                  <a:lnTo>
                    <a:pt x="7706474" y="353707"/>
                  </a:lnTo>
                  <a:lnTo>
                    <a:pt x="7736855" y="393376"/>
                  </a:lnTo>
                  <a:lnTo>
                    <a:pt x="7765030" y="434458"/>
                  </a:lnTo>
                  <a:lnTo>
                    <a:pt x="7790961" y="476858"/>
                  </a:lnTo>
                  <a:lnTo>
                    <a:pt x="7814608" y="520480"/>
                  </a:lnTo>
                  <a:lnTo>
                    <a:pt x="7835933" y="565231"/>
                  </a:lnTo>
                  <a:lnTo>
                    <a:pt x="7854896" y="611016"/>
                  </a:lnTo>
                  <a:lnTo>
                    <a:pt x="7871458" y="657740"/>
                  </a:lnTo>
                  <a:lnTo>
                    <a:pt x="7885580" y="705308"/>
                  </a:lnTo>
                  <a:lnTo>
                    <a:pt x="7897222" y="753625"/>
                  </a:lnTo>
                  <a:lnTo>
                    <a:pt x="7906345" y="802598"/>
                  </a:lnTo>
                  <a:lnTo>
                    <a:pt x="7912910" y="852131"/>
                  </a:lnTo>
                  <a:lnTo>
                    <a:pt x="7916878" y="902130"/>
                  </a:lnTo>
                  <a:lnTo>
                    <a:pt x="7918209" y="952499"/>
                  </a:lnTo>
                  <a:lnTo>
                    <a:pt x="7918209" y="1444752"/>
                  </a:lnTo>
                  <a:lnTo>
                    <a:pt x="7916878" y="1495121"/>
                  </a:lnTo>
                  <a:lnTo>
                    <a:pt x="7912910" y="1545120"/>
                  </a:lnTo>
                  <a:lnTo>
                    <a:pt x="7906345" y="1594653"/>
                  </a:lnTo>
                  <a:lnTo>
                    <a:pt x="7897222" y="1643625"/>
                  </a:lnTo>
                  <a:lnTo>
                    <a:pt x="7885580" y="1691943"/>
                  </a:lnTo>
                  <a:lnTo>
                    <a:pt x="7871458" y="1739511"/>
                  </a:lnTo>
                  <a:lnTo>
                    <a:pt x="7854896" y="1786235"/>
                  </a:lnTo>
                  <a:lnTo>
                    <a:pt x="7835933" y="1832019"/>
                  </a:lnTo>
                  <a:lnTo>
                    <a:pt x="7814608" y="1876770"/>
                  </a:lnTo>
                  <a:lnTo>
                    <a:pt x="7790961" y="1920393"/>
                  </a:lnTo>
                  <a:lnTo>
                    <a:pt x="7765030" y="1962792"/>
                  </a:lnTo>
                  <a:lnTo>
                    <a:pt x="7736855" y="2003874"/>
                  </a:lnTo>
                  <a:lnTo>
                    <a:pt x="7706474" y="2043544"/>
                  </a:lnTo>
                  <a:lnTo>
                    <a:pt x="7673929" y="2081707"/>
                  </a:lnTo>
                  <a:lnTo>
                    <a:pt x="7639256" y="2118268"/>
                  </a:lnTo>
                  <a:lnTo>
                    <a:pt x="7602695" y="2152941"/>
                  </a:lnTo>
                  <a:lnTo>
                    <a:pt x="7564531" y="2185488"/>
                  </a:lnTo>
                  <a:lnTo>
                    <a:pt x="7524860" y="2215869"/>
                  </a:lnTo>
                  <a:lnTo>
                    <a:pt x="7483775" y="2244047"/>
                  </a:lnTo>
                  <a:lnTo>
                    <a:pt x="7441373" y="2269980"/>
                  </a:lnTo>
                  <a:lnTo>
                    <a:pt x="7397748" y="2293631"/>
                  </a:lnTo>
                  <a:lnTo>
                    <a:pt x="7352994" y="2314959"/>
                  </a:lnTo>
                  <a:lnTo>
                    <a:pt x="7307206" y="2333925"/>
                  </a:lnTo>
                  <a:lnTo>
                    <a:pt x="7260479" y="2350490"/>
                  </a:lnTo>
                  <a:lnTo>
                    <a:pt x="7212909" y="2364614"/>
                  </a:lnTo>
                  <a:lnTo>
                    <a:pt x="7164589" y="2376258"/>
                  </a:lnTo>
                  <a:lnTo>
                    <a:pt x="7115614" y="2385384"/>
                  </a:lnTo>
                  <a:lnTo>
                    <a:pt x="7066079" y="2391951"/>
                  </a:lnTo>
                  <a:lnTo>
                    <a:pt x="7016079" y="2395919"/>
                  </a:lnTo>
                  <a:lnTo>
                    <a:pt x="6966286" y="2397236"/>
                  </a:lnTo>
                  <a:close/>
                </a:path>
              </a:pathLst>
            </a:custGeom>
            <a:solidFill>
              <a:srgbClr val="795A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481" y="4954096"/>
              <a:ext cx="1933574" cy="1933559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645963" y="4876800"/>
              <a:ext cx="1905635" cy="1905635"/>
            </a:xfrm>
            <a:custGeom>
              <a:avLst/>
              <a:gdLst/>
              <a:ahLst/>
              <a:cxnLst/>
              <a:rect l="l" t="t" r="r" b="b"/>
              <a:pathLst>
                <a:path w="1905635" h="1905634">
                  <a:moveTo>
                    <a:pt x="952776" y="1905548"/>
                  </a:moveTo>
                  <a:lnTo>
                    <a:pt x="905223" y="1904382"/>
                  </a:lnTo>
                  <a:lnTo>
                    <a:pt x="858273" y="1900920"/>
                  </a:lnTo>
                  <a:lnTo>
                    <a:pt x="811981" y="1895217"/>
                  </a:lnTo>
                  <a:lnTo>
                    <a:pt x="766402" y="1887328"/>
                  </a:lnTo>
                  <a:lnTo>
                    <a:pt x="721590" y="1877307"/>
                  </a:lnTo>
                  <a:lnTo>
                    <a:pt x="677600" y="1865209"/>
                  </a:lnTo>
                  <a:lnTo>
                    <a:pt x="634487" y="1851088"/>
                  </a:lnTo>
                  <a:lnTo>
                    <a:pt x="592304" y="1834998"/>
                  </a:lnTo>
                  <a:lnTo>
                    <a:pt x="551108" y="1816995"/>
                  </a:lnTo>
                  <a:lnTo>
                    <a:pt x="510951" y="1797133"/>
                  </a:lnTo>
                  <a:lnTo>
                    <a:pt x="471889" y="1775467"/>
                  </a:lnTo>
                  <a:lnTo>
                    <a:pt x="433977" y="1752051"/>
                  </a:lnTo>
                  <a:lnTo>
                    <a:pt x="397268" y="1726940"/>
                  </a:lnTo>
                  <a:lnTo>
                    <a:pt x="361819" y="1700188"/>
                  </a:lnTo>
                  <a:lnTo>
                    <a:pt x="327682" y="1671850"/>
                  </a:lnTo>
                  <a:lnTo>
                    <a:pt x="294913" y="1641980"/>
                  </a:lnTo>
                  <a:lnTo>
                    <a:pt x="263566" y="1610634"/>
                  </a:lnTo>
                  <a:lnTo>
                    <a:pt x="233696" y="1577865"/>
                  </a:lnTo>
                  <a:lnTo>
                    <a:pt x="205358" y="1543729"/>
                  </a:lnTo>
                  <a:lnTo>
                    <a:pt x="178606" y="1508279"/>
                  </a:lnTo>
                  <a:lnTo>
                    <a:pt x="153494" y="1471571"/>
                  </a:lnTo>
                  <a:lnTo>
                    <a:pt x="130078" y="1433659"/>
                  </a:lnTo>
                  <a:lnTo>
                    <a:pt x="108411" y="1394597"/>
                  </a:lnTo>
                  <a:lnTo>
                    <a:pt x="88549" y="1354441"/>
                  </a:lnTo>
                  <a:lnTo>
                    <a:pt x="70546" y="1313244"/>
                  </a:lnTo>
                  <a:lnTo>
                    <a:pt x="54457" y="1271062"/>
                  </a:lnTo>
                  <a:lnTo>
                    <a:pt x="40335" y="1227949"/>
                  </a:lnTo>
                  <a:lnTo>
                    <a:pt x="28237" y="1183959"/>
                  </a:lnTo>
                  <a:lnTo>
                    <a:pt x="18216" y="1139148"/>
                  </a:lnTo>
                  <a:lnTo>
                    <a:pt x="10326" y="1093569"/>
                  </a:lnTo>
                  <a:lnTo>
                    <a:pt x="4623" y="1047277"/>
                  </a:lnTo>
                  <a:lnTo>
                    <a:pt x="1162" y="1000327"/>
                  </a:lnTo>
                  <a:lnTo>
                    <a:pt x="0" y="952617"/>
                  </a:lnTo>
                  <a:lnTo>
                    <a:pt x="1162" y="905220"/>
                  </a:lnTo>
                  <a:lnTo>
                    <a:pt x="4623" y="858270"/>
                  </a:lnTo>
                  <a:lnTo>
                    <a:pt x="10326" y="811979"/>
                  </a:lnTo>
                  <a:lnTo>
                    <a:pt x="18216" y="766400"/>
                  </a:lnTo>
                  <a:lnTo>
                    <a:pt x="28237" y="721588"/>
                  </a:lnTo>
                  <a:lnTo>
                    <a:pt x="40335" y="677598"/>
                  </a:lnTo>
                  <a:lnTo>
                    <a:pt x="54457" y="634485"/>
                  </a:lnTo>
                  <a:lnTo>
                    <a:pt x="70546" y="592303"/>
                  </a:lnTo>
                  <a:lnTo>
                    <a:pt x="88549" y="551106"/>
                  </a:lnTo>
                  <a:lnTo>
                    <a:pt x="108411" y="510950"/>
                  </a:lnTo>
                  <a:lnTo>
                    <a:pt x="130078" y="471888"/>
                  </a:lnTo>
                  <a:lnTo>
                    <a:pt x="153494" y="433976"/>
                  </a:lnTo>
                  <a:lnTo>
                    <a:pt x="178606" y="397268"/>
                  </a:lnTo>
                  <a:lnTo>
                    <a:pt x="205358" y="361819"/>
                  </a:lnTo>
                  <a:lnTo>
                    <a:pt x="233696" y="327682"/>
                  </a:lnTo>
                  <a:lnTo>
                    <a:pt x="263566" y="294913"/>
                  </a:lnTo>
                  <a:lnTo>
                    <a:pt x="294913" y="263567"/>
                  </a:lnTo>
                  <a:lnTo>
                    <a:pt x="327682" y="233698"/>
                  </a:lnTo>
                  <a:lnTo>
                    <a:pt x="361819" y="205359"/>
                  </a:lnTo>
                  <a:lnTo>
                    <a:pt x="397268" y="178608"/>
                  </a:lnTo>
                  <a:lnTo>
                    <a:pt x="433977" y="153496"/>
                  </a:lnTo>
                  <a:lnTo>
                    <a:pt x="471889" y="130080"/>
                  </a:lnTo>
                  <a:lnTo>
                    <a:pt x="510951" y="108414"/>
                  </a:lnTo>
                  <a:lnTo>
                    <a:pt x="551108" y="88552"/>
                  </a:lnTo>
                  <a:lnTo>
                    <a:pt x="592304" y="70549"/>
                  </a:lnTo>
                  <a:lnTo>
                    <a:pt x="634487" y="54460"/>
                  </a:lnTo>
                  <a:lnTo>
                    <a:pt x="677600" y="40339"/>
                  </a:lnTo>
                  <a:lnTo>
                    <a:pt x="721590" y="28240"/>
                  </a:lnTo>
                  <a:lnTo>
                    <a:pt x="766402" y="18219"/>
                  </a:lnTo>
                  <a:lnTo>
                    <a:pt x="811981" y="10330"/>
                  </a:lnTo>
                  <a:lnTo>
                    <a:pt x="858273" y="4627"/>
                  </a:lnTo>
                  <a:lnTo>
                    <a:pt x="905223" y="1165"/>
                  </a:lnTo>
                  <a:lnTo>
                    <a:pt x="952772" y="0"/>
                  </a:lnTo>
                  <a:lnTo>
                    <a:pt x="1000329" y="1165"/>
                  </a:lnTo>
                  <a:lnTo>
                    <a:pt x="1047279" y="4627"/>
                  </a:lnTo>
                  <a:lnTo>
                    <a:pt x="1093571" y="10330"/>
                  </a:lnTo>
                  <a:lnTo>
                    <a:pt x="1139150" y="18219"/>
                  </a:lnTo>
                  <a:lnTo>
                    <a:pt x="1183962" y="28240"/>
                  </a:lnTo>
                  <a:lnTo>
                    <a:pt x="1227952" y="40339"/>
                  </a:lnTo>
                  <a:lnTo>
                    <a:pt x="1271065" y="54460"/>
                  </a:lnTo>
                  <a:lnTo>
                    <a:pt x="1313248" y="70549"/>
                  </a:lnTo>
                  <a:lnTo>
                    <a:pt x="1354444" y="88552"/>
                  </a:lnTo>
                  <a:lnTo>
                    <a:pt x="1394601" y="108414"/>
                  </a:lnTo>
                  <a:lnTo>
                    <a:pt x="1433663" y="130080"/>
                  </a:lnTo>
                  <a:lnTo>
                    <a:pt x="1471575" y="153496"/>
                  </a:lnTo>
                  <a:lnTo>
                    <a:pt x="1508284" y="178608"/>
                  </a:lnTo>
                  <a:lnTo>
                    <a:pt x="1543733" y="205359"/>
                  </a:lnTo>
                  <a:lnTo>
                    <a:pt x="1577870" y="233698"/>
                  </a:lnTo>
                  <a:lnTo>
                    <a:pt x="1610639" y="263567"/>
                  </a:lnTo>
                  <a:lnTo>
                    <a:pt x="1641986" y="294913"/>
                  </a:lnTo>
                  <a:lnTo>
                    <a:pt x="1671856" y="327682"/>
                  </a:lnTo>
                  <a:lnTo>
                    <a:pt x="1700194" y="361819"/>
                  </a:lnTo>
                  <a:lnTo>
                    <a:pt x="1726946" y="397268"/>
                  </a:lnTo>
                  <a:lnTo>
                    <a:pt x="1752058" y="433976"/>
                  </a:lnTo>
                  <a:lnTo>
                    <a:pt x="1775474" y="471888"/>
                  </a:lnTo>
                  <a:lnTo>
                    <a:pt x="1797141" y="510950"/>
                  </a:lnTo>
                  <a:lnTo>
                    <a:pt x="1817003" y="551106"/>
                  </a:lnTo>
                  <a:lnTo>
                    <a:pt x="1835006" y="592303"/>
                  </a:lnTo>
                  <a:lnTo>
                    <a:pt x="1851095" y="634485"/>
                  </a:lnTo>
                  <a:lnTo>
                    <a:pt x="1865217" y="677598"/>
                  </a:lnTo>
                  <a:lnTo>
                    <a:pt x="1877315" y="721588"/>
                  </a:lnTo>
                  <a:lnTo>
                    <a:pt x="1887336" y="766400"/>
                  </a:lnTo>
                  <a:lnTo>
                    <a:pt x="1895226" y="811979"/>
                  </a:lnTo>
                  <a:lnTo>
                    <a:pt x="1900929" y="858270"/>
                  </a:lnTo>
                  <a:lnTo>
                    <a:pt x="1904390" y="905220"/>
                  </a:lnTo>
                  <a:lnTo>
                    <a:pt x="1905549" y="952774"/>
                  </a:lnTo>
                  <a:lnTo>
                    <a:pt x="1904390" y="1000327"/>
                  </a:lnTo>
                  <a:lnTo>
                    <a:pt x="1900929" y="1047277"/>
                  </a:lnTo>
                  <a:lnTo>
                    <a:pt x="1895226" y="1093569"/>
                  </a:lnTo>
                  <a:lnTo>
                    <a:pt x="1887336" y="1139148"/>
                  </a:lnTo>
                  <a:lnTo>
                    <a:pt x="1877315" y="1183959"/>
                  </a:lnTo>
                  <a:lnTo>
                    <a:pt x="1865217" y="1227949"/>
                  </a:lnTo>
                  <a:lnTo>
                    <a:pt x="1851095" y="1271062"/>
                  </a:lnTo>
                  <a:lnTo>
                    <a:pt x="1835006" y="1313244"/>
                  </a:lnTo>
                  <a:lnTo>
                    <a:pt x="1817003" y="1354441"/>
                  </a:lnTo>
                  <a:lnTo>
                    <a:pt x="1797141" y="1394597"/>
                  </a:lnTo>
                  <a:lnTo>
                    <a:pt x="1775474" y="1433659"/>
                  </a:lnTo>
                  <a:lnTo>
                    <a:pt x="1752058" y="1471571"/>
                  </a:lnTo>
                  <a:lnTo>
                    <a:pt x="1726946" y="1508279"/>
                  </a:lnTo>
                  <a:lnTo>
                    <a:pt x="1700194" y="1543729"/>
                  </a:lnTo>
                  <a:lnTo>
                    <a:pt x="1671856" y="1577865"/>
                  </a:lnTo>
                  <a:lnTo>
                    <a:pt x="1641986" y="1610634"/>
                  </a:lnTo>
                  <a:lnTo>
                    <a:pt x="1610639" y="1641980"/>
                  </a:lnTo>
                  <a:lnTo>
                    <a:pt x="1577870" y="1671850"/>
                  </a:lnTo>
                  <a:lnTo>
                    <a:pt x="1543733" y="1700188"/>
                  </a:lnTo>
                  <a:lnTo>
                    <a:pt x="1508284" y="1726940"/>
                  </a:lnTo>
                  <a:lnTo>
                    <a:pt x="1471575" y="1752051"/>
                  </a:lnTo>
                  <a:lnTo>
                    <a:pt x="1433663" y="1775467"/>
                  </a:lnTo>
                  <a:lnTo>
                    <a:pt x="1394601" y="1797133"/>
                  </a:lnTo>
                  <a:lnTo>
                    <a:pt x="1354444" y="1816995"/>
                  </a:lnTo>
                  <a:lnTo>
                    <a:pt x="1313248" y="1834998"/>
                  </a:lnTo>
                  <a:lnTo>
                    <a:pt x="1271065" y="1851088"/>
                  </a:lnTo>
                  <a:lnTo>
                    <a:pt x="1227952" y="1865209"/>
                  </a:lnTo>
                  <a:lnTo>
                    <a:pt x="1183962" y="1877307"/>
                  </a:lnTo>
                  <a:lnTo>
                    <a:pt x="1139150" y="1887328"/>
                  </a:lnTo>
                  <a:lnTo>
                    <a:pt x="1093571" y="1895217"/>
                  </a:lnTo>
                  <a:lnTo>
                    <a:pt x="1047279" y="1900920"/>
                  </a:lnTo>
                  <a:lnTo>
                    <a:pt x="1000329" y="1904382"/>
                  </a:lnTo>
                  <a:lnTo>
                    <a:pt x="952776" y="19055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990336" y="5499519"/>
            <a:ext cx="1216660" cy="6019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750" spc="-35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75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071310" y="4968925"/>
            <a:ext cx="4280535" cy="1603375"/>
          </a:xfrm>
          <a:prstGeom prst="rect">
            <a:avLst/>
          </a:prstGeom>
        </p:spPr>
        <p:txBody>
          <a:bodyPr wrap="square" lIns="0" tIns="1238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dirty="0" sz="4450" spc="-290">
                <a:solidFill>
                  <a:srgbClr val="FFFFFF"/>
                </a:solidFill>
                <a:latin typeface="Arial"/>
                <a:cs typeface="Arial"/>
              </a:rPr>
              <a:t>FORECAST</a:t>
            </a:r>
            <a:endParaRPr sz="4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69"/>
              </a:spcBef>
            </a:pPr>
            <a:r>
              <a:rPr dirty="0" sz="4450" spc="-24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4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150">
                <a:solidFill>
                  <a:srgbClr val="FFFFFF"/>
                </a:solidFill>
                <a:latin typeface="Arial"/>
                <a:cs typeface="Arial"/>
              </a:rPr>
              <a:t>60.9</a:t>
            </a:r>
            <a:r>
              <a:rPr dirty="0" sz="44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21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672" y="1909983"/>
            <a:ext cx="9817735" cy="2313305"/>
            <a:chOff x="672" y="1909983"/>
            <a:chExt cx="9817735" cy="2313305"/>
          </a:xfrm>
        </p:grpSpPr>
        <p:sp>
          <p:nvSpPr>
            <p:cNvPr id="5" name="object 5" descr=""/>
            <p:cNvSpPr/>
            <p:nvPr/>
          </p:nvSpPr>
          <p:spPr>
            <a:xfrm>
              <a:off x="3198449" y="1909983"/>
              <a:ext cx="6619875" cy="2313305"/>
            </a:xfrm>
            <a:custGeom>
              <a:avLst/>
              <a:gdLst/>
              <a:ahLst/>
              <a:cxnLst/>
              <a:rect l="l" t="t" r="r" b="b"/>
              <a:pathLst>
                <a:path w="6619875" h="2313304">
                  <a:moveTo>
                    <a:pt x="6518025" y="2312928"/>
                  </a:moveTo>
                  <a:lnTo>
                    <a:pt x="101742" y="2312928"/>
                  </a:lnTo>
                  <a:lnTo>
                    <a:pt x="62197" y="2304918"/>
                  </a:lnTo>
                  <a:lnTo>
                    <a:pt x="29851" y="2283092"/>
                  </a:lnTo>
                  <a:lnTo>
                    <a:pt x="8014" y="2250756"/>
                  </a:lnTo>
                  <a:lnTo>
                    <a:pt x="0" y="2211217"/>
                  </a:lnTo>
                  <a:lnTo>
                    <a:pt x="0" y="101732"/>
                  </a:lnTo>
                  <a:lnTo>
                    <a:pt x="8014" y="62187"/>
                  </a:lnTo>
                  <a:lnTo>
                    <a:pt x="29851" y="29844"/>
                  </a:lnTo>
                  <a:lnTo>
                    <a:pt x="62197" y="8012"/>
                  </a:lnTo>
                  <a:lnTo>
                    <a:pt x="101741" y="0"/>
                  </a:lnTo>
                  <a:lnTo>
                    <a:pt x="6518025" y="0"/>
                  </a:lnTo>
                  <a:lnTo>
                    <a:pt x="6557565" y="8012"/>
                  </a:lnTo>
                  <a:lnTo>
                    <a:pt x="6589901" y="29844"/>
                  </a:lnTo>
                  <a:lnTo>
                    <a:pt x="6611727" y="62187"/>
                  </a:lnTo>
                  <a:lnTo>
                    <a:pt x="6619737" y="101732"/>
                  </a:lnTo>
                  <a:lnTo>
                    <a:pt x="6619737" y="2211217"/>
                  </a:lnTo>
                  <a:lnTo>
                    <a:pt x="6611727" y="2250756"/>
                  </a:lnTo>
                  <a:lnTo>
                    <a:pt x="6589901" y="2283092"/>
                  </a:lnTo>
                  <a:lnTo>
                    <a:pt x="6557565" y="2304918"/>
                  </a:lnTo>
                  <a:lnTo>
                    <a:pt x="6518025" y="2312928"/>
                  </a:lnTo>
                  <a:close/>
                </a:path>
              </a:pathLst>
            </a:custGeom>
            <a:solidFill>
              <a:srgbClr val="6C49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72" y="2425430"/>
              <a:ext cx="4277995" cy="1157605"/>
            </a:xfrm>
            <a:custGeom>
              <a:avLst/>
              <a:gdLst/>
              <a:ahLst/>
              <a:cxnLst/>
              <a:rect l="l" t="t" r="r" b="b"/>
              <a:pathLst>
                <a:path w="4277995" h="1157604">
                  <a:moveTo>
                    <a:pt x="0" y="1157578"/>
                  </a:moveTo>
                  <a:lnTo>
                    <a:pt x="0" y="0"/>
                  </a:lnTo>
                  <a:lnTo>
                    <a:pt x="3862027" y="0"/>
                  </a:lnTo>
                  <a:lnTo>
                    <a:pt x="4277620" y="1157578"/>
                  </a:lnTo>
                  <a:lnTo>
                    <a:pt x="0" y="1157578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672" y="4509485"/>
            <a:ext cx="9817735" cy="2313305"/>
            <a:chOff x="672" y="4509485"/>
            <a:chExt cx="9817735" cy="2313305"/>
          </a:xfrm>
        </p:grpSpPr>
        <p:sp>
          <p:nvSpPr>
            <p:cNvPr id="8" name="object 8" descr=""/>
            <p:cNvSpPr/>
            <p:nvPr/>
          </p:nvSpPr>
          <p:spPr>
            <a:xfrm>
              <a:off x="3198449" y="4509485"/>
              <a:ext cx="6619875" cy="2313305"/>
            </a:xfrm>
            <a:custGeom>
              <a:avLst/>
              <a:gdLst/>
              <a:ahLst/>
              <a:cxnLst/>
              <a:rect l="l" t="t" r="r" b="b"/>
              <a:pathLst>
                <a:path w="6619875" h="2313304">
                  <a:moveTo>
                    <a:pt x="6518058" y="2312937"/>
                  </a:moveTo>
                  <a:lnTo>
                    <a:pt x="101709" y="2312937"/>
                  </a:lnTo>
                  <a:lnTo>
                    <a:pt x="62197" y="2304929"/>
                  </a:lnTo>
                  <a:lnTo>
                    <a:pt x="29851" y="2283092"/>
                  </a:lnTo>
                  <a:lnTo>
                    <a:pt x="8014" y="2250746"/>
                  </a:lnTo>
                  <a:lnTo>
                    <a:pt x="0" y="2211202"/>
                  </a:lnTo>
                  <a:lnTo>
                    <a:pt x="0" y="101741"/>
                  </a:lnTo>
                  <a:lnTo>
                    <a:pt x="8014" y="62197"/>
                  </a:lnTo>
                  <a:lnTo>
                    <a:pt x="29851" y="29851"/>
                  </a:lnTo>
                  <a:lnTo>
                    <a:pt x="62197" y="8014"/>
                  </a:lnTo>
                  <a:lnTo>
                    <a:pt x="101741" y="0"/>
                  </a:lnTo>
                  <a:lnTo>
                    <a:pt x="6518026" y="0"/>
                  </a:lnTo>
                  <a:lnTo>
                    <a:pt x="6557565" y="8014"/>
                  </a:lnTo>
                  <a:lnTo>
                    <a:pt x="6589901" y="29851"/>
                  </a:lnTo>
                  <a:lnTo>
                    <a:pt x="6611727" y="62197"/>
                  </a:lnTo>
                  <a:lnTo>
                    <a:pt x="6619737" y="101741"/>
                  </a:lnTo>
                  <a:lnTo>
                    <a:pt x="6619737" y="2211202"/>
                  </a:lnTo>
                  <a:lnTo>
                    <a:pt x="6611727" y="2250746"/>
                  </a:lnTo>
                  <a:lnTo>
                    <a:pt x="6589901" y="2283092"/>
                  </a:lnTo>
                  <a:lnTo>
                    <a:pt x="6557565" y="2304929"/>
                  </a:lnTo>
                  <a:lnTo>
                    <a:pt x="6518058" y="2312937"/>
                  </a:lnTo>
                  <a:close/>
                </a:path>
              </a:pathLst>
            </a:custGeom>
            <a:solidFill>
              <a:srgbClr val="5746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72" y="5024932"/>
              <a:ext cx="4277995" cy="1157605"/>
            </a:xfrm>
            <a:custGeom>
              <a:avLst/>
              <a:gdLst/>
              <a:ahLst/>
              <a:cxnLst/>
              <a:rect l="l" t="t" r="r" b="b"/>
              <a:pathLst>
                <a:path w="4277995" h="1157604">
                  <a:moveTo>
                    <a:pt x="0" y="1157569"/>
                  </a:moveTo>
                  <a:lnTo>
                    <a:pt x="0" y="0"/>
                  </a:lnTo>
                  <a:lnTo>
                    <a:pt x="3862027" y="0"/>
                  </a:lnTo>
                  <a:lnTo>
                    <a:pt x="4277622" y="1157569"/>
                  </a:lnTo>
                  <a:lnTo>
                    <a:pt x="0" y="1157569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672" y="7109002"/>
            <a:ext cx="9817735" cy="2313305"/>
            <a:chOff x="672" y="7109002"/>
            <a:chExt cx="9817735" cy="2313305"/>
          </a:xfrm>
        </p:grpSpPr>
        <p:sp>
          <p:nvSpPr>
            <p:cNvPr id="11" name="object 11" descr=""/>
            <p:cNvSpPr/>
            <p:nvPr/>
          </p:nvSpPr>
          <p:spPr>
            <a:xfrm>
              <a:off x="3198449" y="7109002"/>
              <a:ext cx="6619875" cy="2313305"/>
            </a:xfrm>
            <a:custGeom>
              <a:avLst/>
              <a:gdLst/>
              <a:ahLst/>
              <a:cxnLst/>
              <a:rect l="l" t="t" r="r" b="b"/>
              <a:pathLst>
                <a:path w="6619875" h="2313304">
                  <a:moveTo>
                    <a:pt x="6518058" y="2312937"/>
                  </a:moveTo>
                  <a:lnTo>
                    <a:pt x="101709" y="2312937"/>
                  </a:lnTo>
                  <a:lnTo>
                    <a:pt x="62197" y="2304929"/>
                  </a:lnTo>
                  <a:lnTo>
                    <a:pt x="29851" y="2283092"/>
                  </a:lnTo>
                  <a:lnTo>
                    <a:pt x="8014" y="2250746"/>
                  </a:lnTo>
                  <a:lnTo>
                    <a:pt x="0" y="2211202"/>
                  </a:lnTo>
                  <a:lnTo>
                    <a:pt x="0" y="101711"/>
                  </a:lnTo>
                  <a:lnTo>
                    <a:pt x="8014" y="62171"/>
                  </a:lnTo>
                  <a:lnTo>
                    <a:pt x="29851" y="29835"/>
                  </a:lnTo>
                  <a:lnTo>
                    <a:pt x="62197" y="8009"/>
                  </a:lnTo>
                  <a:lnTo>
                    <a:pt x="101741" y="0"/>
                  </a:lnTo>
                  <a:lnTo>
                    <a:pt x="6518026" y="0"/>
                  </a:lnTo>
                  <a:lnTo>
                    <a:pt x="6557565" y="8009"/>
                  </a:lnTo>
                  <a:lnTo>
                    <a:pt x="6589901" y="29835"/>
                  </a:lnTo>
                  <a:lnTo>
                    <a:pt x="6611727" y="62171"/>
                  </a:lnTo>
                  <a:lnTo>
                    <a:pt x="6619737" y="101711"/>
                  </a:lnTo>
                  <a:lnTo>
                    <a:pt x="6619737" y="2211202"/>
                  </a:lnTo>
                  <a:lnTo>
                    <a:pt x="6611727" y="2250746"/>
                  </a:lnTo>
                  <a:lnTo>
                    <a:pt x="6589901" y="2283092"/>
                  </a:lnTo>
                  <a:lnTo>
                    <a:pt x="6557565" y="2304929"/>
                  </a:lnTo>
                  <a:lnTo>
                    <a:pt x="6518058" y="2312937"/>
                  </a:lnTo>
                  <a:close/>
                </a:path>
              </a:pathLst>
            </a:custGeom>
            <a:solidFill>
              <a:srgbClr val="82685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72" y="7624449"/>
              <a:ext cx="4277995" cy="1157605"/>
            </a:xfrm>
            <a:custGeom>
              <a:avLst/>
              <a:gdLst/>
              <a:ahLst/>
              <a:cxnLst/>
              <a:rect l="l" t="t" r="r" b="b"/>
              <a:pathLst>
                <a:path w="4277995" h="1157604">
                  <a:moveTo>
                    <a:pt x="0" y="1157569"/>
                  </a:moveTo>
                  <a:lnTo>
                    <a:pt x="0" y="0"/>
                  </a:lnTo>
                  <a:lnTo>
                    <a:pt x="3862027" y="0"/>
                  </a:lnTo>
                  <a:lnTo>
                    <a:pt x="4277622" y="1157569"/>
                  </a:lnTo>
                  <a:lnTo>
                    <a:pt x="0" y="1157569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  <a:latin typeface="Verdana"/>
                <a:cs typeface="Verdana"/>
              </a:rPr>
              <a:t>REVENUE</a:t>
            </a:r>
            <a:r>
              <a:rPr dirty="0" sz="6000" spc="-5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14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6000" spc="-5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200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6000" spc="-5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3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6000" spc="-5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180">
                <a:solidFill>
                  <a:srgbClr val="FFFFFF"/>
                </a:solidFill>
                <a:latin typeface="Verdana"/>
                <a:cs typeface="Verdana"/>
              </a:rPr>
              <a:t>SEGMENTS</a:t>
            </a:r>
            <a:r>
              <a:rPr dirty="0" sz="6000" spc="-5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330">
                <a:solidFill>
                  <a:srgbClr val="FFFFFF"/>
                </a:solidFill>
                <a:latin typeface="Verdana"/>
                <a:cs typeface="Verdana"/>
              </a:rPr>
              <a:t>2022</a:t>
            </a:r>
            <a:endParaRPr sz="60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32520" y="2637795"/>
            <a:ext cx="17957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90">
                <a:solidFill>
                  <a:srgbClr val="43B4BD"/>
                </a:solidFill>
                <a:latin typeface="Verdana"/>
                <a:cs typeface="Verdana"/>
              </a:rPr>
              <a:t>By</a:t>
            </a:r>
            <a:r>
              <a:rPr dirty="0" sz="3600" spc="-32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600" spc="-3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endParaRPr sz="3600">
              <a:latin typeface="Verdana"/>
              <a:cs typeface="Verdana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1286" y="2576443"/>
            <a:ext cx="123825" cy="12382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1286" y="3109843"/>
            <a:ext cx="123825" cy="123825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4913386" y="2287518"/>
            <a:ext cx="1620520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Arabica Robusta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90648" y="5006232"/>
            <a:ext cx="2679700" cy="103124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299085" marR="5080" indent="-287020">
              <a:lnSpc>
                <a:spcPts val="3600"/>
              </a:lnSpc>
              <a:spcBef>
                <a:spcPts val="820"/>
              </a:spcBef>
            </a:pPr>
            <a:r>
              <a:rPr dirty="0" sz="3600" spc="7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6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600">
              <a:latin typeface="Verdana"/>
              <a:cs typeface="Verdana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8614" y="4808707"/>
            <a:ext cx="123825" cy="123825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8614" y="5342107"/>
            <a:ext cx="123825" cy="123825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8614" y="6408907"/>
            <a:ext cx="123825" cy="123825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4870714" y="4519782"/>
            <a:ext cx="3823335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3000" spc="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Stores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Foodservice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Restaurants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62817" y="7665851"/>
            <a:ext cx="2734945" cy="103124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415925" marR="5080" indent="-403860">
              <a:lnSpc>
                <a:spcPts val="3600"/>
              </a:lnSpc>
              <a:spcBef>
                <a:spcPts val="820"/>
              </a:spcBef>
            </a:pPr>
            <a:r>
              <a:rPr dirty="0" sz="3600" spc="-10">
                <a:solidFill>
                  <a:srgbClr val="43B4BD"/>
                </a:solidFill>
                <a:latin typeface="Verdana"/>
                <a:cs typeface="Verdana"/>
              </a:rPr>
              <a:t>Distribution Channel</a:t>
            </a:r>
            <a:endParaRPr sz="3600">
              <a:latin typeface="Verdana"/>
              <a:cs typeface="Verdana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5049896" y="7863717"/>
            <a:ext cx="123825" cy="657225"/>
            <a:chOff x="5049896" y="7863717"/>
            <a:chExt cx="123825" cy="657225"/>
          </a:xfrm>
        </p:grpSpPr>
        <p:pic>
          <p:nvPicPr>
            <p:cNvPr id="25" name="object 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49896" y="7863717"/>
              <a:ext cx="123825" cy="123825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49896" y="8397117"/>
              <a:ext cx="123825" cy="123825"/>
            </a:xfrm>
            <a:prstGeom prst="rect">
              <a:avLst/>
            </a:prstGeom>
          </p:spPr>
        </p:pic>
      </p:grpSp>
      <p:sp>
        <p:nvSpPr>
          <p:cNvPr id="27" name="object 27" descr=""/>
          <p:cNvSpPr txBox="1"/>
          <p:nvPr/>
        </p:nvSpPr>
        <p:spPr>
          <a:xfrm>
            <a:off x="5341996" y="7574792"/>
            <a:ext cx="816610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B2B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B2C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>
                <a:latin typeface="Verdana"/>
                <a:cs typeface="Verdana"/>
              </a:rPr>
              <a:t>Global</a:t>
            </a:r>
            <a:r>
              <a:rPr dirty="0" sz="5000" spc="-165">
                <a:latin typeface="Verdana"/>
                <a:cs typeface="Verdana"/>
              </a:rPr>
              <a:t> </a:t>
            </a:r>
            <a:r>
              <a:rPr dirty="0" sz="5000" spc="60">
                <a:latin typeface="Verdana"/>
                <a:cs typeface="Verdana"/>
              </a:rPr>
              <a:t>Roasted</a:t>
            </a:r>
            <a:r>
              <a:rPr dirty="0" sz="5000" spc="-160">
                <a:latin typeface="Verdana"/>
                <a:cs typeface="Verdana"/>
              </a:rPr>
              <a:t> </a:t>
            </a:r>
            <a:r>
              <a:rPr dirty="0" sz="5000" spc="140">
                <a:latin typeface="Verdana"/>
                <a:cs typeface="Verdana"/>
              </a:rPr>
              <a:t>Coffee</a:t>
            </a:r>
            <a:r>
              <a:rPr dirty="0" sz="5000" spc="-160">
                <a:latin typeface="Verdana"/>
                <a:cs typeface="Verdana"/>
              </a:rPr>
              <a:t> </a:t>
            </a:r>
            <a:r>
              <a:rPr dirty="0" sz="5000">
                <a:latin typeface="Verdana"/>
                <a:cs typeface="Verdana"/>
              </a:rPr>
              <a:t>Market</a:t>
            </a:r>
            <a:r>
              <a:rPr dirty="0" sz="5000" spc="-160">
                <a:latin typeface="Verdana"/>
                <a:cs typeface="Verdana"/>
              </a:rPr>
              <a:t> </a:t>
            </a:r>
            <a:r>
              <a:rPr dirty="0" sz="5000">
                <a:latin typeface="Verdana"/>
                <a:cs typeface="Verdana"/>
              </a:rPr>
              <a:t>Revenue</a:t>
            </a:r>
            <a:r>
              <a:rPr dirty="0" sz="5000" spc="-160">
                <a:latin typeface="Verdana"/>
                <a:cs typeface="Verdana"/>
              </a:rPr>
              <a:t> </a:t>
            </a:r>
            <a:r>
              <a:rPr dirty="0" sz="5000">
                <a:latin typeface="Verdana"/>
                <a:cs typeface="Verdana"/>
              </a:rPr>
              <a:t>share</a:t>
            </a:r>
            <a:r>
              <a:rPr dirty="0" sz="5000" spc="-165">
                <a:latin typeface="Verdana"/>
                <a:cs typeface="Verdana"/>
              </a:rPr>
              <a:t> </a:t>
            </a:r>
            <a:r>
              <a:rPr dirty="0" sz="5000" spc="135">
                <a:latin typeface="Verdana"/>
                <a:cs typeface="Verdana"/>
              </a:rPr>
              <a:t>for</a:t>
            </a:r>
            <a:r>
              <a:rPr dirty="0" sz="5000" spc="-160">
                <a:latin typeface="Verdana"/>
                <a:cs typeface="Verdana"/>
              </a:rPr>
              <a:t> </a:t>
            </a:r>
            <a:r>
              <a:rPr dirty="0" sz="5000" spc="-20">
                <a:latin typeface="Verdana"/>
                <a:cs typeface="Verdana"/>
              </a:rPr>
              <a:t>2022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383432" y="4935731"/>
            <a:ext cx="289433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80" b="1">
                <a:solidFill>
                  <a:srgbClr val="371F16"/>
                </a:solidFill>
                <a:latin typeface="Verdana"/>
                <a:cs typeface="Verdana"/>
              </a:rPr>
              <a:t>Europe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B988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5D3C1E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315" y="52907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44" y="3328355"/>
                  </a:lnTo>
                  <a:lnTo>
                    <a:pt x="102763" y="3320684"/>
                  </a:lnTo>
                  <a:lnTo>
                    <a:pt x="61557" y="3299339"/>
                  </a:lnTo>
                  <a:lnTo>
                    <a:pt x="29026" y="3266817"/>
                  </a:lnTo>
                  <a:lnTo>
                    <a:pt x="7673" y="3225618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3" y="102752"/>
                  </a:lnTo>
                  <a:lnTo>
                    <a:pt x="29026" y="61544"/>
                  </a:lnTo>
                  <a:lnTo>
                    <a:pt x="61557" y="29017"/>
                  </a:lnTo>
                  <a:lnTo>
                    <a:pt x="102763" y="7670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56" y="7670"/>
                  </a:lnTo>
                  <a:lnTo>
                    <a:pt x="8970564" y="29017"/>
                  </a:lnTo>
                  <a:lnTo>
                    <a:pt x="9003090" y="61544"/>
                  </a:lnTo>
                  <a:lnTo>
                    <a:pt x="9024437" y="102752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7" y="3225618"/>
                  </a:lnTo>
                  <a:lnTo>
                    <a:pt x="9003090" y="3266817"/>
                  </a:lnTo>
                  <a:lnTo>
                    <a:pt x="8970564" y="3299339"/>
                  </a:lnTo>
                  <a:lnTo>
                    <a:pt x="8929356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5D3C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B9884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437205" y="2981747"/>
            <a:ext cx="1657350" cy="51625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6639" y="2045057"/>
            <a:ext cx="133350" cy="13335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96639" y="3302357"/>
            <a:ext cx="133350" cy="133350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7712850" y="1826046"/>
            <a:ext cx="6298565" cy="3027680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660"/>
              </a:spcBef>
            </a:pPr>
            <a:r>
              <a:rPr dirty="0" sz="32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An</a:t>
            </a:r>
            <a:r>
              <a:rPr dirty="0" sz="3200" spc="254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70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increase</a:t>
            </a:r>
            <a:r>
              <a:rPr dirty="0" sz="3200" spc="2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3200" spc="2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20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3200" spc="254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number</a:t>
            </a:r>
            <a:r>
              <a:rPr dirty="0" sz="3200" spc="2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34" b="0">
                <a:solidFill>
                  <a:srgbClr val="FFFFFF"/>
                </a:solidFill>
                <a:latin typeface="Yanone Kaffeesatz Thin"/>
                <a:cs typeface="Yanone Kaffeesatz Thin"/>
              </a:rPr>
              <a:t>of </a:t>
            </a:r>
            <a:r>
              <a:rPr dirty="0" sz="32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coffee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users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315" b="0">
                <a:solidFill>
                  <a:srgbClr val="FFFFFF"/>
                </a:solidFill>
                <a:latin typeface="Yanone Kaffeesatz Thin"/>
                <a:cs typeface="Yanone Kaffeesatz Thin"/>
              </a:rPr>
              <a:t>is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59" b="0">
                <a:solidFill>
                  <a:srgbClr val="FFFFFF"/>
                </a:solidFill>
                <a:latin typeface="Yanone Kaffeesatz Thin"/>
                <a:cs typeface="Yanone Kaffeesatz Thin"/>
              </a:rPr>
              <a:t>expected</a:t>
            </a:r>
            <a:r>
              <a:rPr dirty="0" sz="32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20" b="0">
                <a:solidFill>
                  <a:srgbClr val="FFFFFF"/>
                </a:solidFill>
                <a:latin typeface="Yanone Kaffeesatz Thin"/>
                <a:cs typeface="Yanone Kaffeesatz Thin"/>
              </a:rPr>
              <a:t>boost the</a:t>
            </a:r>
            <a:r>
              <a:rPr dirty="0" sz="3200" spc="2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Roasted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coffee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3200" spc="459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Increasing</a:t>
            </a:r>
            <a:r>
              <a:rPr dirty="0" sz="32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55" b="0">
                <a:solidFill>
                  <a:srgbClr val="FFFFFF"/>
                </a:solidFill>
                <a:latin typeface="Yanone Kaffeesatz Thin"/>
                <a:cs typeface="Yanone Kaffeesatz Thin"/>
              </a:rPr>
              <a:t>favorable</a:t>
            </a:r>
            <a:r>
              <a:rPr dirty="0" sz="32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preferences </a:t>
            </a:r>
            <a:r>
              <a:rPr dirty="0" sz="3200" spc="46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3200" spc="2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demand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20" b="0">
                <a:solidFill>
                  <a:srgbClr val="FFFFFF"/>
                </a:solidFill>
                <a:latin typeface="Yanone Kaffeesatz Thin"/>
                <a:cs typeface="Yanone Kaffeesatz Thin"/>
              </a:rPr>
              <a:t>for</a:t>
            </a:r>
            <a:r>
              <a:rPr dirty="0" sz="3200" spc="2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34" b="0">
                <a:solidFill>
                  <a:srgbClr val="FFFFFF"/>
                </a:solidFill>
                <a:latin typeface="Yanone Kaffeesatz Thin"/>
                <a:cs typeface="Yanone Kaffeesatz Thin"/>
              </a:rPr>
              <a:t>fresh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coffee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15" b="0">
                <a:solidFill>
                  <a:srgbClr val="FFFFFF"/>
                </a:solidFill>
                <a:latin typeface="Yanone Kaffeesatz Thin"/>
                <a:cs typeface="Yanone Kaffeesatz Thin"/>
              </a:rPr>
              <a:t>are </a:t>
            </a:r>
            <a:r>
              <a:rPr dirty="0" sz="3200" spc="459" b="0">
                <a:solidFill>
                  <a:srgbClr val="FFFFFF"/>
                </a:solidFill>
                <a:latin typeface="Yanone Kaffeesatz Thin"/>
                <a:cs typeface="Yanone Kaffeesatz Thin"/>
              </a:rPr>
              <a:t>expected</a:t>
            </a:r>
            <a:r>
              <a:rPr dirty="0" sz="3200" spc="2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40" b="0">
                <a:solidFill>
                  <a:srgbClr val="FFFFFF"/>
                </a:solidFill>
                <a:latin typeface="Yanone Kaffeesatz Thin"/>
                <a:cs typeface="Yanone Kaffeesatz Thin"/>
              </a:rPr>
              <a:t>boost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20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Roasted </a:t>
            </a:r>
            <a:r>
              <a:rPr dirty="0" sz="32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coffee</a:t>
            </a:r>
            <a:r>
              <a:rPr dirty="0" sz="32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endParaRPr sz="3200">
              <a:latin typeface="Yanone Kaffeesatz Thin"/>
              <a:cs typeface="Yanone Kaffeesatz Thi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207684" y="6102724"/>
            <a:ext cx="6914515" cy="1770380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660"/>
              </a:spcBef>
            </a:pPr>
            <a:r>
              <a:rPr dirty="0" sz="3200" spc="434" b="0">
                <a:solidFill>
                  <a:srgbClr val="FFFFFF"/>
                </a:solidFill>
                <a:latin typeface="Yanone Kaffeesatz Thin"/>
                <a:cs typeface="Yanone Kaffeesatz Thin"/>
              </a:rPr>
              <a:t>External</a:t>
            </a:r>
            <a:r>
              <a:rPr dirty="0" sz="32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65" b="0">
                <a:solidFill>
                  <a:srgbClr val="FFFFFF"/>
                </a:solidFill>
                <a:latin typeface="Yanone Kaffeesatz Thin"/>
                <a:cs typeface="Yanone Kaffeesatz Thin"/>
              </a:rPr>
              <a:t>environmental</a:t>
            </a:r>
            <a:r>
              <a:rPr dirty="0" sz="32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30" b="0">
                <a:solidFill>
                  <a:srgbClr val="FFFFFF"/>
                </a:solidFill>
                <a:latin typeface="Yanone Kaffeesatz Thin"/>
                <a:cs typeface="Yanone Kaffeesatz Thin"/>
              </a:rPr>
              <a:t>factors </a:t>
            </a:r>
            <a:r>
              <a:rPr dirty="0" sz="3200" spc="470" b="0">
                <a:solidFill>
                  <a:srgbClr val="FFFFFF"/>
                </a:solidFill>
                <a:latin typeface="Yanone Kaffeesatz Thin"/>
                <a:cs typeface="Yanone Kaffeesatz Thin"/>
              </a:rPr>
              <a:t>affect</a:t>
            </a:r>
            <a:r>
              <a:rPr dirty="0" sz="3200" spc="254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20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3200" spc="254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taste</a:t>
            </a:r>
            <a:r>
              <a:rPr dirty="0" sz="3200" spc="254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6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3200" spc="2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quality</a:t>
            </a:r>
            <a:r>
              <a:rPr dirty="0" sz="3200" spc="254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59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3200" spc="254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coffee </a:t>
            </a:r>
            <a:r>
              <a:rPr dirty="0" sz="32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proved</a:t>
            </a:r>
            <a:r>
              <a:rPr dirty="0" sz="3200" spc="254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200" spc="2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be</a:t>
            </a:r>
            <a:r>
              <a:rPr dirty="0" sz="3200" spc="2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a</a:t>
            </a:r>
            <a:r>
              <a:rPr dirty="0" sz="3200" spc="2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restraining</a:t>
            </a:r>
            <a:r>
              <a:rPr dirty="0" sz="3200" spc="2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factor</a:t>
            </a:r>
            <a:r>
              <a:rPr dirty="0" sz="3200" spc="254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in </a:t>
            </a:r>
            <a:r>
              <a:rPr dirty="0" sz="3200" spc="420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3200" spc="2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Roasted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coffee</a:t>
            </a:r>
            <a:r>
              <a:rPr dirty="0" sz="32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2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endParaRPr sz="32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551123" y="544514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">
                <a:solidFill>
                  <a:srgbClr val="FFFFFF"/>
                </a:solidFill>
              </a:rPr>
              <a:t>AUTHOR'S</a:t>
            </a:r>
            <a:r>
              <a:rPr dirty="0" sz="6000" spc="-345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10168" y="2467928"/>
            <a:ext cx="133350" cy="13335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10168" y="3515678"/>
            <a:ext cx="133350" cy="13335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10168" y="5087303"/>
            <a:ext cx="133350" cy="13335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10168" y="7706678"/>
            <a:ext cx="133350" cy="13335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8530695" y="2207559"/>
            <a:ext cx="9645015" cy="7359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937260">
              <a:lnSpc>
                <a:spcPct val="114599"/>
              </a:lnSpc>
              <a:spcBef>
                <a:spcPts val="100"/>
              </a:spcBef>
            </a:pP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14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3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Arial"/>
                <a:cs typeface="Arial"/>
              </a:rPr>
              <a:t>Roasted</a:t>
            </a:r>
            <a:r>
              <a:rPr dirty="0" sz="3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35">
                <a:solidFill>
                  <a:srgbClr val="FFFFFF"/>
                </a:solidFill>
                <a:latin typeface="Arial"/>
                <a:cs typeface="Arial"/>
              </a:rPr>
              <a:t>Coffee</a:t>
            </a:r>
            <a:r>
              <a:rPr dirty="0" sz="3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4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3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00">
                <a:solidFill>
                  <a:srgbClr val="FFFFFF"/>
                </a:solidFill>
                <a:latin typeface="Arial"/>
                <a:cs typeface="Arial"/>
              </a:rPr>
              <a:t>witnessing </a:t>
            </a:r>
            <a:r>
              <a:rPr dirty="0" sz="3000" spc="140">
                <a:solidFill>
                  <a:srgbClr val="FFFFFF"/>
                </a:solidFill>
                <a:latin typeface="Arial"/>
                <a:cs typeface="Arial"/>
              </a:rPr>
              <a:t>significant</a:t>
            </a:r>
            <a:r>
              <a:rPr dirty="0" sz="30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85">
                <a:solidFill>
                  <a:srgbClr val="FFFFFF"/>
                </a:solidFill>
                <a:latin typeface="Arial"/>
                <a:cs typeface="Arial"/>
              </a:rPr>
              <a:t>growth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55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0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Arial"/>
                <a:cs typeface="Arial"/>
              </a:rPr>
              <a:t>near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65">
                <a:solidFill>
                  <a:srgbClr val="FFFFFF"/>
                </a:solidFill>
                <a:latin typeface="Arial"/>
                <a:cs typeface="Arial"/>
              </a:rPr>
              <a:t>future.</a:t>
            </a:r>
            <a:endParaRPr sz="3000">
              <a:latin typeface="Arial"/>
              <a:cs typeface="Arial"/>
            </a:endParaRPr>
          </a:p>
          <a:p>
            <a:pPr marL="12700" marR="217804">
              <a:lnSpc>
                <a:spcPct val="114599"/>
              </a:lnSpc>
            </a:pPr>
            <a:r>
              <a:rPr dirty="0" sz="3000" spc="105">
                <a:solidFill>
                  <a:srgbClr val="FFFFFF"/>
                </a:solidFill>
                <a:latin typeface="Arial"/>
                <a:cs typeface="Arial"/>
              </a:rPr>
              <a:t>Arabica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70">
                <a:solidFill>
                  <a:srgbClr val="FFFFFF"/>
                </a:solidFill>
                <a:latin typeface="Arial"/>
                <a:cs typeface="Arial"/>
              </a:rPr>
              <a:t>coffee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3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35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4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40">
                <a:solidFill>
                  <a:srgbClr val="FFFFFF"/>
                </a:solidFill>
                <a:latin typeface="Arial"/>
                <a:cs typeface="Arial"/>
              </a:rPr>
              <a:t>highly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80">
                <a:solidFill>
                  <a:srgbClr val="FFFFFF"/>
                </a:solidFill>
                <a:latin typeface="Arial"/>
                <a:cs typeface="Arial"/>
              </a:rPr>
              <a:t>popular</a:t>
            </a:r>
            <a:r>
              <a:rPr dirty="0" sz="3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60">
                <a:solidFill>
                  <a:srgbClr val="FFFFFF"/>
                </a:solidFill>
                <a:latin typeface="Arial"/>
                <a:cs typeface="Arial"/>
              </a:rPr>
              <a:t>coffee </a:t>
            </a:r>
            <a:r>
              <a:rPr dirty="0" sz="3000" spc="21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40">
                <a:solidFill>
                  <a:srgbClr val="FFFFFF"/>
                </a:solidFill>
                <a:latin typeface="Arial"/>
                <a:cs typeface="Arial"/>
              </a:rPr>
              <a:t>enthusiastic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30">
                <a:solidFill>
                  <a:srgbClr val="FFFFFF"/>
                </a:solidFill>
                <a:latin typeface="Arial"/>
                <a:cs typeface="Arial"/>
              </a:rPr>
              <a:t>experts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Arial"/>
                <a:cs typeface="Arial"/>
              </a:rPr>
              <a:t>beans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75">
                <a:solidFill>
                  <a:srgbClr val="FFFFFF"/>
                </a:solidFill>
                <a:latin typeface="Arial"/>
                <a:cs typeface="Arial"/>
              </a:rPr>
              <a:t>most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flavorful</a:t>
            </a:r>
            <a:r>
              <a:rPr dirty="0" sz="30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4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20">
                <a:solidFill>
                  <a:srgbClr val="FFFFFF"/>
                </a:solidFill>
                <a:latin typeface="Arial"/>
                <a:cs typeface="Arial"/>
              </a:rPr>
              <a:t>sweet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4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Arial"/>
                <a:cs typeface="Arial"/>
              </a:rPr>
              <a:t>all.</a:t>
            </a:r>
            <a:endParaRPr sz="3000">
              <a:latin typeface="Arial"/>
              <a:cs typeface="Arial"/>
            </a:endParaRPr>
          </a:p>
          <a:p>
            <a:pPr marL="12700" marR="5080">
              <a:lnSpc>
                <a:spcPct val="114599"/>
              </a:lnSpc>
            </a:pP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B2B</a:t>
            </a:r>
            <a:r>
              <a:rPr dirty="0" sz="30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20">
                <a:solidFill>
                  <a:srgbClr val="FFFFFF"/>
                </a:solidFill>
                <a:latin typeface="Arial"/>
                <a:cs typeface="Arial"/>
              </a:rPr>
              <a:t>segment</a:t>
            </a:r>
            <a:r>
              <a:rPr dirty="0" sz="30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50">
                <a:solidFill>
                  <a:srgbClr val="FFFFFF"/>
                </a:solidFill>
                <a:latin typeface="Arial"/>
                <a:cs typeface="Arial"/>
              </a:rPr>
              <a:t>dominates</a:t>
            </a:r>
            <a:r>
              <a:rPr dirty="0" sz="30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5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0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1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30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3000" spc="130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dirty="0" sz="30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4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25">
                <a:solidFill>
                  <a:srgbClr val="FFFFFF"/>
                </a:solidFill>
                <a:latin typeface="Arial"/>
                <a:cs typeface="Arial"/>
              </a:rPr>
              <a:t>50%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65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30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60">
                <a:solidFill>
                  <a:srgbClr val="FFFFFF"/>
                </a:solidFill>
                <a:latin typeface="Arial"/>
                <a:cs typeface="Arial"/>
              </a:rPr>
              <a:t>forecast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35">
                <a:solidFill>
                  <a:srgbClr val="FFFFFF"/>
                </a:solidFill>
                <a:latin typeface="Arial"/>
                <a:cs typeface="Arial"/>
              </a:rPr>
              <a:t>period. </a:t>
            </a:r>
            <a:r>
              <a:rPr dirty="0" sz="3000" spc="140">
                <a:solidFill>
                  <a:srgbClr val="FFFFFF"/>
                </a:solidFill>
                <a:latin typeface="Arial"/>
                <a:cs typeface="Arial"/>
              </a:rPr>
              <a:t>Moreover,</a:t>
            </a:r>
            <a:r>
              <a:rPr dirty="0" sz="3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sales</a:t>
            </a:r>
            <a:r>
              <a:rPr dirty="0" sz="3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4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29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dirty="0" sz="3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3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45">
                <a:solidFill>
                  <a:srgbClr val="FFFFFF"/>
                </a:solidFill>
                <a:latin typeface="Arial"/>
                <a:cs typeface="Arial"/>
              </a:rPr>
              <a:t>boosting </a:t>
            </a:r>
            <a:r>
              <a:rPr dirty="0" sz="3000" spc="85">
                <a:solidFill>
                  <a:srgbClr val="FFFFFF"/>
                </a:solidFill>
                <a:latin typeface="Arial"/>
                <a:cs typeface="Arial"/>
              </a:rPr>
              <a:t>across</a:t>
            </a:r>
            <a:r>
              <a:rPr dirty="0" sz="30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30">
                <a:solidFill>
                  <a:srgbClr val="FFFFFF"/>
                </a:solidFill>
                <a:latin typeface="Arial"/>
                <a:cs typeface="Arial"/>
              </a:rPr>
              <a:t>globe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55">
                <a:solidFill>
                  <a:srgbClr val="FFFFFF"/>
                </a:solidFill>
                <a:latin typeface="Arial"/>
                <a:cs typeface="Arial"/>
              </a:rPr>
              <a:t>due</a:t>
            </a:r>
            <a:r>
              <a:rPr dirty="0" sz="30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8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20">
                <a:solidFill>
                  <a:srgbClr val="FFFFFF"/>
                </a:solidFill>
                <a:latin typeface="Arial"/>
                <a:cs typeface="Arial"/>
              </a:rPr>
              <a:t>growing</a:t>
            </a:r>
            <a:r>
              <a:rPr dirty="0" sz="30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85">
                <a:solidFill>
                  <a:srgbClr val="FFFFFF"/>
                </a:solidFill>
                <a:latin typeface="Arial"/>
                <a:cs typeface="Arial"/>
              </a:rPr>
              <a:t>number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4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Arial"/>
                <a:cs typeface="Arial"/>
              </a:rPr>
              <a:t>cafes </a:t>
            </a:r>
            <a:r>
              <a:rPr dirty="0" sz="3000" spc="14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70">
                <a:solidFill>
                  <a:srgbClr val="FFFFFF"/>
                </a:solidFill>
                <a:latin typeface="Arial"/>
                <a:cs typeface="Arial"/>
              </a:rPr>
              <a:t>coffee</a:t>
            </a:r>
            <a:r>
              <a:rPr dirty="0" sz="3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50">
                <a:solidFill>
                  <a:srgbClr val="FFFFFF"/>
                </a:solidFill>
                <a:latin typeface="Arial"/>
                <a:cs typeface="Arial"/>
              </a:rPr>
              <a:t>outlets.</a:t>
            </a:r>
            <a:endParaRPr sz="3000">
              <a:latin typeface="Arial"/>
              <a:cs typeface="Arial"/>
            </a:endParaRPr>
          </a:p>
          <a:p>
            <a:pPr marL="12700" marR="131445">
              <a:lnSpc>
                <a:spcPct val="114599"/>
              </a:lnSpc>
            </a:pPr>
            <a:r>
              <a:rPr dirty="0" sz="3000" spc="155">
                <a:solidFill>
                  <a:srgbClr val="FFFFFF"/>
                </a:solidFill>
                <a:latin typeface="Arial"/>
                <a:cs typeface="Arial"/>
              </a:rPr>
              <a:t>Additionally,</a:t>
            </a:r>
            <a:r>
              <a:rPr dirty="0" sz="30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50">
                <a:solidFill>
                  <a:srgbClr val="FFFFFF"/>
                </a:solidFill>
                <a:latin typeface="Arial"/>
                <a:cs typeface="Arial"/>
              </a:rPr>
              <a:t>roasted</a:t>
            </a:r>
            <a:r>
              <a:rPr dirty="0" sz="30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70">
                <a:solidFill>
                  <a:srgbClr val="FFFFFF"/>
                </a:solidFill>
                <a:latin typeface="Arial"/>
                <a:cs typeface="Arial"/>
              </a:rPr>
              <a:t>coffee</a:t>
            </a:r>
            <a:r>
              <a:rPr dirty="0" sz="30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30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40">
                <a:solidFill>
                  <a:srgbClr val="FFFFFF"/>
                </a:solidFill>
                <a:latin typeface="Arial"/>
                <a:cs typeface="Arial"/>
              </a:rPr>
              <a:t>highly</a:t>
            </a:r>
            <a:r>
              <a:rPr dirty="0" sz="30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25">
                <a:solidFill>
                  <a:srgbClr val="FFFFFF"/>
                </a:solidFill>
                <a:latin typeface="Arial"/>
                <a:cs typeface="Arial"/>
              </a:rPr>
              <a:t>served</a:t>
            </a:r>
            <a:r>
              <a:rPr dirty="0" sz="30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90">
                <a:solidFill>
                  <a:srgbClr val="FFFFFF"/>
                </a:solidFill>
                <a:latin typeface="Arial"/>
                <a:cs typeface="Arial"/>
              </a:rPr>
              <a:t>by </a:t>
            </a:r>
            <a:r>
              <a:rPr dirty="0" sz="3000" spc="125">
                <a:solidFill>
                  <a:srgbClr val="FFFFFF"/>
                </a:solidFill>
                <a:latin typeface="Arial"/>
                <a:cs typeface="Arial"/>
              </a:rPr>
              <a:t>various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Arial"/>
                <a:cs typeface="Arial"/>
              </a:rPr>
              <a:t>businesses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55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80">
                <a:solidFill>
                  <a:srgbClr val="FFFFFF"/>
                </a:solidFill>
                <a:latin typeface="Arial"/>
                <a:cs typeface="Arial"/>
              </a:rPr>
              <a:t>hospitality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75">
                <a:solidFill>
                  <a:srgbClr val="FFFFFF"/>
                </a:solidFill>
                <a:latin typeface="Arial"/>
                <a:cs typeface="Arial"/>
              </a:rPr>
              <a:t>industry </a:t>
            </a:r>
            <a:r>
              <a:rPr dirty="0" sz="3000" spc="150">
                <a:solidFill>
                  <a:srgbClr val="FFFFFF"/>
                </a:solidFill>
                <a:latin typeface="Arial"/>
                <a:cs typeface="Arial"/>
              </a:rPr>
              <a:t>including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30">
                <a:solidFill>
                  <a:srgbClr val="FFFFFF"/>
                </a:solidFill>
                <a:latin typeface="Arial"/>
                <a:cs typeface="Arial"/>
              </a:rPr>
              <a:t>hotels,</a:t>
            </a:r>
            <a:r>
              <a:rPr dirty="0" sz="3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25">
                <a:solidFill>
                  <a:srgbClr val="FFFFFF"/>
                </a:solidFill>
                <a:latin typeface="Arial"/>
                <a:cs typeface="Arial"/>
              </a:rPr>
              <a:t>restaurants,</a:t>
            </a:r>
            <a:r>
              <a:rPr dirty="0" sz="3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4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65">
                <a:solidFill>
                  <a:srgbClr val="FFFFFF"/>
                </a:solidFill>
                <a:latin typeface="Arial"/>
                <a:cs typeface="Arial"/>
              </a:rPr>
              <a:t>others</a:t>
            </a:r>
            <a:r>
              <a:rPr dirty="0" sz="3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60">
                <a:solidFill>
                  <a:srgbClr val="FFFFFF"/>
                </a:solidFill>
                <a:latin typeface="Arial"/>
                <a:cs typeface="Arial"/>
              </a:rPr>
              <a:t>which</a:t>
            </a:r>
            <a:r>
              <a:rPr dirty="0" sz="3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3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3000" spc="145">
                <a:solidFill>
                  <a:srgbClr val="FFFFFF"/>
                </a:solidFill>
                <a:latin typeface="Arial"/>
                <a:cs typeface="Arial"/>
              </a:rPr>
              <a:t>expected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8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90">
                <a:solidFill>
                  <a:srgbClr val="FFFFFF"/>
                </a:solidFill>
                <a:latin typeface="Arial"/>
                <a:cs typeface="Arial"/>
              </a:rPr>
              <a:t>propel</a:t>
            </a:r>
            <a:r>
              <a:rPr dirty="0" sz="3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85">
                <a:solidFill>
                  <a:srgbClr val="FFFFFF"/>
                </a:solidFill>
                <a:latin typeface="Arial"/>
                <a:cs typeface="Arial"/>
              </a:rPr>
              <a:t>industry</a:t>
            </a:r>
            <a:r>
              <a:rPr dirty="0" sz="3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55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45">
                <a:solidFill>
                  <a:srgbClr val="FFFFFF"/>
                </a:solidFill>
                <a:latin typeface="Arial"/>
                <a:cs typeface="Arial"/>
              </a:rPr>
              <a:t>coming</a:t>
            </a:r>
            <a:r>
              <a:rPr dirty="0" sz="3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Arial"/>
                <a:cs typeface="Arial"/>
              </a:rPr>
              <a:t>years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95"/>
              <a:t>KEY</a:t>
            </a:r>
            <a:r>
              <a:rPr dirty="0" spc="-225"/>
              <a:t> </a:t>
            </a:r>
            <a:r>
              <a:rPr dirty="0" spc="-28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http://tinyurl.com/3n8pzjjb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DAF6J5Ndwhc,BAFWDJyds2Y</cp:keywords>
  <dc:title>Roasted Coffee Market Report 2024</dc:title>
  <dcterms:created xsi:type="dcterms:W3CDTF">2024-01-17T15:51:29Z</dcterms:created>
  <dcterms:modified xsi:type="dcterms:W3CDTF">2024-01-17T15:51:29Z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2024-01-17T00:00:00Z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2024-01-17T00:00:00Z</vt:filetime>
  </property>
  <property fmtid="{D5CDD505-2E9C-101B-9397-08002B2CF9AE}" pid="5" name="Producer">
    <vt:lpwstr>3-Heights(TM) PDF Security Shell 4.8.25.2 (http://www.pdf-tools.com)</vt:lpwstr>
  </property>
</Properties>
</file>