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93"/>
    <p:sldId id="257" r:id="rId94"/>
    <p:sldId id="258" r:id="rId95"/>
    <p:sldId id="259" r:id="rId96"/>
    <p:sldId id="260" r:id="rId97"/>
    <p:sldId id="261" r:id="rId98"/>
    <p:sldId id="262" r:id="rId99"/>
    <p:sldId id="263" r:id="rId100"/>
    <p:sldId id="264" r:id="rId10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00" Target="slides/slide8.xml" Type="http://schemas.openxmlformats.org/officeDocument/2006/relationships/slide"/><Relationship Id="rId101" Target="slides/slide9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fonts/font7.fntdata" Type="http://schemas.openxmlformats.org/officeDocument/2006/relationships/font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fonts/font73.fntdata" Type="http://schemas.openxmlformats.org/officeDocument/2006/relationships/font"/><Relationship Id="rId74" Target="fonts/font74.fntdata" Type="http://schemas.openxmlformats.org/officeDocument/2006/relationships/font"/><Relationship Id="rId75" Target="fonts/font75.fntdata" Type="http://schemas.openxmlformats.org/officeDocument/2006/relationships/font"/><Relationship Id="rId76" Target="fonts/font76.fntdata" Type="http://schemas.openxmlformats.org/officeDocument/2006/relationships/font"/><Relationship Id="rId77" Target="fonts/font77.fntdata" Type="http://schemas.openxmlformats.org/officeDocument/2006/relationships/font"/><Relationship Id="rId78" Target="fonts/font78.fntdata" Type="http://schemas.openxmlformats.org/officeDocument/2006/relationships/font"/><Relationship Id="rId79" Target="fonts/font79.fntdata" Type="http://schemas.openxmlformats.org/officeDocument/2006/relationships/font"/><Relationship Id="rId8" Target="fonts/font8.fntdata" Type="http://schemas.openxmlformats.org/officeDocument/2006/relationships/font"/><Relationship Id="rId80" Target="fonts/font80.fntdata" Type="http://schemas.openxmlformats.org/officeDocument/2006/relationships/font"/><Relationship Id="rId81" Target="fonts/font81.fntdata" Type="http://schemas.openxmlformats.org/officeDocument/2006/relationships/font"/><Relationship Id="rId82" Target="fonts/font82.fntdata" Type="http://schemas.openxmlformats.org/officeDocument/2006/relationships/font"/><Relationship Id="rId83" Target="fonts/font83.fntdata" Type="http://schemas.openxmlformats.org/officeDocument/2006/relationships/font"/><Relationship Id="rId84" Target="fonts/font84.fntdata" Type="http://schemas.openxmlformats.org/officeDocument/2006/relationships/font"/><Relationship Id="rId85" Target="fonts/font85.fntdata" Type="http://schemas.openxmlformats.org/officeDocument/2006/relationships/font"/><Relationship Id="rId86" Target="fonts/font86.fntdata" Type="http://schemas.openxmlformats.org/officeDocument/2006/relationships/font"/><Relationship Id="rId87" Target="fonts/font87.fntdata" Type="http://schemas.openxmlformats.org/officeDocument/2006/relationships/font"/><Relationship Id="rId88" Target="fonts/font88.fntdata" Type="http://schemas.openxmlformats.org/officeDocument/2006/relationships/font"/><Relationship Id="rId89" Target="fonts/font89.fntdata" Type="http://schemas.openxmlformats.org/officeDocument/2006/relationships/font"/><Relationship Id="rId9" Target="fonts/font9.fntdata" Type="http://schemas.openxmlformats.org/officeDocument/2006/relationships/font"/><Relationship Id="rId90" Target="fonts/font90.fntdata" Type="http://schemas.openxmlformats.org/officeDocument/2006/relationships/font"/><Relationship Id="rId91" Target="fonts/font91.fntdata" Type="http://schemas.openxmlformats.org/officeDocument/2006/relationships/font"/><Relationship Id="rId92" Target="fonts/font92.fntdata" Type="http://schemas.openxmlformats.org/officeDocument/2006/relationships/font"/><Relationship Id="rId93" Target="slides/slide1.xml" Type="http://schemas.openxmlformats.org/officeDocument/2006/relationships/slide"/><Relationship Id="rId94" Target="slides/slide2.xml" Type="http://schemas.openxmlformats.org/officeDocument/2006/relationships/slide"/><Relationship Id="rId95" Target="slides/slide3.xml" Type="http://schemas.openxmlformats.org/officeDocument/2006/relationships/slide"/><Relationship Id="rId96" Target="slides/slide4.xml" Type="http://schemas.openxmlformats.org/officeDocument/2006/relationships/slide"/><Relationship Id="rId97" Target="slides/slide5.xml" Type="http://schemas.openxmlformats.org/officeDocument/2006/relationships/slide"/><Relationship Id="rId98" Target="slides/slide6.xml" Type="http://schemas.openxmlformats.org/officeDocument/2006/relationships/slide"/><Relationship Id="rId99" Target="slides/slide7.xml" Type="http://schemas.openxmlformats.org/officeDocument/2006/relationships/slide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2" Target="../media/image6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png" Type="http://schemas.openxmlformats.org/officeDocument/2006/relationships/image"/><Relationship Id="rId4" Target="https://tinyurl.com/ynwceczf" TargetMode="External" Type="http://schemas.openxmlformats.org/officeDocument/2006/relationships/hyperlink"/><Relationship Id="rId5" Target="https://www.cognitivemarketresearch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37" r="0" b="-903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65922" y="2659344"/>
            <a:ext cx="14956156" cy="4708540"/>
            <a:chOff x="0" y="0"/>
            <a:chExt cx="3939070" cy="12401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39070" cy="1240109"/>
            </a:xfrm>
            <a:custGeom>
              <a:avLst/>
              <a:gdLst/>
              <a:ahLst/>
              <a:cxnLst/>
              <a:rect r="r" b="b" t="t" l="l"/>
              <a:pathLst>
                <a:path h="1240109" w="3939070">
                  <a:moveTo>
                    <a:pt x="0" y="0"/>
                  </a:moveTo>
                  <a:lnTo>
                    <a:pt x="3939070" y="0"/>
                  </a:lnTo>
                  <a:lnTo>
                    <a:pt x="3939070" y="1240109"/>
                  </a:lnTo>
                  <a:lnTo>
                    <a:pt x="0" y="1240109"/>
                  </a:lnTo>
                  <a:close/>
                </a:path>
              </a:pathLst>
            </a:custGeom>
            <a:solidFill>
              <a:srgbClr val="F2F4F5">
                <a:alpha val="8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3939070" cy="1259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665922" y="3488407"/>
            <a:ext cx="14956156" cy="2550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9"/>
              </a:lnSpc>
            </a:pPr>
            <a:r>
              <a:rPr lang="en-US" sz="9399">
                <a:solidFill>
                  <a:srgbClr val="302F30"/>
                </a:solidFill>
                <a:latin typeface="Roboto"/>
              </a:rPr>
              <a:t>GLOBAL </a:t>
            </a:r>
            <a:r>
              <a:rPr lang="en-US" sz="9399">
                <a:solidFill>
                  <a:srgbClr val="302F30"/>
                </a:solidFill>
                <a:latin typeface="Roboto"/>
              </a:rPr>
              <a:t>REACH STACKER </a:t>
            </a:r>
          </a:p>
          <a:p>
            <a:pPr algn="ctr">
              <a:lnSpc>
                <a:spcPts val="9869"/>
              </a:lnSpc>
            </a:pPr>
            <a:r>
              <a:rPr lang="en-US" sz="9399">
                <a:solidFill>
                  <a:srgbClr val="302F30"/>
                </a:solidFill>
                <a:latin typeface="Roboto"/>
              </a:rPr>
              <a:t>MARKET REPORT 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21823" y="6403196"/>
            <a:ext cx="1120803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676" r="0" b="-1617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44000" y="4094018"/>
            <a:ext cx="8946573" cy="5891645"/>
            <a:chOff x="0" y="0"/>
            <a:chExt cx="2356299" cy="15517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6299" cy="1551709"/>
            </a:xfrm>
            <a:custGeom>
              <a:avLst/>
              <a:gdLst/>
              <a:ahLst/>
              <a:cxnLst/>
              <a:rect r="r" b="b" t="t" l="l"/>
              <a:pathLst>
                <a:path h="1551709" w="2356299">
                  <a:moveTo>
                    <a:pt x="0" y="0"/>
                  </a:moveTo>
                  <a:lnTo>
                    <a:pt x="2356299" y="0"/>
                  </a:lnTo>
                  <a:lnTo>
                    <a:pt x="2356299" y="1551709"/>
                  </a:lnTo>
                  <a:lnTo>
                    <a:pt x="0" y="1551709"/>
                  </a:lnTo>
                  <a:close/>
                </a:path>
              </a:pathLst>
            </a:custGeom>
            <a:solidFill>
              <a:srgbClr val="302F3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356299" cy="15707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743128" y="336864"/>
            <a:ext cx="8801745" cy="897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21957" y="4433801"/>
            <a:ext cx="8390659" cy="525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"/>
              </a:rPr>
              <a:t>There are numerous heavy-duty vehicles built to serve diverse industries, such as excavators, forklifts, trucks, cranes, and so on. A reach stacker is a truck that is used to move containers, semi-trailers, and loose products. Reach Stacker refers to an off-road truck-like cargo container handler that uses an overhead telescopic boom to reach over two or more cargo container stacks and lift the containers from the top.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6" t="0" r="-13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479885"/>
            <a:chOff x="0" y="0"/>
            <a:chExt cx="4816593" cy="3897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89764"/>
            </a:xfrm>
            <a:custGeom>
              <a:avLst/>
              <a:gdLst/>
              <a:ahLst/>
              <a:cxnLst/>
              <a:rect r="r" b="b" t="t" l="l"/>
              <a:pathLst>
                <a:path h="38976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89764"/>
                  </a:lnTo>
                  <a:lnTo>
                    <a:pt x="0" y="38976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427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162248" y="411330"/>
            <a:ext cx="7963503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668930" y="7848039"/>
            <a:ext cx="7963503" cy="1584347"/>
            <a:chOff x="0" y="0"/>
            <a:chExt cx="2156186" cy="428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9165" y="0"/>
                  </a:moveTo>
                  <a:lnTo>
                    <a:pt x="2127021" y="0"/>
                  </a:lnTo>
                  <a:cubicBezTo>
                    <a:pt x="2143128" y="0"/>
                    <a:pt x="2156186" y="13058"/>
                    <a:pt x="2156186" y="29165"/>
                  </a:cubicBezTo>
                  <a:lnTo>
                    <a:pt x="2156186" y="399810"/>
                  </a:lnTo>
                  <a:cubicBezTo>
                    <a:pt x="2156186" y="415918"/>
                    <a:pt x="2143128" y="428975"/>
                    <a:pt x="2127021" y="428975"/>
                  </a:cubicBezTo>
                  <a:lnTo>
                    <a:pt x="29165" y="428975"/>
                  </a:lnTo>
                  <a:cubicBezTo>
                    <a:pt x="13058" y="428975"/>
                    <a:pt x="0" y="415918"/>
                    <a:pt x="0" y="399810"/>
                  </a:cubicBezTo>
                  <a:lnTo>
                    <a:pt x="0" y="29165"/>
                  </a:lnTo>
                  <a:cubicBezTo>
                    <a:pt x="0" y="13058"/>
                    <a:pt x="13058" y="0"/>
                    <a:pt x="29165" y="0"/>
                  </a:cubicBezTo>
                  <a:close/>
                </a:path>
              </a:pathLst>
            </a:custGeom>
            <a:solidFill>
              <a:srgbClr val="3F230D">
                <a:alpha val="9490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6897223" y="6071248"/>
            <a:ext cx="7506918" cy="2329569"/>
          </a:xfrm>
          <a:custGeom>
            <a:avLst/>
            <a:gdLst/>
            <a:ahLst/>
            <a:cxnLst/>
            <a:rect r="r" b="b" t="t" l="l"/>
            <a:pathLst>
              <a:path h="2329569" w="7506918">
                <a:moveTo>
                  <a:pt x="0" y="0"/>
                </a:moveTo>
                <a:lnTo>
                  <a:pt x="7506918" y="0"/>
                </a:lnTo>
                <a:lnTo>
                  <a:pt x="7506918" y="2329570"/>
                </a:lnTo>
                <a:lnTo>
                  <a:pt x="0" y="2329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54842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668930" y="5831306"/>
            <a:ext cx="7963503" cy="1584347"/>
            <a:chOff x="0" y="0"/>
            <a:chExt cx="2156186" cy="428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9165" y="0"/>
                  </a:moveTo>
                  <a:lnTo>
                    <a:pt x="2127021" y="0"/>
                  </a:lnTo>
                  <a:cubicBezTo>
                    <a:pt x="2143128" y="0"/>
                    <a:pt x="2156186" y="13058"/>
                    <a:pt x="2156186" y="29165"/>
                  </a:cubicBezTo>
                  <a:lnTo>
                    <a:pt x="2156186" y="399810"/>
                  </a:lnTo>
                  <a:cubicBezTo>
                    <a:pt x="2156186" y="415918"/>
                    <a:pt x="2143128" y="428975"/>
                    <a:pt x="2127021" y="428975"/>
                  </a:cubicBezTo>
                  <a:lnTo>
                    <a:pt x="29165" y="428975"/>
                  </a:lnTo>
                  <a:cubicBezTo>
                    <a:pt x="13058" y="428975"/>
                    <a:pt x="0" y="415918"/>
                    <a:pt x="0" y="399810"/>
                  </a:cubicBezTo>
                  <a:lnTo>
                    <a:pt x="0" y="29165"/>
                  </a:lnTo>
                  <a:cubicBezTo>
                    <a:pt x="0" y="13058"/>
                    <a:pt x="13058" y="0"/>
                    <a:pt x="29165" y="0"/>
                  </a:cubicBezTo>
                  <a:close/>
                </a:path>
              </a:pathLst>
            </a:custGeom>
            <a:solidFill>
              <a:srgbClr val="3F230D">
                <a:alpha val="94902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 flipV="true">
            <a:off x="8320514" y="6207125"/>
            <a:ext cx="0" cy="832709"/>
          </a:xfrm>
          <a:prstGeom prst="line">
            <a:avLst/>
          </a:prstGeom>
          <a:ln cap="flat" w="28575">
            <a:solidFill>
              <a:srgbClr val="FFFFFF">
                <a:alpha val="9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8320514" y="8223858"/>
            <a:ext cx="0" cy="832709"/>
          </a:xfrm>
          <a:prstGeom prst="line">
            <a:avLst/>
          </a:prstGeom>
          <a:ln cap="flat" w="28575">
            <a:solidFill>
              <a:srgbClr val="FFFFFF">
                <a:alpha val="9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6" id="16"/>
          <p:cNvSpPr txBox="true"/>
          <p:nvPr/>
        </p:nvSpPr>
        <p:spPr>
          <a:xfrm rot="0">
            <a:off x="8482397" y="5980930"/>
            <a:ext cx="5795264" cy="120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2"/>
              </a:lnSpc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$647.57 Million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482397" y="8014295"/>
            <a:ext cx="5795264" cy="120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2"/>
              </a:lnSpc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4.17%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863462" y="6308648"/>
            <a:ext cx="1440716" cy="598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796535" y="7997662"/>
            <a:ext cx="1440716" cy="120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2"/>
              </a:lnSpc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spc="109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299" r="0" b="-1440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479885"/>
            <a:chOff x="0" y="0"/>
            <a:chExt cx="4816593" cy="3897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89764"/>
            </a:xfrm>
            <a:custGeom>
              <a:avLst/>
              <a:gdLst/>
              <a:ahLst/>
              <a:cxnLst/>
              <a:rect r="r" b="b" t="t" l="l"/>
              <a:pathLst>
                <a:path h="38976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89764"/>
                  </a:lnTo>
                  <a:lnTo>
                    <a:pt x="0" y="38976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427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152566"/>
            <a:ext cx="16678145" cy="110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372823" y="2369501"/>
            <a:ext cx="7542354" cy="2168384"/>
            <a:chOff x="0" y="0"/>
            <a:chExt cx="1986464" cy="5710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86464" cy="571097"/>
            </a:xfrm>
            <a:custGeom>
              <a:avLst/>
              <a:gdLst/>
              <a:ahLst/>
              <a:cxnLst/>
              <a:rect r="r" b="b" t="t" l="l"/>
              <a:pathLst>
                <a:path h="571097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18748"/>
                  </a:lnTo>
                  <a:cubicBezTo>
                    <a:pt x="1986464" y="547659"/>
                    <a:pt x="1963026" y="571097"/>
                    <a:pt x="1934114" y="571097"/>
                  </a:cubicBezTo>
                  <a:lnTo>
                    <a:pt x="52349" y="571097"/>
                  </a:lnTo>
                  <a:cubicBezTo>
                    <a:pt x="38465" y="571097"/>
                    <a:pt x="25150" y="565582"/>
                    <a:pt x="15333" y="555764"/>
                  </a:cubicBezTo>
                  <a:cubicBezTo>
                    <a:pt x="5515" y="545947"/>
                    <a:pt x="0" y="532632"/>
                    <a:pt x="0" y="518748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643D1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986464" cy="618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372823" y="4807640"/>
            <a:ext cx="7542354" cy="2168384"/>
            <a:chOff x="0" y="0"/>
            <a:chExt cx="1986464" cy="5710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86464" cy="571097"/>
            </a:xfrm>
            <a:custGeom>
              <a:avLst/>
              <a:gdLst/>
              <a:ahLst/>
              <a:cxnLst/>
              <a:rect r="r" b="b" t="t" l="l"/>
              <a:pathLst>
                <a:path h="571097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18748"/>
                  </a:lnTo>
                  <a:cubicBezTo>
                    <a:pt x="1986464" y="547659"/>
                    <a:pt x="1963026" y="571097"/>
                    <a:pt x="1934114" y="571097"/>
                  </a:cubicBezTo>
                  <a:lnTo>
                    <a:pt x="52349" y="571097"/>
                  </a:lnTo>
                  <a:cubicBezTo>
                    <a:pt x="38465" y="571097"/>
                    <a:pt x="25150" y="565582"/>
                    <a:pt x="15333" y="555764"/>
                  </a:cubicBezTo>
                  <a:cubicBezTo>
                    <a:pt x="5515" y="545947"/>
                    <a:pt x="0" y="532632"/>
                    <a:pt x="0" y="518748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A7734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86464" cy="618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372823" y="7245780"/>
            <a:ext cx="7542354" cy="2246316"/>
            <a:chOff x="0" y="0"/>
            <a:chExt cx="1986464" cy="5916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86464" cy="591622"/>
            </a:xfrm>
            <a:custGeom>
              <a:avLst/>
              <a:gdLst/>
              <a:ahLst/>
              <a:cxnLst/>
              <a:rect r="r" b="b" t="t" l="l"/>
              <a:pathLst>
                <a:path h="591622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39273"/>
                  </a:lnTo>
                  <a:cubicBezTo>
                    <a:pt x="1986464" y="568185"/>
                    <a:pt x="1963026" y="591622"/>
                    <a:pt x="1934114" y="591622"/>
                  </a:cubicBezTo>
                  <a:lnTo>
                    <a:pt x="52349" y="591622"/>
                  </a:lnTo>
                  <a:cubicBezTo>
                    <a:pt x="23438" y="591622"/>
                    <a:pt x="0" y="568185"/>
                    <a:pt x="0" y="539273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643D1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986464" cy="6392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755255" y="2283776"/>
            <a:ext cx="2777490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By Tonnage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107457" y="3228395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Low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USD 318.39 Million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67481" y="4756150"/>
            <a:ext cx="3353038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by application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07457" y="5702300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Sea Ports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 USD 387.25 Million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58471" y="7318924"/>
            <a:ext cx="5018604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Powertrain Segment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07457" y="8265074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IC Engine Vehicle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USD 460.83  Million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983" y="349249"/>
            <a:ext cx="18016033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000000"/>
                </a:solidFill>
                <a:latin typeface="Canva Sans"/>
              </a:rPr>
              <a:t>GLOBAL REACH STACKER MARKET REVENUE SHARE FOR 2022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3587" y="8405068"/>
            <a:ext cx="5669702" cy="131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5"/>
              </a:lnSpc>
              <a:spcBef>
                <a:spcPct val="0"/>
              </a:spcBef>
            </a:pPr>
            <a:r>
              <a:rPr lang="en-US" sz="4599" spc="147">
                <a:solidFill>
                  <a:srgbClr val="000000"/>
                </a:solidFill>
                <a:latin typeface="Barlow Semi-Bold"/>
              </a:rPr>
              <a:t>Asia Pacific </a:t>
            </a:r>
          </a:p>
          <a:p>
            <a:pPr algn="ctr">
              <a:lnSpc>
                <a:spcPts val="5105"/>
              </a:lnSpc>
              <a:spcBef>
                <a:spcPct val="0"/>
              </a:spcBef>
            </a:pPr>
            <a:r>
              <a:rPr lang="en-US" sz="4599" spc="147">
                <a:solidFill>
                  <a:srgbClr val="000000"/>
                </a:solidFill>
                <a:latin typeface="Barlow Semi-Bold"/>
              </a:rPr>
              <a:t>USD 287.77 Million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59" r="0" b="-6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83842" y="2362932"/>
            <a:ext cx="7521033" cy="2772053"/>
            <a:chOff x="0" y="0"/>
            <a:chExt cx="6848186" cy="25240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48187" cy="2524060"/>
            </a:xfrm>
            <a:custGeom>
              <a:avLst/>
              <a:gdLst/>
              <a:ahLst/>
              <a:cxnLst/>
              <a:rect r="r" b="b" t="t" l="l"/>
              <a:pathLst>
                <a:path h="2524060" w="6848187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682048" y="5438236"/>
            <a:ext cx="8222827" cy="3109286"/>
            <a:chOff x="0" y="0"/>
            <a:chExt cx="7487197" cy="28311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487197" cy="2831124"/>
            </a:xfrm>
            <a:custGeom>
              <a:avLst/>
              <a:gdLst/>
              <a:ahLst/>
              <a:cxnLst/>
              <a:rect r="r" b="b" t="t" l="l"/>
              <a:pathLst>
                <a:path h="2831124" w="7487197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682048" y="2362932"/>
            <a:ext cx="8222827" cy="2772053"/>
            <a:chOff x="0" y="0"/>
            <a:chExt cx="7487197" cy="2524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87197" cy="2524060"/>
            </a:xfrm>
            <a:custGeom>
              <a:avLst/>
              <a:gdLst/>
              <a:ahLst/>
              <a:cxnLst/>
              <a:rect r="r" b="b" t="t" l="l"/>
              <a:pathLst>
                <a:path h="2524060" w="7487197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625838" y="2791809"/>
            <a:ext cx="2112419" cy="1914300"/>
            <a:chOff x="0" y="0"/>
            <a:chExt cx="1923438" cy="17430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625838" y="5867113"/>
            <a:ext cx="2112419" cy="1914300"/>
            <a:chOff x="0" y="0"/>
            <a:chExt cx="1923438" cy="1743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5400000">
            <a:off x="6626742" y="3471921"/>
            <a:ext cx="639809" cy="554075"/>
            <a:chOff x="0" y="0"/>
            <a:chExt cx="6350000" cy="5499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5400000">
            <a:off x="6626742" y="6547225"/>
            <a:ext cx="639809" cy="554075"/>
            <a:chOff x="0" y="0"/>
            <a:chExt cx="6350000" cy="54991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8211C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4625838" y="3425943"/>
            <a:ext cx="2112419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83125" y="6547443"/>
            <a:ext cx="2597845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Trends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45849" y="3051888"/>
            <a:ext cx="6459026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 spc="111">
                <a:solidFill>
                  <a:srgbClr val="FFFFFF"/>
                </a:solidFill>
                <a:latin typeface="Barlow Semi-Bold"/>
              </a:rPr>
              <a:t>High usage of reach stackers at ports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23683" y="6173387"/>
            <a:ext cx="6459026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 spc="111">
                <a:solidFill>
                  <a:srgbClr val="FFFFFF"/>
                </a:solidFill>
                <a:latin typeface="Barlow Semi-Bold"/>
              </a:rPr>
              <a:t>Fluctuation and Inconsistency in raw material prices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119745" y="2223655"/>
            <a:ext cx="14048509" cy="5839691"/>
            <a:chOff x="0" y="0"/>
            <a:chExt cx="3700019" cy="15380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00019" cy="1538026"/>
            </a:xfrm>
            <a:custGeom>
              <a:avLst/>
              <a:gdLst/>
              <a:ahLst/>
              <a:cxnLst/>
              <a:rect r="r" b="b" t="t" l="l"/>
              <a:pathLst>
                <a:path h="1538026" w="3700019">
                  <a:moveTo>
                    <a:pt x="0" y="0"/>
                  </a:moveTo>
                  <a:lnTo>
                    <a:pt x="3700019" y="0"/>
                  </a:lnTo>
                  <a:lnTo>
                    <a:pt x="3700019" y="1538026"/>
                  </a:lnTo>
                  <a:lnTo>
                    <a:pt x="0" y="1538026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700019" cy="15856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063971" y="2627168"/>
            <a:ext cx="10160058" cy="69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1"/>
              </a:lnSpc>
            </a:pPr>
            <a:r>
              <a:rPr lang="en-US" sz="51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88623" y="3349625"/>
            <a:ext cx="13310755" cy="4399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The Global Reach Stacker Market revenue in 2016: USD 503.84 Million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Low held for largest share of total revenue generated in 2019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IC Engine Vehicle held the maximum share of total revenue generated in 2019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Sea Ports held the maximum share of total revenue generated in 2019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High usage of reach stackers at ports drives the growth of market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Boom in logistic industry automatically drives the growth of global reach stacker market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Fluctuation and inconsistency in raw material prices along with supply chain disruption can hamper growth in some of the underdeveloped regions which may restrict the growth of reach stacker market</a:t>
            </a:r>
          </a:p>
          <a:p>
            <a:pPr marL="496569" indent="-248284" lvl="1">
              <a:lnSpc>
                <a:spcPts val="3219"/>
              </a:lnSpc>
              <a:buFont typeface="Arial"/>
              <a:buChar char="•"/>
            </a:pPr>
            <a:r>
              <a:rPr lang="en-US" sz="2299" spc="73">
                <a:solidFill>
                  <a:srgbClr val="FFFFFF"/>
                </a:solidFill>
                <a:latin typeface="Barlow Semi-Bold"/>
              </a:rPr>
              <a:t>Rising industrialization in developing nations will propel the transport of goods which will create lucrative opportunities for the growth of reach stacker market.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50" r="0" b="-935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1479885"/>
            <a:ext cx="18288000" cy="8807115"/>
            <a:chOff x="0" y="0"/>
            <a:chExt cx="4816593" cy="2319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319569"/>
            </a:xfrm>
            <a:custGeom>
              <a:avLst/>
              <a:gdLst/>
              <a:ahLst/>
              <a:cxnLst/>
              <a:rect r="r" b="b" t="t" l="l"/>
              <a:pathLst>
                <a:path h="231956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319569"/>
                  </a:lnTo>
                  <a:lnTo>
                    <a:pt x="0" y="2319569"/>
                  </a:lnTo>
                  <a:close/>
                </a:path>
              </a:pathLst>
            </a:custGeom>
            <a:solidFill>
              <a:srgbClr val="FFFFFF">
                <a:alpha val="8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16593" cy="23671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288000" cy="1479885"/>
            <a:chOff x="0" y="0"/>
            <a:chExt cx="4816593" cy="3897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89764"/>
            </a:xfrm>
            <a:custGeom>
              <a:avLst/>
              <a:gdLst/>
              <a:ahLst/>
              <a:cxnLst/>
              <a:rect r="r" b="b" t="t" l="l"/>
              <a:pathLst>
                <a:path h="38976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89764"/>
                  </a:lnTo>
                  <a:lnTo>
                    <a:pt x="0" y="38976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427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419216" y="2137196"/>
            <a:ext cx="3608329" cy="2120479"/>
          </a:xfrm>
          <a:custGeom>
            <a:avLst/>
            <a:gdLst/>
            <a:ahLst/>
            <a:cxnLst/>
            <a:rect r="r" b="b" t="t" l="l"/>
            <a:pathLst>
              <a:path h="2120479" w="3608329">
                <a:moveTo>
                  <a:pt x="0" y="0"/>
                </a:moveTo>
                <a:lnTo>
                  <a:pt x="3608328" y="0"/>
                </a:lnTo>
                <a:lnTo>
                  <a:pt x="3608328" y="2120479"/>
                </a:lnTo>
                <a:lnTo>
                  <a:pt x="0" y="2120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38386" y="2365257"/>
            <a:ext cx="6318966" cy="1220587"/>
          </a:xfrm>
          <a:custGeom>
            <a:avLst/>
            <a:gdLst/>
            <a:ahLst/>
            <a:cxnLst/>
            <a:rect r="r" b="b" t="t" l="l"/>
            <a:pathLst>
              <a:path h="1220587" w="6318966">
                <a:moveTo>
                  <a:pt x="0" y="0"/>
                </a:moveTo>
                <a:lnTo>
                  <a:pt x="6318966" y="0"/>
                </a:lnTo>
                <a:lnTo>
                  <a:pt x="6318966" y="1220586"/>
                </a:lnTo>
                <a:lnTo>
                  <a:pt x="0" y="1220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11" t="-215929" r="-1452" b="-215044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19112" y="2066146"/>
            <a:ext cx="3591570" cy="1818808"/>
          </a:xfrm>
          <a:custGeom>
            <a:avLst/>
            <a:gdLst/>
            <a:ahLst/>
            <a:cxnLst/>
            <a:rect r="r" b="b" t="t" l="l"/>
            <a:pathLst>
              <a:path h="1818808" w="3591570">
                <a:moveTo>
                  <a:pt x="0" y="0"/>
                </a:moveTo>
                <a:lnTo>
                  <a:pt x="3591570" y="0"/>
                </a:lnTo>
                <a:lnTo>
                  <a:pt x="3591570" y="1818808"/>
                </a:lnTo>
                <a:lnTo>
                  <a:pt x="0" y="18188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2" t="-6329" r="-1282" b="-759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53976" y="4775839"/>
            <a:ext cx="3647636" cy="1818808"/>
          </a:xfrm>
          <a:custGeom>
            <a:avLst/>
            <a:gdLst/>
            <a:ahLst/>
            <a:cxnLst/>
            <a:rect r="r" b="b" t="t" l="l"/>
            <a:pathLst>
              <a:path h="1818808" w="3647636">
                <a:moveTo>
                  <a:pt x="0" y="0"/>
                </a:moveTo>
                <a:lnTo>
                  <a:pt x="3647636" y="0"/>
                </a:lnTo>
                <a:lnTo>
                  <a:pt x="3647636" y="1818808"/>
                </a:lnTo>
                <a:lnTo>
                  <a:pt x="0" y="18188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492" t="-11407" r="-10683" b="-988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951330" y="4769463"/>
            <a:ext cx="5606021" cy="1483396"/>
          </a:xfrm>
          <a:custGeom>
            <a:avLst/>
            <a:gdLst/>
            <a:ahLst/>
            <a:cxnLst/>
            <a:rect r="r" b="b" t="t" l="l"/>
            <a:pathLst>
              <a:path h="1483396" w="5606021">
                <a:moveTo>
                  <a:pt x="0" y="0"/>
                </a:moveTo>
                <a:lnTo>
                  <a:pt x="5606022" y="0"/>
                </a:lnTo>
                <a:lnTo>
                  <a:pt x="5606022" y="1483396"/>
                </a:lnTo>
                <a:lnTo>
                  <a:pt x="0" y="14833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166" b="-31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79851" y="4969418"/>
            <a:ext cx="5070093" cy="1083486"/>
          </a:xfrm>
          <a:custGeom>
            <a:avLst/>
            <a:gdLst/>
            <a:ahLst/>
            <a:cxnLst/>
            <a:rect r="r" b="b" t="t" l="l"/>
            <a:pathLst>
              <a:path h="1083486" w="5070093">
                <a:moveTo>
                  <a:pt x="0" y="0"/>
                </a:moveTo>
                <a:lnTo>
                  <a:pt x="5070092" y="0"/>
                </a:lnTo>
                <a:lnTo>
                  <a:pt x="5070092" y="1083486"/>
                </a:lnTo>
                <a:lnTo>
                  <a:pt x="0" y="10834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13" t="-1913" r="-1431" b="-622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9216" y="7288270"/>
            <a:ext cx="5532115" cy="1119727"/>
          </a:xfrm>
          <a:custGeom>
            <a:avLst/>
            <a:gdLst/>
            <a:ahLst/>
            <a:cxnLst/>
            <a:rect r="r" b="b" t="t" l="l"/>
            <a:pathLst>
              <a:path h="1119727" w="5532115">
                <a:moveTo>
                  <a:pt x="0" y="0"/>
                </a:moveTo>
                <a:lnTo>
                  <a:pt x="5532114" y="0"/>
                </a:lnTo>
                <a:lnTo>
                  <a:pt x="5532114" y="1119726"/>
                </a:lnTo>
                <a:lnTo>
                  <a:pt x="0" y="11197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97029" r="-200" b="-10000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951908" y="7288270"/>
            <a:ext cx="5627943" cy="763611"/>
          </a:xfrm>
          <a:custGeom>
            <a:avLst/>
            <a:gdLst/>
            <a:ahLst/>
            <a:cxnLst/>
            <a:rect r="r" b="b" t="t" l="l"/>
            <a:pathLst>
              <a:path h="763611" w="5627943">
                <a:moveTo>
                  <a:pt x="0" y="0"/>
                </a:moveTo>
                <a:lnTo>
                  <a:pt x="5627943" y="0"/>
                </a:lnTo>
                <a:lnTo>
                  <a:pt x="5627943" y="763611"/>
                </a:lnTo>
                <a:lnTo>
                  <a:pt x="0" y="763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398" t="-143093" r="-2548" b="-143646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096247" y="6928031"/>
            <a:ext cx="4787870" cy="1479966"/>
          </a:xfrm>
          <a:custGeom>
            <a:avLst/>
            <a:gdLst/>
            <a:ahLst/>
            <a:cxnLst/>
            <a:rect r="r" b="b" t="t" l="l"/>
            <a:pathLst>
              <a:path h="1479966" w="4787870">
                <a:moveTo>
                  <a:pt x="0" y="0"/>
                </a:moveTo>
                <a:lnTo>
                  <a:pt x="4787870" y="0"/>
                </a:lnTo>
                <a:lnTo>
                  <a:pt x="4787870" y="1479965"/>
                </a:lnTo>
                <a:lnTo>
                  <a:pt x="0" y="14799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304" t="-113282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772589" y="411330"/>
            <a:ext cx="7963503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6069902" y="8687806"/>
            <a:ext cx="6148196" cy="1140987"/>
          </a:xfrm>
          <a:custGeom>
            <a:avLst/>
            <a:gdLst/>
            <a:ahLst/>
            <a:cxnLst/>
            <a:rect r="r" b="b" t="t" l="l"/>
            <a:pathLst>
              <a:path h="1140987" w="6148196">
                <a:moveTo>
                  <a:pt x="0" y="0"/>
                </a:moveTo>
                <a:lnTo>
                  <a:pt x="6148196" y="0"/>
                </a:lnTo>
                <a:lnTo>
                  <a:pt x="6148196" y="1140988"/>
                </a:lnTo>
                <a:lnTo>
                  <a:pt x="0" y="11409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6168" t="-164028" r="-34045" b="-189208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66" r="0" b="-91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45680" y="817135"/>
            <a:ext cx="7331614" cy="414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323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73452" y="814819"/>
            <a:ext cx="9941097" cy="1461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07"/>
              </a:lnSpc>
            </a:pPr>
            <a:r>
              <a:rPr lang="en-US" sz="8505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256191" y="2128114"/>
            <a:ext cx="3510592" cy="2232225"/>
          </a:xfrm>
          <a:custGeom>
            <a:avLst/>
            <a:gdLst/>
            <a:ahLst/>
            <a:cxnLst/>
            <a:rect r="r" b="b" t="t" l="l"/>
            <a:pathLst>
              <a:path h="2232225" w="3510592">
                <a:moveTo>
                  <a:pt x="0" y="0"/>
                </a:moveTo>
                <a:lnTo>
                  <a:pt x="3510591" y="0"/>
                </a:lnTo>
                <a:lnTo>
                  <a:pt x="3510591" y="2232226"/>
                </a:lnTo>
                <a:lnTo>
                  <a:pt x="0" y="2232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2281" y="4236515"/>
            <a:ext cx="17563438" cy="106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6"/>
              </a:lnSpc>
              <a:spcBef>
                <a:spcPct val="0"/>
              </a:spcBef>
            </a:pPr>
            <a:r>
              <a:rPr lang="en-US" sz="6161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52266" y="5441999"/>
            <a:ext cx="9813972" cy="10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25577" y="6562534"/>
            <a:ext cx="12636846" cy="5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3114" spc="317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29091" y="7126389"/>
            <a:ext cx="15060323" cy="663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sz="3894" spc="389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94" spc="389" u="sng">
                <a:solidFill>
                  <a:srgbClr val="000000"/>
                </a:solidFill>
                <a:latin typeface="Lato"/>
                <a:hlinkClick r:id="rId4" tooltip="https://tinyurl.com/ynwceczf"/>
              </a:rPr>
              <a:t>https://tinyurl.com/ynwceczf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46026" y="9528180"/>
            <a:ext cx="8507676" cy="75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spc="283" u="sng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DAFyEQbiBiM</dc:identifier>
  <dcterms:modified xsi:type="dcterms:W3CDTF">2011-08-01T06:04:30Z</dcterms:modified>
  <cp:revision>1</cp:revision>
  <dc:title>Reach Stacker Market Report 2023</dc:title>
</cp:coreProperties>
</file>